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434" autoAdjust="0"/>
  </p:normalViewPr>
  <p:slideViewPr>
    <p:cSldViewPr snapToGrid="0">
      <p:cViewPr varScale="1">
        <p:scale>
          <a:sx n="70" d="100"/>
          <a:sy n="70" d="100"/>
        </p:scale>
        <p:origin x="714" y="54"/>
      </p:cViewPr>
      <p:guideLst/>
    </p:cSldViewPr>
  </p:slideViewPr>
  <p:outlineViewPr>
    <p:cViewPr>
      <p:scale>
        <a:sx n="33" d="100"/>
        <a:sy n="33" d="100"/>
      </p:scale>
      <p:origin x="0" y="-384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942"/>
    </p:cViewPr>
  </p:sorterViewPr>
  <p:notesViewPr>
    <p:cSldViewPr snapToGrid="0">
      <p:cViewPr varScale="1">
        <p:scale>
          <a:sx n="57" d="100"/>
          <a:sy n="57" d="100"/>
        </p:scale>
        <p:origin x="2832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B850A5-6952-4FA7-AEF1-B9AA924068ED}" type="datetimeFigureOut">
              <a:rPr lang="tr-TR" smtClean="0"/>
              <a:t>11.10.2015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563B62-0B3A-4BC7-8631-8B6D8D4C6654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110136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563B62-0B3A-4BC7-8631-8B6D8D4C6654}" type="slidenum">
              <a:rPr lang="tr-TR" smtClean="0"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583696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563B62-0B3A-4BC7-8631-8B6D8D4C6654}" type="slidenum">
              <a:rPr lang="tr-TR" smtClean="0"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577948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563B62-0B3A-4BC7-8631-8B6D8D4C6654}" type="slidenum">
              <a:rPr lang="tr-TR" smtClean="0"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571847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563B62-0B3A-4BC7-8631-8B6D8D4C6654}" type="slidenum">
              <a:rPr lang="tr-TR" smtClean="0"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214836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9A6B0-8B56-4E62-A018-A9787C3618B1}" type="datetimeFigureOut">
              <a:rPr lang="tr-TR" smtClean="0"/>
              <a:t>11.10.2015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61406-778F-4D95-9E7F-D6EB426321F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218276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9A6B0-8B56-4E62-A018-A9787C3618B1}" type="datetimeFigureOut">
              <a:rPr lang="tr-TR" smtClean="0"/>
              <a:t>11.10.2015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61406-778F-4D95-9E7F-D6EB426321F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835842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9A6B0-8B56-4E62-A018-A9787C3618B1}" type="datetimeFigureOut">
              <a:rPr lang="tr-TR" smtClean="0"/>
              <a:t>11.10.2015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61406-778F-4D95-9E7F-D6EB426321F7}" type="slidenum">
              <a:rPr lang="tr-TR" smtClean="0"/>
              <a:t>‹#›</a:t>
            </a:fld>
            <a:endParaRPr lang="tr-TR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601836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9A6B0-8B56-4E62-A018-A9787C3618B1}" type="datetimeFigureOut">
              <a:rPr lang="tr-TR" smtClean="0"/>
              <a:t>11.10.2015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61406-778F-4D95-9E7F-D6EB426321F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03191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9A6B0-8B56-4E62-A018-A9787C3618B1}" type="datetimeFigureOut">
              <a:rPr lang="tr-TR" smtClean="0"/>
              <a:t>11.10.2015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61406-778F-4D95-9E7F-D6EB426321F7}" type="slidenum">
              <a:rPr lang="tr-TR" smtClean="0"/>
              <a:t>‹#›</a:t>
            </a:fld>
            <a:endParaRPr lang="tr-TR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38924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9A6B0-8B56-4E62-A018-A9787C3618B1}" type="datetimeFigureOut">
              <a:rPr lang="tr-TR" smtClean="0"/>
              <a:t>11.10.2015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61406-778F-4D95-9E7F-D6EB426321F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209191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9A6B0-8B56-4E62-A018-A9787C3618B1}" type="datetimeFigureOut">
              <a:rPr lang="tr-TR" smtClean="0"/>
              <a:t>11.10.2015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61406-778F-4D95-9E7F-D6EB426321F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997318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9A6B0-8B56-4E62-A018-A9787C3618B1}" type="datetimeFigureOut">
              <a:rPr lang="tr-TR" smtClean="0"/>
              <a:t>11.10.2015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61406-778F-4D95-9E7F-D6EB426321F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407484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9A6B0-8B56-4E62-A018-A9787C3618B1}" type="datetimeFigureOut">
              <a:rPr lang="tr-TR" smtClean="0"/>
              <a:t>11.10.2015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61406-778F-4D95-9E7F-D6EB426321F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666287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9A6B0-8B56-4E62-A018-A9787C3618B1}" type="datetimeFigureOut">
              <a:rPr lang="tr-TR" smtClean="0"/>
              <a:t>11.10.2015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61406-778F-4D95-9E7F-D6EB426321F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921881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9A6B0-8B56-4E62-A018-A9787C3618B1}" type="datetimeFigureOut">
              <a:rPr lang="tr-TR" smtClean="0"/>
              <a:t>11.10.2015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61406-778F-4D95-9E7F-D6EB426321F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414286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9A6B0-8B56-4E62-A018-A9787C3618B1}" type="datetimeFigureOut">
              <a:rPr lang="tr-TR" smtClean="0"/>
              <a:t>11.10.2015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61406-778F-4D95-9E7F-D6EB426321F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035871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9A6B0-8B56-4E62-A018-A9787C3618B1}" type="datetimeFigureOut">
              <a:rPr lang="tr-TR" smtClean="0"/>
              <a:t>11.10.2015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61406-778F-4D95-9E7F-D6EB426321F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217745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9A6B0-8B56-4E62-A018-A9787C3618B1}" type="datetimeFigureOut">
              <a:rPr lang="tr-TR" smtClean="0"/>
              <a:t>11.10.2015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61406-778F-4D95-9E7F-D6EB426321F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179839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9A6B0-8B56-4E62-A018-A9787C3618B1}" type="datetimeFigureOut">
              <a:rPr lang="tr-TR" smtClean="0"/>
              <a:t>11.10.2015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61406-778F-4D95-9E7F-D6EB426321F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815142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9A6B0-8B56-4E62-A018-A9787C3618B1}" type="datetimeFigureOut">
              <a:rPr lang="tr-TR" smtClean="0"/>
              <a:t>11.10.2015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61406-778F-4D95-9E7F-D6EB426321F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271405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59A6B0-8B56-4E62-A018-A9787C3618B1}" type="datetimeFigureOut">
              <a:rPr lang="tr-TR" smtClean="0"/>
              <a:t>11.10.2015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69661406-778F-4D95-9E7F-D6EB426321F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700892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  <p:sldLayoutId id="2147483792" r:id="rId12"/>
    <p:sldLayoutId id="2147483793" r:id="rId13"/>
    <p:sldLayoutId id="2147483794" r:id="rId14"/>
    <p:sldLayoutId id="2147483795" r:id="rId15"/>
    <p:sldLayoutId id="214748379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1020336"/>
          </a:xfrm>
        </p:spPr>
        <p:txBody>
          <a:bodyPr>
            <a:noAutofit/>
          </a:bodyPr>
          <a:lstStyle/>
          <a:p>
            <a:r>
              <a:rPr lang="tr-TR" sz="9600" dirty="0" smtClean="0"/>
              <a:t>Söz Sanatları</a:t>
            </a:r>
            <a:endParaRPr lang="tr-TR" sz="9600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2142699"/>
            <a:ext cx="9144000" cy="3115101"/>
          </a:xfrm>
        </p:spPr>
        <p:txBody>
          <a:bodyPr>
            <a:normAutofit fontScale="92500" lnSpcReduction="20000"/>
          </a:bodyPr>
          <a:lstStyle/>
          <a:p>
            <a:endParaRPr lang="tr-TR" dirty="0" smtClean="0"/>
          </a:p>
          <a:p>
            <a:r>
              <a:rPr lang="tr-TR" sz="4800" dirty="0" smtClean="0"/>
              <a:t>Abartma (Mübalağa)</a:t>
            </a:r>
          </a:p>
          <a:p>
            <a:r>
              <a:rPr lang="tr-TR" sz="4800" dirty="0" smtClean="0"/>
              <a:t>Benzetme (Teşbih)</a:t>
            </a:r>
          </a:p>
          <a:p>
            <a:r>
              <a:rPr lang="tr-TR" sz="4800" dirty="0" smtClean="0"/>
              <a:t>Kişileştirme (Teşhis)</a:t>
            </a:r>
          </a:p>
          <a:p>
            <a:r>
              <a:rPr lang="tr-TR" sz="4800" dirty="0" smtClean="0"/>
              <a:t>Konuşturma (İntak)</a:t>
            </a:r>
            <a:endParaRPr lang="tr-TR" sz="4800" dirty="0"/>
          </a:p>
        </p:txBody>
      </p:sp>
    </p:spTree>
    <p:extLst>
      <p:ext uri="{BB962C8B-B14F-4D97-AF65-F5344CB8AC3E}">
        <p14:creationId xmlns:p14="http://schemas.microsoft.com/office/powerpoint/2010/main" val="738426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68824"/>
          </a:xfrm>
        </p:spPr>
        <p:txBody>
          <a:bodyPr/>
          <a:lstStyle/>
          <a:p>
            <a:r>
              <a:rPr lang="tr-TR" dirty="0" smtClean="0"/>
              <a:t>1. Abartma (Mübalağa)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77334" y="1378425"/>
            <a:ext cx="8596668" cy="51725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2600" dirty="0"/>
              <a:t>Bir şeyin niteliklerini veya bir olayı olduğundan fazla büyüterek veya </a:t>
            </a:r>
            <a:r>
              <a:rPr lang="tr-TR" sz="2600" dirty="0" smtClean="0"/>
              <a:t>küçülterek </a:t>
            </a:r>
            <a:r>
              <a:rPr lang="tr-TR" sz="2600" dirty="0"/>
              <a:t>anlatmaya </a:t>
            </a:r>
            <a:r>
              <a:rPr lang="tr-TR" sz="2600" b="1" dirty="0"/>
              <a:t>abartma</a:t>
            </a:r>
            <a:r>
              <a:rPr lang="tr-TR" sz="2600" dirty="0"/>
              <a:t> denir</a:t>
            </a:r>
            <a:r>
              <a:rPr lang="tr-TR" sz="2600" dirty="0" smtClean="0"/>
              <a:t>.</a:t>
            </a:r>
          </a:p>
          <a:p>
            <a:pPr marL="0" indent="0">
              <a:buNone/>
            </a:pPr>
            <a:r>
              <a:rPr lang="tr-TR" sz="2600" b="1" dirty="0"/>
              <a:t>» Çantayı taşımaktan kolum koptu.</a:t>
            </a:r>
            <a:r>
              <a:rPr lang="tr-TR" sz="2600" b="1" dirty="0" smtClean="0"/>
              <a:t/>
            </a:r>
            <a:br>
              <a:rPr lang="tr-TR" sz="2600" b="1" dirty="0" smtClean="0"/>
            </a:br>
            <a:r>
              <a:rPr lang="tr-TR" sz="2600" dirty="0"/>
              <a:t>Bu cümlede kişi, kolunun fiziksel olarak koptuğunu değil, “çok </a:t>
            </a:r>
            <a:r>
              <a:rPr lang="tr-TR" sz="2600" dirty="0" smtClean="0"/>
              <a:t>yorulduğunu</a:t>
            </a:r>
            <a:r>
              <a:rPr lang="tr-TR" sz="2600" dirty="0"/>
              <a:t>” abartma yaparak anlatmaktadır</a:t>
            </a:r>
            <a:r>
              <a:rPr lang="tr-TR" sz="2600" dirty="0" smtClean="0"/>
              <a:t>.</a:t>
            </a:r>
          </a:p>
          <a:p>
            <a:r>
              <a:rPr lang="tr-TR" sz="2600" dirty="0" smtClean="0"/>
              <a:t>Dünya </a:t>
            </a:r>
            <a:r>
              <a:rPr lang="tr-TR" sz="2600" dirty="0"/>
              <a:t>kadar ödevim </a:t>
            </a:r>
            <a:r>
              <a:rPr lang="tr-TR" sz="2600" dirty="0" smtClean="0"/>
              <a:t>var</a:t>
            </a:r>
          </a:p>
          <a:p>
            <a:r>
              <a:rPr lang="tr-TR" sz="2600" dirty="0" smtClean="0"/>
              <a:t>Kalbim </a:t>
            </a:r>
            <a:r>
              <a:rPr lang="tr-TR" sz="2600" dirty="0"/>
              <a:t>sanki yerinden çıkacak </a:t>
            </a:r>
            <a:endParaRPr lang="tr-TR" sz="2600" dirty="0" smtClean="0"/>
          </a:p>
          <a:p>
            <a:r>
              <a:rPr lang="tr-TR" sz="2600" dirty="0"/>
              <a:t>Korkudan gözleri fal taşı gibi açıldı</a:t>
            </a:r>
            <a:r>
              <a:rPr lang="tr-TR" sz="2600" dirty="0" smtClean="0"/>
              <a:t>.</a:t>
            </a:r>
          </a:p>
          <a:p>
            <a:r>
              <a:rPr lang="tr-TR" sz="2600" dirty="0" smtClean="0"/>
              <a:t>Sinemada gülmekten öldük.</a:t>
            </a:r>
            <a:endParaRPr lang="tr-TR" sz="2600" dirty="0"/>
          </a:p>
        </p:txBody>
      </p:sp>
    </p:spTree>
    <p:extLst>
      <p:ext uri="{BB962C8B-B14F-4D97-AF65-F5344CB8AC3E}">
        <p14:creationId xmlns:p14="http://schemas.microsoft.com/office/powerpoint/2010/main" val="2735674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764275" y="382137"/>
            <a:ext cx="11013743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000" dirty="0" smtClean="0"/>
              <a:t>Dünya kadar işim var, Mutfakta dağ gibi bulaşık birikmiş.</a:t>
            </a:r>
          </a:p>
          <a:p>
            <a:endParaRPr lang="tr-TR" sz="3000" dirty="0" smtClean="0"/>
          </a:p>
          <a:p>
            <a:r>
              <a:rPr lang="tr-TR" sz="3000" dirty="0" smtClean="0"/>
              <a:t>Evin geçimini üstlenince dünyanın yükünü omuzlarında hissetti.</a:t>
            </a:r>
          </a:p>
          <a:p>
            <a:endParaRPr lang="tr-TR" sz="3000" dirty="0" smtClean="0"/>
          </a:p>
          <a:p>
            <a:r>
              <a:rPr lang="tr-TR" sz="3000" dirty="0" smtClean="0"/>
              <a:t>Onu destekleyen dağ gibi babası var.</a:t>
            </a:r>
          </a:p>
          <a:p>
            <a:endParaRPr lang="tr-TR" sz="3000" dirty="0" smtClean="0"/>
          </a:p>
          <a:p>
            <a:r>
              <a:rPr lang="tr-TR" sz="3000" dirty="0" smtClean="0"/>
              <a:t>Çocuk ateşler içinde yanıyor.</a:t>
            </a:r>
          </a:p>
          <a:p>
            <a:endParaRPr lang="tr-TR" sz="3000" dirty="0" smtClean="0"/>
          </a:p>
          <a:p>
            <a:r>
              <a:rPr lang="tr-TR" sz="3000" dirty="0" smtClean="0"/>
              <a:t>Sana yüz defa söyledim, ellerini yıkamadan sofraya oturma diye.</a:t>
            </a:r>
          </a:p>
          <a:p>
            <a:endParaRPr lang="tr-TR" sz="3000" dirty="0" smtClean="0"/>
          </a:p>
          <a:p>
            <a:r>
              <a:rPr lang="tr-TR" sz="3000" dirty="0" smtClean="0"/>
              <a:t>Doğum gününde dağ kadar pasta yaptırmış.</a:t>
            </a:r>
            <a:endParaRPr lang="tr-TR" sz="3000" dirty="0"/>
          </a:p>
        </p:txBody>
      </p:sp>
    </p:spTree>
    <p:extLst>
      <p:ext uri="{BB962C8B-B14F-4D97-AF65-F5344CB8AC3E}">
        <p14:creationId xmlns:p14="http://schemas.microsoft.com/office/powerpoint/2010/main" val="894694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41528"/>
          </a:xfrm>
        </p:spPr>
        <p:txBody>
          <a:bodyPr>
            <a:noAutofit/>
          </a:bodyPr>
          <a:lstStyle/>
          <a:p>
            <a:r>
              <a:rPr lang="tr-TR" b="1" dirty="0"/>
              <a:t>2. Benzetme (Teşbih)</a:t>
            </a:r>
            <a:br>
              <a:rPr lang="tr-TR" b="1" dirty="0"/>
            </a:b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4025" y="1351128"/>
            <a:ext cx="11273050" cy="499508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3200" dirty="0"/>
              <a:t>Anlatımı kuvvetlendirmek, sözün etkisini artırmak için aralarında değişik yönlerden ilgi bulunan iki şeyden zayıf olanın kuvvetli olana </a:t>
            </a:r>
            <a:r>
              <a:rPr lang="tr-TR" sz="3200" dirty="0" smtClean="0"/>
              <a:t>benzetilmesine </a:t>
            </a:r>
            <a:r>
              <a:rPr lang="tr-TR" sz="3200" dirty="0"/>
              <a:t>benzetme denir. </a:t>
            </a:r>
            <a:endParaRPr lang="tr-TR" sz="3200" dirty="0" smtClean="0"/>
          </a:p>
          <a:p>
            <a:pPr marL="0" indent="0">
              <a:buNone/>
            </a:pPr>
            <a:r>
              <a:rPr lang="tr-TR" sz="3200" dirty="0"/>
              <a:t>Tam bir benzetmede dört temel unsur vardır:</a:t>
            </a:r>
            <a:r>
              <a:rPr lang="tr-TR" sz="3200" dirty="0" smtClean="0"/>
              <a:t/>
            </a:r>
            <a:br>
              <a:rPr lang="tr-TR" sz="3200" dirty="0" smtClean="0"/>
            </a:br>
            <a:r>
              <a:rPr lang="tr-TR" sz="3200" dirty="0"/>
              <a:t>► </a:t>
            </a:r>
            <a:r>
              <a:rPr lang="tr-TR" sz="3200" b="1" dirty="0"/>
              <a:t>Benzeyen:</a:t>
            </a:r>
            <a:r>
              <a:rPr lang="tr-TR" sz="3200" dirty="0"/>
              <a:t> Zayıf unsur.</a:t>
            </a:r>
            <a:r>
              <a:rPr lang="tr-TR" sz="3200" dirty="0" smtClean="0"/>
              <a:t/>
            </a:r>
            <a:br>
              <a:rPr lang="tr-TR" sz="3200" dirty="0" smtClean="0"/>
            </a:br>
            <a:r>
              <a:rPr lang="tr-TR" sz="3200" dirty="0"/>
              <a:t>► </a:t>
            </a:r>
            <a:r>
              <a:rPr lang="tr-TR" sz="3200" b="1" dirty="0"/>
              <a:t>Benzetilen:</a:t>
            </a:r>
            <a:r>
              <a:rPr lang="tr-TR" sz="3200" dirty="0"/>
              <a:t> Kuvvetli unsur.</a:t>
            </a:r>
            <a:r>
              <a:rPr lang="tr-TR" sz="3200" dirty="0" smtClean="0"/>
              <a:t/>
            </a:r>
            <a:br>
              <a:rPr lang="tr-TR" sz="3200" dirty="0" smtClean="0"/>
            </a:br>
            <a:r>
              <a:rPr lang="tr-TR" sz="3200" dirty="0"/>
              <a:t>► </a:t>
            </a:r>
            <a:r>
              <a:rPr lang="tr-TR" sz="3200" b="1" dirty="0"/>
              <a:t>Benzetme yönü:</a:t>
            </a:r>
            <a:r>
              <a:rPr lang="tr-TR" sz="3200" dirty="0"/>
              <a:t> İki unsur arasındaki </a:t>
            </a:r>
            <a:r>
              <a:rPr lang="tr-TR" sz="3200" dirty="0" smtClean="0"/>
              <a:t>benzetme </a:t>
            </a:r>
            <a:r>
              <a:rPr lang="tr-TR" sz="3200" dirty="0"/>
              <a:t>sebebi.</a:t>
            </a:r>
            <a:r>
              <a:rPr lang="tr-TR" sz="3200" dirty="0" smtClean="0"/>
              <a:t/>
            </a:r>
            <a:br>
              <a:rPr lang="tr-TR" sz="3200" dirty="0" smtClean="0"/>
            </a:br>
            <a:r>
              <a:rPr lang="tr-TR" sz="3200" dirty="0"/>
              <a:t>► </a:t>
            </a:r>
            <a:r>
              <a:rPr lang="tr-TR" sz="3200" b="1" dirty="0"/>
              <a:t>Benzetme edatı:</a:t>
            </a:r>
            <a:r>
              <a:rPr lang="tr-TR" sz="3200" dirty="0"/>
              <a:t> Benzetmede kullanılan “gibi, kadar” edatlarıdır.</a:t>
            </a:r>
          </a:p>
        </p:txBody>
      </p:sp>
    </p:spTree>
    <p:extLst>
      <p:ext uri="{BB962C8B-B14F-4D97-AF65-F5344CB8AC3E}">
        <p14:creationId xmlns:p14="http://schemas.microsoft.com/office/powerpoint/2010/main" val="4108087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436729"/>
            <a:ext cx="10515600" cy="1364776"/>
          </a:xfrm>
        </p:spPr>
        <p:txBody>
          <a:bodyPr>
            <a:normAutofit fontScale="90000"/>
          </a:bodyPr>
          <a:lstStyle/>
          <a:p>
            <a:r>
              <a:rPr lang="tr-TR" dirty="0"/>
              <a:t> </a:t>
            </a:r>
            <a:r>
              <a:rPr lang="tr-TR" dirty="0" smtClean="0"/>
              <a:t>  </a:t>
            </a:r>
            <a:r>
              <a:rPr lang="tr-TR" sz="4400" u="sng" dirty="0" smtClean="0"/>
              <a:t>Serkan</a:t>
            </a:r>
            <a:r>
              <a:rPr lang="tr-TR" sz="4400" dirty="0" smtClean="0"/>
              <a:t>	</a:t>
            </a:r>
            <a:r>
              <a:rPr lang="tr-TR" sz="4400" u="sng" dirty="0" smtClean="0"/>
              <a:t>keçi	</a:t>
            </a:r>
            <a:r>
              <a:rPr lang="tr-TR" sz="4400" dirty="0" smtClean="0"/>
              <a:t>    </a:t>
            </a:r>
            <a:r>
              <a:rPr lang="tr-TR" sz="4400" u="sng" dirty="0" smtClean="0"/>
              <a:t>gibi</a:t>
            </a:r>
            <a:r>
              <a:rPr lang="tr-TR" sz="4400" dirty="0" smtClean="0"/>
              <a:t>	</a:t>
            </a:r>
            <a:r>
              <a:rPr lang="tr-TR" sz="4400" u="sng" dirty="0" smtClean="0"/>
              <a:t>inatçı</a:t>
            </a:r>
            <a:r>
              <a:rPr lang="tr-TR" sz="4400" dirty="0" smtClean="0"/>
              <a:t>	bir	çocuktur.</a:t>
            </a:r>
            <a:br>
              <a:rPr lang="tr-TR" sz="4400" dirty="0" smtClean="0"/>
            </a:br>
            <a:r>
              <a:rPr lang="tr-TR" sz="4400" dirty="0" smtClean="0"/>
              <a:t>      </a:t>
            </a:r>
            <a:r>
              <a:rPr lang="tr-TR" sz="2000" b="1" dirty="0" smtClean="0"/>
              <a:t>Benzeyen	  Benzetilen	        Benz. Edatı	  Benz. Yönü	</a:t>
            </a:r>
            <a:r>
              <a:rPr lang="tr-TR" sz="2000" dirty="0" smtClean="0"/>
              <a:t>	</a:t>
            </a:r>
            <a:endParaRPr lang="tr-TR" sz="2000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1801505"/>
            <a:ext cx="10515600" cy="4288145"/>
          </a:xfrm>
        </p:spPr>
        <p:txBody>
          <a:bodyPr>
            <a:normAutofit lnSpcReduction="10000"/>
          </a:bodyPr>
          <a:lstStyle/>
          <a:p>
            <a:r>
              <a:rPr lang="tr-TR" sz="3200" dirty="0">
                <a:solidFill>
                  <a:schemeClr val="tx1"/>
                </a:solidFill>
              </a:rPr>
              <a:t>Bu cümlede “Serkan”, “inatçılık” bakımından “</a:t>
            </a:r>
            <a:r>
              <a:rPr lang="tr-TR" sz="3200" dirty="0" smtClean="0">
                <a:solidFill>
                  <a:schemeClr val="tx1"/>
                </a:solidFill>
              </a:rPr>
              <a:t>keçiye’’ </a:t>
            </a:r>
            <a:r>
              <a:rPr lang="tr-TR" sz="3200" dirty="0">
                <a:solidFill>
                  <a:schemeClr val="tx1"/>
                </a:solidFill>
              </a:rPr>
              <a:t>benzetilmiştir. Burada “</a:t>
            </a:r>
            <a:r>
              <a:rPr lang="tr-TR" sz="3200" dirty="0" smtClean="0">
                <a:solidFill>
                  <a:schemeClr val="tx1"/>
                </a:solidFill>
              </a:rPr>
              <a:t>keçinin’’ </a:t>
            </a:r>
            <a:r>
              <a:rPr lang="tr-TR" sz="3200" dirty="0">
                <a:solidFill>
                  <a:schemeClr val="tx1"/>
                </a:solidFill>
              </a:rPr>
              <a:t>inatçılık özel­liği herkes tarafından bilindiğinden, benzetme çok rahat </a:t>
            </a:r>
            <a:r>
              <a:rPr lang="tr-TR" sz="3200" dirty="0" smtClean="0">
                <a:solidFill>
                  <a:schemeClr val="tx1"/>
                </a:solidFill>
              </a:rPr>
              <a:t>anlaşılmakta</a:t>
            </a:r>
            <a:r>
              <a:rPr lang="tr-TR" sz="3200" dirty="0">
                <a:solidFill>
                  <a:schemeClr val="tx1"/>
                </a:solidFill>
              </a:rPr>
              <a:t>, söz daha etkili olarak </a:t>
            </a:r>
            <a:r>
              <a:rPr lang="tr-TR" sz="3200" dirty="0" smtClean="0">
                <a:solidFill>
                  <a:schemeClr val="tx1"/>
                </a:solidFill>
              </a:rPr>
              <a:t>anlatıl­maktadır</a:t>
            </a:r>
            <a:r>
              <a:rPr lang="tr-TR" sz="3200" dirty="0" smtClean="0"/>
              <a:t>.</a:t>
            </a:r>
          </a:p>
          <a:p>
            <a:r>
              <a:rPr lang="tr-TR" sz="3200" b="1" dirty="0" smtClean="0">
                <a:solidFill>
                  <a:schemeClr val="tx1"/>
                </a:solidFill>
              </a:rPr>
              <a:t>Kükremiş </a:t>
            </a:r>
            <a:r>
              <a:rPr lang="tr-TR" sz="3200" b="1" dirty="0">
                <a:solidFill>
                  <a:schemeClr val="tx1"/>
                </a:solidFill>
              </a:rPr>
              <a:t>sel gibiyim, bendimi çiğner, aşarım</a:t>
            </a:r>
            <a:r>
              <a:rPr lang="tr-TR" sz="3200" b="1" dirty="0" smtClean="0">
                <a:solidFill>
                  <a:schemeClr val="tx1"/>
                </a:solidFill>
              </a:rPr>
              <a:t/>
            </a:r>
            <a:br>
              <a:rPr lang="tr-TR" sz="3200" b="1" dirty="0" smtClean="0">
                <a:solidFill>
                  <a:schemeClr val="tx1"/>
                </a:solidFill>
              </a:rPr>
            </a:br>
            <a:r>
              <a:rPr lang="tr-TR" sz="3200" b="1" dirty="0">
                <a:solidFill>
                  <a:schemeClr val="tx1"/>
                </a:solidFill>
              </a:rPr>
              <a:t>Yırtarım dağları, enginlere sığmam taşarım</a:t>
            </a:r>
            <a:r>
              <a:rPr lang="tr-TR" sz="3200" b="1" dirty="0" smtClean="0">
                <a:solidFill>
                  <a:schemeClr val="tx1"/>
                </a:solidFill>
              </a:rPr>
              <a:t/>
            </a:r>
            <a:br>
              <a:rPr lang="tr-TR" sz="3200" b="1" dirty="0" smtClean="0">
                <a:solidFill>
                  <a:schemeClr val="tx1"/>
                </a:solidFill>
              </a:rPr>
            </a:br>
            <a:r>
              <a:rPr lang="tr-TR" sz="3200" dirty="0">
                <a:solidFill>
                  <a:schemeClr val="tx1"/>
                </a:solidFill>
              </a:rPr>
              <a:t>İstiklâl Marşı’ndan alınan bu dizelerin ilkinde şair kendisini “</a:t>
            </a:r>
            <a:r>
              <a:rPr lang="tr-TR" sz="3200" dirty="0" smtClean="0">
                <a:solidFill>
                  <a:schemeClr val="tx1"/>
                </a:solidFill>
              </a:rPr>
              <a:t>sele’’ </a:t>
            </a:r>
            <a:r>
              <a:rPr lang="tr-TR" sz="3200" dirty="0">
                <a:solidFill>
                  <a:schemeClr val="tx1"/>
                </a:solidFill>
              </a:rPr>
              <a:t>benzetmiştir. İkinci dizede ise “dağları yırtarım” sözüyle abartma sanatına başvurmuştur.</a:t>
            </a:r>
          </a:p>
        </p:txBody>
      </p:sp>
    </p:spTree>
    <p:extLst>
      <p:ext uri="{BB962C8B-B14F-4D97-AF65-F5344CB8AC3E}">
        <p14:creationId xmlns:p14="http://schemas.microsoft.com/office/powerpoint/2010/main" val="543642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3. Kişileştirme (Teşhis)</a:t>
            </a:r>
            <a:br>
              <a:rPr lang="tr-TR" b="1" dirty="0"/>
            </a:b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38200" y="1050878"/>
            <a:ext cx="10515600" cy="5126085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tr-TR" sz="3200" dirty="0"/>
              <a:t>İnsan dışındaki varlıklara insana özgü özelliklerin verilmesine kişileştirme denir. Bu sanatta hayvanlara, bitkilere ve diğer varlıklara insana özgü özellikler verilerek ifade daha çekici hâle getirilir, duygular </a:t>
            </a:r>
            <a:r>
              <a:rPr lang="tr-TR" sz="3200" dirty="0" smtClean="0"/>
              <a:t>daha </a:t>
            </a:r>
            <a:r>
              <a:rPr lang="tr-TR" sz="3200" dirty="0"/>
              <a:t>güzel anlatılır</a:t>
            </a:r>
            <a:r>
              <a:rPr lang="tr-TR" sz="3200" dirty="0" smtClean="0"/>
              <a:t>.</a:t>
            </a:r>
          </a:p>
          <a:p>
            <a:r>
              <a:rPr lang="tr-TR" sz="3200" b="1" dirty="0"/>
              <a:t>Köyün çayı boş yere akmaktan sıkılıyor, bir bostanı sulayacağı günlerin gelmesini iple çekiyordu</a:t>
            </a:r>
            <a:r>
              <a:rPr lang="tr-TR" sz="3200" b="1" dirty="0" smtClean="0"/>
              <a:t>.</a:t>
            </a:r>
          </a:p>
          <a:p>
            <a:pPr marL="0" indent="0">
              <a:buNone/>
            </a:pPr>
            <a:r>
              <a:rPr lang="tr-TR" sz="3200" dirty="0"/>
              <a:t>Bu cümlede “köyün çayı” kişileştirilmiştir. “Sıkılmak”, “iple çekmek (sabırsızlıkla beklemek)” insana özgü niteliklerdir. İnsana özgü nitelikler “köyün </a:t>
            </a:r>
            <a:r>
              <a:rPr lang="tr-TR" sz="3200" dirty="0" smtClean="0"/>
              <a:t>çayına’’ </a:t>
            </a:r>
            <a:r>
              <a:rPr lang="tr-TR" sz="3200" dirty="0"/>
              <a:t>verilerek </a:t>
            </a:r>
            <a:r>
              <a:rPr lang="tr-TR" sz="3200" dirty="0" smtClean="0"/>
              <a:t>çay kişileştirilmiştir</a:t>
            </a:r>
            <a:r>
              <a:rPr lang="tr-TR" sz="3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34340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8200" y="365124"/>
            <a:ext cx="10515600" cy="740345"/>
          </a:xfrm>
        </p:spPr>
        <p:txBody>
          <a:bodyPr>
            <a:normAutofit fontScale="90000"/>
          </a:bodyPr>
          <a:lstStyle/>
          <a:p>
            <a:r>
              <a:rPr lang="tr-TR" b="1" dirty="0" smtClean="0"/>
              <a:t>4</a:t>
            </a:r>
            <a:r>
              <a:rPr lang="tr-TR" b="1" dirty="0"/>
              <a:t>. Konuşturma (İntak)</a:t>
            </a:r>
            <a:br>
              <a:rPr lang="tr-TR" b="1" dirty="0"/>
            </a:b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38200" y="1105469"/>
            <a:ext cx="10515600" cy="555463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r-TR" sz="3600" dirty="0" smtClean="0"/>
              <a:t>İnsan </a:t>
            </a:r>
            <a:r>
              <a:rPr lang="tr-TR" sz="3600" dirty="0"/>
              <a:t>dışındaki varlıkları konuşturma, onların </a:t>
            </a:r>
            <a:r>
              <a:rPr lang="tr-TR" sz="3600" dirty="0" smtClean="0"/>
              <a:t>ağzından </a:t>
            </a:r>
            <a:r>
              <a:rPr lang="tr-TR" sz="3600" dirty="0"/>
              <a:t>söz söyleme </a:t>
            </a:r>
            <a:r>
              <a:rPr lang="tr-TR" sz="3600" dirty="0" smtClean="0"/>
              <a:t>sanatına </a:t>
            </a:r>
            <a:r>
              <a:rPr lang="tr-TR" sz="3600" dirty="0"/>
              <a:t>intak(konuşturma) denir</a:t>
            </a:r>
            <a:r>
              <a:rPr lang="tr-TR" sz="3600" dirty="0" smtClean="0"/>
              <a:t>.</a:t>
            </a:r>
          </a:p>
          <a:p>
            <a:pPr marL="0" indent="0">
              <a:buNone/>
            </a:pPr>
            <a:r>
              <a:rPr lang="tr-TR" sz="3600" b="1" dirty="0"/>
              <a:t>Akşam rüzgârları der ki Ali’ye:</a:t>
            </a:r>
            <a:r>
              <a:rPr lang="tr-TR" sz="3600" b="1" dirty="0" smtClean="0"/>
              <a:t/>
            </a:r>
            <a:br>
              <a:rPr lang="tr-TR" sz="3600" b="1" dirty="0" smtClean="0"/>
            </a:br>
            <a:r>
              <a:rPr lang="tr-TR" sz="3600" b="1" dirty="0"/>
              <a:t>“Gözler ileriye, gönül geriye…”</a:t>
            </a:r>
            <a:r>
              <a:rPr lang="tr-TR" sz="3600" b="1" dirty="0" smtClean="0"/>
              <a:t/>
            </a:r>
            <a:br>
              <a:rPr lang="tr-TR" sz="3600" b="1" dirty="0" smtClean="0"/>
            </a:br>
            <a:r>
              <a:rPr lang="tr-TR" sz="3600" b="1" dirty="0"/>
              <a:t>Sanki köydekiler görünsün diye</a:t>
            </a:r>
            <a:r>
              <a:rPr lang="tr-TR" sz="3600" b="1" dirty="0" smtClean="0"/>
              <a:t/>
            </a:r>
            <a:br>
              <a:rPr lang="tr-TR" sz="3600" b="1" dirty="0" smtClean="0"/>
            </a:br>
            <a:r>
              <a:rPr lang="tr-TR" sz="3600" b="1" dirty="0"/>
              <a:t>Tepeler alçalır, dereler dolar!</a:t>
            </a:r>
            <a:r>
              <a:rPr lang="tr-TR" sz="3600" b="1" dirty="0" smtClean="0"/>
              <a:t/>
            </a:r>
            <a:br>
              <a:rPr lang="tr-TR" sz="3600" b="1" dirty="0" smtClean="0"/>
            </a:br>
            <a:r>
              <a:rPr lang="tr-TR" sz="3600" dirty="0"/>
              <a:t>Bu dörtlükte “rüzgârlar” önce kişileştirilmiş, daha sonra da konuşturulmuştur. Zaten şiirde intak varsa, konuşturulan varlığın sözleri de vardır.</a:t>
            </a:r>
          </a:p>
        </p:txBody>
      </p:sp>
    </p:spTree>
    <p:extLst>
      <p:ext uri="{BB962C8B-B14F-4D97-AF65-F5344CB8AC3E}">
        <p14:creationId xmlns:p14="http://schemas.microsoft.com/office/powerpoint/2010/main" val="3498458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82137" y="409433"/>
            <a:ext cx="11573302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400" dirty="0" smtClean="0"/>
              <a:t>Google: Ben her şeyi bilirim.</a:t>
            </a:r>
          </a:p>
          <a:p>
            <a:r>
              <a:rPr lang="tr-TR" sz="4400" dirty="0" smtClean="0"/>
              <a:t>Facebook: Ben herkesi tanırım.</a:t>
            </a:r>
          </a:p>
          <a:p>
            <a:r>
              <a:rPr lang="tr-TR" sz="4400" dirty="0" smtClean="0"/>
              <a:t>İnternet: Ben olmasam ikiniz de işe yaramazsınız!</a:t>
            </a:r>
          </a:p>
          <a:p>
            <a:r>
              <a:rPr lang="tr-TR" sz="4400" dirty="0" smtClean="0"/>
              <a:t>Elektrik: Tartışmayı fazla uzatmayın yoksa hepinizin işini bitiririm</a:t>
            </a:r>
            <a:r>
              <a:rPr lang="tr-TR" sz="4400" dirty="0" smtClean="0"/>
              <a:t>! www.sorubak.com</a:t>
            </a:r>
            <a:endParaRPr lang="tr-TR" sz="4400" dirty="0" smtClean="0"/>
          </a:p>
          <a:p>
            <a:endParaRPr lang="tr-TR" sz="4400" dirty="0"/>
          </a:p>
          <a:p>
            <a:r>
              <a:rPr lang="tr-TR" sz="4400" dirty="0" smtClean="0"/>
              <a:t>								H. Mustafa UZ</a:t>
            </a:r>
          </a:p>
          <a:p>
            <a:r>
              <a:rPr lang="tr-TR" sz="4400" dirty="0" smtClean="0"/>
              <a:t>							Türkçe Öğretmeni</a:t>
            </a:r>
          </a:p>
          <a:p>
            <a:endParaRPr lang="tr-TR" sz="4400" dirty="0"/>
          </a:p>
        </p:txBody>
      </p:sp>
    </p:spTree>
    <p:extLst>
      <p:ext uri="{BB962C8B-B14F-4D97-AF65-F5344CB8AC3E}">
        <p14:creationId xmlns:p14="http://schemas.microsoft.com/office/powerpoint/2010/main" val="3670901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ristal">
  <a:themeElements>
    <a:clrScheme name="Kristal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Kristal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ristal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42</TotalTime>
  <Words>308</Words>
  <Application>Microsoft Office PowerPoint</Application>
  <PresentationFormat>Geniş ekran</PresentationFormat>
  <Paragraphs>48</Paragraphs>
  <Slides>8</Slides>
  <Notes>4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13" baseType="lpstr">
      <vt:lpstr>Arial</vt:lpstr>
      <vt:lpstr>Calibri</vt:lpstr>
      <vt:lpstr>Trebuchet MS</vt:lpstr>
      <vt:lpstr>Wingdings 3</vt:lpstr>
      <vt:lpstr>Kristal</vt:lpstr>
      <vt:lpstr>Söz Sanatları</vt:lpstr>
      <vt:lpstr>1. Abartma (Mübalağa)</vt:lpstr>
      <vt:lpstr>PowerPoint Sunusu</vt:lpstr>
      <vt:lpstr>2. Benzetme (Teşbih) </vt:lpstr>
      <vt:lpstr>   Serkan keçi     gibi inatçı bir çocuktur.       Benzeyen   Benzetilen         Benz. Edatı   Benz. Yönü  </vt:lpstr>
      <vt:lpstr>3. Kişileştirme (Teşhis) </vt:lpstr>
      <vt:lpstr>4. Konuşturma (İntak) </vt:lpstr>
      <vt:lpstr>PowerPoint Sunusu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mustafa</dc:creator>
  <cp:keywords>www.sorubak.com</cp:keywords>
  <dc:description>www.sorubak.com</dc:description>
  <cp:lastModifiedBy>doğan</cp:lastModifiedBy>
  <cp:revision>www.sorubak.com</cp:revision>
  <dcterms:created xsi:type="dcterms:W3CDTF">2015-10-08T18:37:48Z</dcterms:created>
  <dcterms:modified xsi:type="dcterms:W3CDTF">2015-10-11T19:37:31Z</dcterms:modified>
</cp:coreProperties>
</file>