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308" r:id="rId2"/>
    <p:sldId id="587" r:id="rId3"/>
    <p:sldId id="388" r:id="rId4"/>
    <p:sldId id="532" r:id="rId5"/>
    <p:sldId id="554" r:id="rId6"/>
    <p:sldId id="531" r:id="rId7"/>
    <p:sldId id="555" r:id="rId8"/>
    <p:sldId id="556" r:id="rId9"/>
    <p:sldId id="558" r:id="rId10"/>
    <p:sldId id="559" r:id="rId11"/>
    <p:sldId id="560" r:id="rId12"/>
    <p:sldId id="561" r:id="rId13"/>
    <p:sldId id="533" r:id="rId14"/>
    <p:sldId id="562" r:id="rId15"/>
    <p:sldId id="563" r:id="rId16"/>
    <p:sldId id="564" r:id="rId17"/>
    <p:sldId id="542" r:id="rId18"/>
    <p:sldId id="566" r:id="rId19"/>
    <p:sldId id="567" r:id="rId20"/>
    <p:sldId id="568" r:id="rId21"/>
    <p:sldId id="569" r:id="rId22"/>
    <p:sldId id="570" r:id="rId23"/>
    <p:sldId id="534" r:id="rId24"/>
    <p:sldId id="571" r:id="rId25"/>
    <p:sldId id="572" r:id="rId26"/>
    <p:sldId id="573" r:id="rId27"/>
    <p:sldId id="588" r:id="rId28"/>
    <p:sldId id="589" r:id="rId29"/>
    <p:sldId id="590" r:id="rId30"/>
    <p:sldId id="591" r:id="rId31"/>
    <p:sldId id="574" r:id="rId32"/>
    <p:sldId id="579" r:id="rId33"/>
    <p:sldId id="581" r:id="rId34"/>
    <p:sldId id="582" r:id="rId35"/>
    <p:sldId id="583" r:id="rId36"/>
    <p:sldId id="575" r:id="rId37"/>
    <p:sldId id="584" r:id="rId38"/>
    <p:sldId id="585" r:id="rId39"/>
    <p:sldId id="576" r:id="rId40"/>
    <p:sldId id="577" r:id="rId41"/>
    <p:sldId id="578" r:id="rId42"/>
    <p:sldId id="535" r:id="rId43"/>
    <p:sldId id="536" r:id="rId44"/>
    <p:sldId id="537" r:id="rId45"/>
    <p:sldId id="538" r:id="rId46"/>
    <p:sldId id="580" r:id="rId47"/>
    <p:sldId id="539" r:id="rId48"/>
    <p:sldId id="540" r:id="rId49"/>
    <p:sldId id="541" r:id="rId50"/>
    <p:sldId id="524" r:id="rId51"/>
    <p:sldId id="480" r:id="rId52"/>
    <p:sldId id="525" r:id="rId53"/>
    <p:sldId id="481" r:id="rId54"/>
    <p:sldId id="520" r:id="rId5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DA9"/>
    <a:srgbClr val="492DB1"/>
    <a:srgbClr val="5D4CD8"/>
    <a:srgbClr val="4835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85" autoAdjust="0"/>
    <p:restoredTop sz="94697" autoAdjust="0"/>
  </p:normalViewPr>
  <p:slideViewPr>
    <p:cSldViewPr>
      <p:cViewPr varScale="1">
        <p:scale>
          <a:sx n="70" d="100"/>
          <a:sy n="70" d="100"/>
        </p:scale>
        <p:origin x="1392" y="72"/>
      </p:cViewPr>
      <p:guideLst>
        <p:guide orient="horz" pos="2160"/>
        <p:guide pos="2880"/>
      </p:guideLst>
    </p:cSldViewPr>
  </p:slideViewPr>
  <p:outlineViewPr>
    <p:cViewPr>
      <p:scale>
        <a:sx n="33" d="100"/>
        <a:sy n="33" d="100"/>
      </p:scale>
      <p:origin x="246"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A17832-4942-486E-8746-F173B294DA66}" type="datetimeFigureOut">
              <a:rPr lang="tr-TR" smtClean="0"/>
              <a:pPr/>
              <a:t>26.10.2015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2FE27A-9B5D-4810-9F53-964DEB3173FF}" type="slidenum">
              <a:rPr lang="tr-TR" smtClean="0"/>
              <a:pPr/>
              <a:t>‹#›</a:t>
            </a:fld>
            <a:endParaRPr lang="tr-TR"/>
          </a:p>
        </p:txBody>
      </p:sp>
    </p:spTree>
    <p:extLst>
      <p:ext uri="{BB962C8B-B14F-4D97-AF65-F5344CB8AC3E}">
        <p14:creationId xmlns:p14="http://schemas.microsoft.com/office/powerpoint/2010/main" val="2141039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EE2FE27A-9B5D-4810-9F53-964DEB3173FF}" type="slidenum">
              <a:rPr lang="tr-TR" smtClean="0"/>
              <a:pPr/>
              <a:t>40</a:t>
            </a:fld>
            <a:endParaRPr lang="tr-TR"/>
          </a:p>
        </p:txBody>
      </p:sp>
    </p:spTree>
    <p:extLst>
      <p:ext uri="{BB962C8B-B14F-4D97-AF65-F5344CB8AC3E}">
        <p14:creationId xmlns:p14="http://schemas.microsoft.com/office/powerpoint/2010/main" val="3899620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smtClean="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EE2FE27A-9B5D-4810-9F53-964DEB3173FF}" type="slidenum">
              <a:rPr lang="tr-TR" smtClean="0"/>
              <a:pPr/>
              <a:t>54</a:t>
            </a:fld>
            <a:endParaRPr lang="tr-TR"/>
          </a:p>
        </p:txBody>
      </p:sp>
    </p:spTree>
    <p:extLst>
      <p:ext uri="{BB962C8B-B14F-4D97-AF65-F5344CB8AC3E}">
        <p14:creationId xmlns:p14="http://schemas.microsoft.com/office/powerpoint/2010/main" val="3075603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26.10.2015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26.10.2015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26.10.2015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26.10.2015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26.10.2015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26.10.2015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26.10.2015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26.10.2015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26.10.2015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26.10.2015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26.10.2015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26.10.2015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audio" Target="file:///C:\Documents%20and%20Settings\user\Desktop\3.SINIF%202015-2016\T&#220;RK&#199;E\SUNULARIM\A&#304;LEM&#304;Z%20&#350;&#304;&#304;R&#304;\ALFABE%20&#350;ARKISI.mp3"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yandex.com.tr/clck/jsredir?from=yandex.com.tr;gorsel/search;images;;&amp;text=&amp;etext=844.VY7wL9BPRkqxldHXmYy5TDKqbti_kRjQo79vsT77pcICzkOnIKIelZJQzL8wzKN9hC6fcklax6PucjiZP3OjQQ.8463bf770608b3a18be46604aa883ae90989ba03&amp;uuid=&amp;state=tid_Wvm4RM28ca_MiO4Ne9osTPtpHS9wicjEF5X7fRziVPIHCd9FyQ&amp;data=UlNrNmk5WktYejR0eWJFYk1LdmtxbUZicXI2RTNhaHM0Szh4Y3pzRFVCOG9kVjdkVmR2T25uUFFCQmlkSG44RVRab0gzaE16eDNGWFZEalY3VTdfd2Nwd3hpZzlNeHFDZmJuNm1pXzNUM2RtbFBlMnNfdDRYNDdnWEdtM0RYQjhvQmZhZUViVi1saGNUMDE3cHRMZ0pFZnNUWmpMTklhTkl0T08wU1ZVU3BVbGU5NS1xQ1RrdGlmZTNwVW5oWWtISW5mZVlzV3VJdnJoREVRZzltMlpiUQ&amp;b64e=2&amp;sign=0af8b14f7649d28ff4c5fafbb58b69f5&amp;keyno=0&amp;l10n=tr"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www.sorubak.com/" TargetMode="External"/><Relationship Id="rId5" Type="http://schemas.openxmlformats.org/officeDocument/2006/relationships/hyperlink" Target="http://www.sozluk.bilgiportal.com/" TargetMode="External"/><Relationship Id="rId4" Type="http://schemas.openxmlformats.org/officeDocument/2006/relationships/hyperlink" Target="http://www.ampa-diputacio.com/"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Resim" descr="Resim1.png"/>
          <p:cNvPicPr>
            <a:picLocks noChangeAspect="1"/>
          </p:cNvPicPr>
          <p:nvPr/>
        </p:nvPicPr>
        <p:blipFill>
          <a:blip r:embed="rId2"/>
          <a:stretch>
            <a:fillRect/>
          </a:stretch>
        </p:blipFill>
        <p:spPr>
          <a:xfrm>
            <a:off x="0" y="928670"/>
            <a:ext cx="9144000" cy="5929330"/>
          </a:xfrm>
          <a:prstGeom prst="rect">
            <a:avLst/>
          </a:prstGeom>
        </p:spPr>
      </p:pic>
      <p:sp>
        <p:nvSpPr>
          <p:cNvPr id="5" name="4 Metin kutusu"/>
          <p:cNvSpPr txBox="1"/>
          <p:nvPr/>
        </p:nvSpPr>
        <p:spPr>
          <a:xfrm>
            <a:off x="785786" y="0"/>
            <a:ext cx="5286412" cy="1323439"/>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233DA9"/>
                </a:solidFill>
                <a:effectLst>
                  <a:outerShdw blurRad="50800" dist="39000" dir="5460000" algn="tl">
                    <a:srgbClr val="000000">
                      <a:alpha val="38000"/>
                    </a:srgbClr>
                  </a:outerShdw>
                </a:effectLst>
              </a:rPr>
              <a:t>MUSTAFA KEMAL’İN OKUL HAYATI</a:t>
            </a:r>
            <a:endParaRPr lang="tr-TR" sz="4000" b="1" dirty="0">
              <a:ln w="11430"/>
              <a:solidFill>
                <a:srgbClr val="233DA9"/>
              </a:solidFill>
              <a:effectLst>
                <a:outerShdw blurRad="50800" dist="39000" dir="5460000" algn="tl">
                  <a:srgbClr val="000000">
                    <a:alpha val="38000"/>
                  </a:srgbClr>
                </a:outerShdw>
              </a:effectLst>
            </a:endParaRPr>
          </a:p>
        </p:txBody>
      </p:sp>
      <p:sp>
        <p:nvSpPr>
          <p:cNvPr id="7" name="2 Alt Başlık"/>
          <p:cNvSpPr txBox="1">
            <a:spLocks/>
          </p:cNvSpPr>
          <p:nvPr/>
        </p:nvSpPr>
        <p:spPr>
          <a:xfrm>
            <a:off x="5857884" y="142852"/>
            <a:ext cx="3071834" cy="928670"/>
          </a:xfrm>
          <a:prstGeom prst="rect">
            <a:avLst/>
          </a:prstGeom>
        </p:spPr>
        <p:txBody>
          <a:bodyPr vert="horz" lIns="91440" tIns="45720" rIns="91440" bIns="45720" rtlCol="0">
            <a:noAutofit/>
          </a:bodyPr>
          <a:lstStyle/>
          <a:p>
            <a:pPr marL="342900" indent="-342900">
              <a:spcBef>
                <a:spcPct val="20000"/>
              </a:spcBef>
              <a:defRPr/>
            </a:pPr>
            <a:r>
              <a:rPr kumimoji="0" lang="tr-TR" sz="2400" b="1" i="0" u="none" strike="noStrike" kern="1200" cap="none" spc="0" normalizeH="0" baseline="0" noProof="0" dirty="0" smtClean="0">
                <a:ln>
                  <a:noFill/>
                </a:ln>
                <a:solidFill>
                  <a:srgbClr val="233DA9"/>
                </a:solidFill>
                <a:effectLst/>
                <a:uLnTx/>
                <a:uFillTx/>
                <a:latin typeface="+mn-lt"/>
                <a:ea typeface="+mn-ea"/>
                <a:cs typeface="+mn-cs"/>
              </a:rPr>
              <a:t>     H.Vildan</a:t>
            </a:r>
            <a:r>
              <a:rPr kumimoji="0" lang="tr-TR" sz="2400" b="1" i="0" u="none" strike="noStrike" kern="1200" cap="none" spc="0" normalizeH="0" noProof="0" dirty="0" smtClean="0">
                <a:ln>
                  <a:noFill/>
                </a:ln>
                <a:solidFill>
                  <a:srgbClr val="233DA9"/>
                </a:solidFill>
                <a:effectLst/>
                <a:uLnTx/>
                <a:uFillTx/>
                <a:latin typeface="+mn-lt"/>
                <a:ea typeface="+mn-ea"/>
                <a:cs typeface="+mn-cs"/>
              </a:rPr>
              <a:t> ÖZBAY</a:t>
            </a:r>
          </a:p>
          <a:p>
            <a:pPr marL="342900" indent="-342900">
              <a:spcBef>
                <a:spcPct val="20000"/>
              </a:spcBef>
              <a:defRPr/>
            </a:pPr>
            <a:r>
              <a:rPr lang="tr-TR" sz="2400" b="1" dirty="0" err="1" smtClean="0">
                <a:solidFill>
                  <a:srgbClr val="233DA9"/>
                </a:solidFill>
              </a:rPr>
              <a:t>Nenehatun</a:t>
            </a:r>
            <a:r>
              <a:rPr lang="tr-TR" sz="2400" b="1" dirty="0" smtClean="0">
                <a:solidFill>
                  <a:srgbClr val="233DA9"/>
                </a:solidFill>
              </a:rPr>
              <a:t> İlkokulu</a:t>
            </a:r>
            <a:endParaRPr kumimoji="0" lang="tr-TR" sz="2400" b="1" i="0" u="none" strike="noStrike" kern="1200" cap="none" spc="0" normalizeH="0" baseline="0" noProof="0" dirty="0">
              <a:ln>
                <a:noFill/>
              </a:ln>
              <a:solidFill>
                <a:srgbClr val="233DA9"/>
              </a:solidFill>
              <a:effectLst/>
              <a:uLnTx/>
              <a:uFillTx/>
              <a:latin typeface="+mn-lt"/>
              <a:ea typeface="+mn-ea"/>
              <a:cs typeface="+mn-cs"/>
            </a:endParaRPr>
          </a:p>
        </p:txBody>
      </p:sp>
      <p:sp>
        <p:nvSpPr>
          <p:cNvPr id="9" name="2 Alt Başlık"/>
          <p:cNvSpPr txBox="1">
            <a:spLocks/>
          </p:cNvSpPr>
          <p:nvPr/>
        </p:nvSpPr>
        <p:spPr>
          <a:xfrm>
            <a:off x="3500430" y="6357934"/>
            <a:ext cx="2000264" cy="500066"/>
          </a:xfrm>
          <a:prstGeom prst="rect">
            <a:avLst/>
          </a:prstGeom>
        </p:spPr>
        <p:txBody>
          <a:bodyPr vert="horz" lIns="91440" tIns="45720" rIns="91440" bIns="45720" rtlCol="0">
            <a:noAutofit/>
          </a:bodyPr>
          <a:lstStyle/>
          <a:p>
            <a:pPr marL="342900" indent="-342900">
              <a:spcBef>
                <a:spcPct val="20000"/>
              </a:spcBef>
              <a:defRPr/>
            </a:pPr>
            <a:r>
              <a:rPr kumimoji="0" lang="tr-TR" sz="2400" b="1" i="0" u="none" strike="noStrike" kern="1200" cap="none" spc="0" normalizeH="0" baseline="0" noProof="0" dirty="0" smtClean="0">
                <a:ln>
                  <a:noFill/>
                </a:ln>
                <a:solidFill>
                  <a:srgbClr val="233DA9"/>
                </a:solidFill>
                <a:effectLst/>
                <a:uLnTx/>
                <a:uFillTx/>
                <a:latin typeface="+mn-lt"/>
                <a:ea typeface="+mn-ea"/>
                <a:cs typeface="+mn-cs"/>
              </a:rPr>
              <a:t>EKİM - 2015</a:t>
            </a:r>
            <a:endParaRPr kumimoji="0" lang="tr-TR" sz="2400" b="1" i="0" u="none" strike="noStrike" kern="1200" cap="none" spc="0" normalizeH="0" baseline="0" noProof="0" dirty="0">
              <a:ln>
                <a:noFill/>
              </a:ln>
              <a:solidFill>
                <a:srgbClr val="233DA9"/>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1142976" y="2928934"/>
            <a:ext cx="6643734" cy="954107"/>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	Mustafa Kemal’in Okul Hayatı metnini neden dinlemeliyim?</a:t>
            </a:r>
            <a:endParaRPr lang="tr-TR" sz="28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6" name="5 Metin kutusu"/>
          <p:cNvSpPr txBox="1"/>
          <p:nvPr/>
        </p:nvSpPr>
        <p:spPr>
          <a:xfrm>
            <a:off x="571440" y="1428736"/>
            <a:ext cx="8572560" cy="954107"/>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C00000"/>
                </a:solidFill>
                <a:effectLst>
                  <a:outerShdw blurRad="50800" dist="39000" dir="5460000" algn="tl">
                    <a:srgbClr val="000000">
                      <a:alpha val="38000"/>
                    </a:srgbClr>
                  </a:outerShdw>
                </a:effectLst>
                <a:latin typeface="Kayra Aydin" pitchFamily="34" charset="0"/>
              </a:rPr>
              <a:t>	Dinleme amacımızı belirleyelim. Bunun için kendimize şu soruyu sormalıyız.</a:t>
            </a:r>
            <a:endParaRPr lang="tr-TR" sz="2800" b="1" dirty="0">
              <a:ln w="11430"/>
              <a:solidFill>
                <a:srgbClr val="C00000"/>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285720" y="1357298"/>
            <a:ext cx="8572560" cy="212365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Ben metni okuduktan sonra 2.etkinlikteki soruları cevapla-malısınız.</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285720" y="2000240"/>
            <a:ext cx="8572560" cy="212365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Kelimeleri söyleyişime ve ses tonuma dikkat ederek dinleyiniz.</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57158" y="1142984"/>
            <a:ext cx="8395034" cy="4119579"/>
          </a:xfrm>
          <a:prstGeom prst="rect">
            <a:avLst/>
          </a:prstGeom>
          <a:noFill/>
          <a:ln w="9525">
            <a:noFill/>
            <a:miter lim="800000"/>
            <a:headEnd/>
            <a:tailEnd/>
          </a:ln>
          <a:effectLst/>
        </p:spPr>
      </p:pic>
      <p:sp>
        <p:nvSpPr>
          <p:cNvPr id="3" name="2 Metin kutusu"/>
          <p:cNvSpPr txBox="1"/>
          <p:nvPr/>
        </p:nvSpPr>
        <p:spPr>
          <a:xfrm>
            <a:off x="3071802" y="428604"/>
            <a:ext cx="4643470" cy="653705"/>
          </a:xfrm>
          <a:prstGeom prst="rect">
            <a:avLst/>
          </a:prstGeom>
          <a:noFill/>
        </p:spPr>
        <p:txBody>
          <a:bodyPr wrap="square" rtlCol="0">
            <a:spAutoFit/>
          </a:bodyPr>
          <a:lstStyle/>
          <a:p>
            <a:pPr lvl="0">
              <a:lnSpc>
                <a:spcPct val="114000"/>
              </a:lnSpc>
            </a:pPr>
            <a:r>
              <a:rPr lang="tr-TR" sz="3200" dirty="0" smtClean="0">
                <a:latin typeface="ALFABET98" pitchFamily="2" charset="0"/>
              </a:rPr>
              <a:t>Çalışma Kitabı Sayfa 31</a:t>
            </a:r>
          </a:p>
        </p:txBody>
      </p:sp>
      <p:sp>
        <p:nvSpPr>
          <p:cNvPr id="4" name="3 Dikdörtgen"/>
          <p:cNvSpPr/>
          <p:nvPr/>
        </p:nvSpPr>
        <p:spPr>
          <a:xfrm>
            <a:off x="1071538" y="3071810"/>
            <a:ext cx="7500990" cy="400110"/>
          </a:xfrm>
          <a:prstGeom prst="rect">
            <a:avLst/>
          </a:prstGeom>
        </p:spPr>
        <p:txBody>
          <a:bodyPr wrap="square">
            <a:spAutoFit/>
          </a:bodyPr>
          <a:lstStyle/>
          <a:p>
            <a:pPr>
              <a:spcBef>
                <a:spcPts val="600"/>
              </a:spcBef>
              <a:spcAft>
                <a:spcPts val="1200"/>
              </a:spcAft>
            </a:pPr>
            <a:r>
              <a:rPr lang="tr-TR" sz="2000" dirty="0" smtClean="0">
                <a:latin typeface="ALFABET98" pitchFamily="2" charset="0"/>
              </a:rPr>
              <a:t>Zübeyde Hanım, oğl</a:t>
            </a:r>
            <a:r>
              <a:rPr lang="tr-TR" sz="2000" b="1" dirty="0" smtClean="0">
                <a:latin typeface="ALFABET98" pitchFamily="2" charset="0"/>
              </a:rPr>
              <a:t>unun</a:t>
            </a:r>
            <a:r>
              <a:rPr lang="tr-TR" sz="2000" b="1" dirty="0" smtClean="0">
                <a:solidFill>
                  <a:srgbClr val="C00000"/>
                </a:solidFill>
                <a:latin typeface="ALFABET98" pitchFamily="2" charset="0"/>
              </a:rPr>
              <a:t> Mahalle Mektebine </a:t>
            </a:r>
            <a:r>
              <a:rPr lang="tr-TR" sz="2000" dirty="0" smtClean="0">
                <a:latin typeface="ALFABET98" pitchFamily="2" charset="0"/>
              </a:rPr>
              <a:t>gitmesini istiyordu.</a:t>
            </a:r>
          </a:p>
        </p:txBody>
      </p:sp>
      <p:sp>
        <p:nvSpPr>
          <p:cNvPr id="5" name="4 Dikdörtgen"/>
          <p:cNvSpPr/>
          <p:nvPr/>
        </p:nvSpPr>
        <p:spPr>
          <a:xfrm>
            <a:off x="1214414" y="4143380"/>
            <a:ext cx="7500990" cy="1015663"/>
          </a:xfrm>
          <a:prstGeom prst="rect">
            <a:avLst/>
          </a:prstGeom>
        </p:spPr>
        <p:txBody>
          <a:bodyPr wrap="square">
            <a:spAutoFit/>
          </a:bodyPr>
          <a:lstStyle/>
          <a:p>
            <a:pPr>
              <a:spcBef>
                <a:spcPts val="600"/>
              </a:spcBef>
              <a:spcAft>
                <a:spcPts val="1200"/>
              </a:spcAft>
            </a:pPr>
            <a:r>
              <a:rPr lang="tr-TR" sz="2000" dirty="0" smtClean="0">
                <a:latin typeface="ALFABET98" pitchFamily="2" charset="0"/>
              </a:rPr>
              <a:t>Hayri Beye göre Mustafa Kemal </a:t>
            </a:r>
            <a:r>
              <a:rPr lang="tr-TR" sz="2000" b="1" dirty="0" smtClean="0">
                <a:solidFill>
                  <a:srgbClr val="C00000"/>
                </a:solidFill>
                <a:latin typeface="ALFABET98" pitchFamily="2" charset="0"/>
              </a:rPr>
              <a:t>sınıfın en zeki öğrencisiymiş. Matematik, tarih ve edebiyat derslerini çok seviyormuş  İyi giyinir ve görgü kurallarına uyarmış.</a:t>
            </a:r>
            <a:endParaRPr lang="tr-TR" sz="2000" dirty="0" smtClean="0">
              <a:latin typeface="ALFABET98"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85720" y="285728"/>
            <a:ext cx="8572560" cy="92333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C00000"/>
                </a:solidFill>
                <a:effectLst>
                  <a:outerShdw blurRad="50800" dist="39000" dir="5460000" algn="tl">
                    <a:srgbClr val="000000">
                      <a:alpha val="38000"/>
                    </a:srgbClr>
                  </a:outerShdw>
                </a:effectLst>
                <a:latin typeface="Kayra Aydin" pitchFamily="34" charset="0"/>
              </a:rPr>
              <a:t>Okuma</a:t>
            </a:r>
            <a:endParaRPr lang="tr-TR" sz="5400" b="1" dirty="0">
              <a:ln w="11430"/>
              <a:solidFill>
                <a:srgbClr val="C00000"/>
              </a:solidFill>
              <a:effectLst>
                <a:outerShdw blurRad="50800" dist="39000" dir="5460000" algn="tl">
                  <a:srgbClr val="000000">
                    <a:alpha val="38000"/>
                  </a:srgbClr>
                </a:outerShdw>
              </a:effectLst>
              <a:latin typeface="Kayra Aydin" pitchFamily="34" charset="0"/>
            </a:endParaRPr>
          </a:p>
        </p:txBody>
      </p:sp>
      <p:pic>
        <p:nvPicPr>
          <p:cNvPr id="5" name="4 Resim" descr="cc10.gif"/>
          <p:cNvPicPr>
            <a:picLocks noChangeAspect="1"/>
          </p:cNvPicPr>
          <p:nvPr/>
        </p:nvPicPr>
        <p:blipFill>
          <a:blip r:embed="rId2"/>
          <a:stretch>
            <a:fillRect/>
          </a:stretch>
        </p:blipFill>
        <p:spPr>
          <a:xfrm>
            <a:off x="2928926" y="3786190"/>
            <a:ext cx="3214710" cy="2965570"/>
          </a:xfrm>
          <a:prstGeom prst="rect">
            <a:avLst/>
          </a:prstGeom>
        </p:spPr>
      </p:pic>
      <p:sp>
        <p:nvSpPr>
          <p:cNvPr id="6" name="5 Metin kutusu"/>
          <p:cNvSpPr txBox="1"/>
          <p:nvPr/>
        </p:nvSpPr>
        <p:spPr>
          <a:xfrm>
            <a:off x="285720" y="1500174"/>
            <a:ext cx="8572560" cy="212365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Sıra sizin okumanızda. An-</a:t>
            </a:r>
            <a:r>
              <a:rPr lang="tr-TR" sz="4400" b="1" dirty="0" err="1" smtClean="0">
                <a:ln w="11430"/>
                <a:solidFill>
                  <a:srgbClr val="00B050"/>
                </a:solidFill>
                <a:effectLst>
                  <a:outerShdw blurRad="50800" dist="39000" dir="5460000" algn="tl">
                    <a:srgbClr val="000000">
                      <a:alpha val="38000"/>
                    </a:srgbClr>
                  </a:outerShdw>
                </a:effectLst>
                <a:latin typeface="Kayra Aydin" pitchFamily="34" charset="0"/>
              </a:rPr>
              <a:t>cak</a:t>
            </a:r>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okuma kurallarını hatırla-yalım mı?</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214546" y="714356"/>
            <a:ext cx="4643470"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C00000"/>
                </a:solidFill>
                <a:effectLst>
                  <a:outerShdw blurRad="50800" dist="39000" dir="5460000" algn="tl">
                    <a:srgbClr val="000000">
                      <a:alpha val="38000"/>
                    </a:srgbClr>
                  </a:outerShdw>
                </a:effectLst>
                <a:latin typeface="Kayra Aydin" pitchFamily="34" charset="0"/>
              </a:rPr>
              <a:t>         Okuma Kuralları</a:t>
            </a:r>
            <a:endParaRPr lang="tr-TR" sz="28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4" name="3 Metin kutusu"/>
          <p:cNvSpPr txBox="1"/>
          <p:nvPr/>
        </p:nvSpPr>
        <p:spPr>
          <a:xfrm>
            <a:off x="571472" y="1214422"/>
            <a:ext cx="5357850"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1- Okuma için hazırlık yapmalısın.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6" name="5 Metin kutusu"/>
          <p:cNvSpPr txBox="1"/>
          <p:nvPr/>
        </p:nvSpPr>
        <p:spPr>
          <a:xfrm>
            <a:off x="571472" y="1714488"/>
            <a:ext cx="7286676"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2- Okumanın amacını belirlemelisin.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7" name="6 Metin kutusu"/>
          <p:cNvSpPr txBox="1"/>
          <p:nvPr/>
        </p:nvSpPr>
        <p:spPr>
          <a:xfrm>
            <a:off x="571472" y="2214554"/>
            <a:ext cx="8001056"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3- Okuduğun kelimeleri doğru söylemelisin.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8" name="7 Metin kutusu"/>
          <p:cNvSpPr txBox="1"/>
          <p:nvPr/>
        </p:nvSpPr>
        <p:spPr>
          <a:xfrm>
            <a:off x="571472" y="2714620"/>
            <a:ext cx="8143932"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4- Noktalama işaretlerine dikkat ederek okumalısın.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9" name="8 Metin kutusu"/>
          <p:cNvSpPr txBox="1"/>
          <p:nvPr/>
        </p:nvSpPr>
        <p:spPr>
          <a:xfrm>
            <a:off x="571472" y="3181649"/>
            <a:ext cx="7500990"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5- İşitilebilir bir ses tonuyla okumalısın.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10" name="9 Metin kutusu"/>
          <p:cNvSpPr txBox="1"/>
          <p:nvPr/>
        </p:nvSpPr>
        <p:spPr>
          <a:xfrm>
            <a:off x="571472" y="3643314"/>
            <a:ext cx="8072494"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6- Sesli okurken vurgu ve tonlamaya dikkat etmelisin.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11" name="10 Metin kutusu"/>
          <p:cNvSpPr txBox="1"/>
          <p:nvPr/>
        </p:nvSpPr>
        <p:spPr>
          <a:xfrm>
            <a:off x="571472" y="4110343"/>
            <a:ext cx="3643338"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7- Akıcı okumalısın.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12" name="11 Metin kutusu"/>
          <p:cNvSpPr txBox="1"/>
          <p:nvPr/>
        </p:nvSpPr>
        <p:spPr>
          <a:xfrm>
            <a:off x="571472" y="4538971"/>
            <a:ext cx="7858180"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8- Dikkatini okuduğuna yoğunlaştırmalısın.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13" name="12 Metin kutusu"/>
          <p:cNvSpPr txBox="1"/>
          <p:nvPr/>
        </p:nvSpPr>
        <p:spPr>
          <a:xfrm>
            <a:off x="571472" y="4967599"/>
            <a:ext cx="7072362" cy="46166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9- Sessiz okurken kurallara uygun okumalısın.</a:t>
            </a:r>
            <a:endParaRPr lang="tr-TR" sz="2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85720" y="285728"/>
            <a:ext cx="8572560" cy="92333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C00000"/>
                </a:solidFill>
                <a:effectLst>
                  <a:outerShdw blurRad="50800" dist="39000" dir="5460000" algn="tl">
                    <a:srgbClr val="000000">
                      <a:alpha val="38000"/>
                    </a:srgbClr>
                  </a:outerShdw>
                </a:effectLst>
                <a:latin typeface="Kayra Aydin" pitchFamily="34" charset="0"/>
              </a:rPr>
              <a:t>Okuma</a:t>
            </a:r>
            <a:endParaRPr lang="tr-TR" sz="54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4" name="3 Metin kutusu"/>
          <p:cNvSpPr txBox="1"/>
          <p:nvPr/>
        </p:nvSpPr>
        <p:spPr>
          <a:xfrm>
            <a:off x="285720" y="1214422"/>
            <a:ext cx="8572560" cy="2185214"/>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00B050"/>
                </a:solidFill>
                <a:effectLst>
                  <a:outerShdw blurRad="50800" dist="39000" dir="5460000" algn="tl">
                    <a:srgbClr val="000000">
                      <a:alpha val="38000"/>
                    </a:srgbClr>
                  </a:outerShdw>
                </a:effectLst>
                <a:latin typeface="Kayra Aydin" pitchFamily="34" charset="0"/>
              </a:rPr>
              <a:t>Önce sessiz okuma yapalım.</a:t>
            </a:r>
          </a:p>
          <a:p>
            <a:pPr algn="ctr"/>
            <a:r>
              <a:rPr lang="tr-TR" sz="4400" b="1" dirty="0" smtClean="0">
                <a:ln w="11430"/>
                <a:solidFill>
                  <a:schemeClr val="accent1">
                    <a:lumMod val="75000"/>
                  </a:schemeClr>
                </a:solidFill>
                <a:effectLst>
                  <a:outerShdw blurRad="50800" dist="39000" dir="5460000" algn="tl">
                    <a:srgbClr val="000000">
                      <a:alpha val="38000"/>
                    </a:srgbClr>
                  </a:outerShdw>
                </a:effectLst>
                <a:latin typeface="Kayra Aydin" pitchFamily="34" charset="0"/>
              </a:rPr>
              <a:t>Okurken anlamını bilmediğiniz sözcükleri işaretleyelim.</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pic>
        <p:nvPicPr>
          <p:cNvPr id="5" name="4 Resim" descr="cc10.gif"/>
          <p:cNvPicPr>
            <a:picLocks noChangeAspect="1"/>
          </p:cNvPicPr>
          <p:nvPr/>
        </p:nvPicPr>
        <p:blipFill>
          <a:blip r:embed="rId2"/>
          <a:stretch>
            <a:fillRect/>
          </a:stretch>
        </p:blipFill>
        <p:spPr>
          <a:xfrm>
            <a:off x="2928926" y="3786190"/>
            <a:ext cx="3214710" cy="29655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tretch>
            <a:fillRect/>
          </a:stretch>
        </p:blipFill>
        <p:spPr bwMode="auto">
          <a:xfrm>
            <a:off x="571472" y="857232"/>
            <a:ext cx="4834079" cy="3756495"/>
          </a:xfrm>
          <a:prstGeom prst="rect">
            <a:avLst/>
          </a:prstGeom>
          <a:noFill/>
          <a:ln w="9525">
            <a:noFill/>
            <a:miter lim="800000"/>
            <a:headEnd/>
            <a:tailEnd/>
          </a:ln>
          <a:effectLst/>
        </p:spPr>
      </p:pic>
      <p:sp>
        <p:nvSpPr>
          <p:cNvPr id="3" name="2 Metin kutusu"/>
          <p:cNvSpPr txBox="1"/>
          <p:nvPr/>
        </p:nvSpPr>
        <p:spPr>
          <a:xfrm>
            <a:off x="214282" y="214290"/>
            <a:ext cx="8572560" cy="58477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smtClean="0">
                <a:ln w="11430"/>
                <a:solidFill>
                  <a:srgbClr val="C00000"/>
                </a:solidFill>
                <a:effectLst>
                  <a:outerShdw blurRad="50800" dist="39000" dir="5460000" algn="tl">
                    <a:srgbClr val="000000">
                      <a:alpha val="38000"/>
                    </a:srgbClr>
                  </a:outerShdw>
                </a:effectLst>
                <a:latin typeface="Kayra Aydin" pitchFamily="34" charset="0"/>
              </a:rPr>
              <a:t>Mustafa Kemal’in Okul Hayatı</a:t>
            </a:r>
            <a:endParaRPr lang="tr-TR" sz="32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4" name="Rectangle 1"/>
          <p:cNvSpPr>
            <a:spLocks noChangeArrowheads="1"/>
          </p:cNvSpPr>
          <p:nvPr/>
        </p:nvSpPr>
        <p:spPr bwMode="auto">
          <a:xfrm>
            <a:off x="5286380" y="928670"/>
            <a:ext cx="350046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AvantYeniBold"/>
                <a:cs typeface="AvantYeniPlain"/>
              </a:rPr>
              <a:t>Kaderi daha o zaman belli oldu. Geleneği değil, yeniliği seçti. Gelenek, Mahalle Mektebiydi. Yenilik ise Şemsi Efendi Okulu... Önce geleneğe uyuldu. </a:t>
            </a:r>
            <a:endParaRPr kumimoji="0" lang="tr-TR" sz="2800" b="0" i="0" u="none" strike="noStrike" cap="none" normalizeH="0" baseline="0" dirty="0" smtClean="0">
              <a:ln>
                <a:noFill/>
              </a:ln>
              <a:solidFill>
                <a:schemeClr val="tx1"/>
              </a:solidFill>
              <a:effectLst/>
              <a:latin typeface="Arial" pitchFamily="34" charset="0"/>
            </a:endParaRPr>
          </a:p>
        </p:txBody>
      </p:sp>
      <p:sp>
        <p:nvSpPr>
          <p:cNvPr id="5" name="Rectangle 1"/>
          <p:cNvSpPr>
            <a:spLocks noChangeArrowheads="1"/>
          </p:cNvSpPr>
          <p:nvPr/>
        </p:nvSpPr>
        <p:spPr bwMode="auto">
          <a:xfrm>
            <a:off x="500034" y="4441954"/>
            <a:ext cx="8286808"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AvantYeniBold"/>
                <a:cs typeface="AvantYeniPlain"/>
              </a:rPr>
              <a:t>Annesi Zübeyde Hanım’ın gönlü yapıldı. O zamanın âdetlerine göre ilahiler okundu ve Mustafa, Mahalle Mektebine başladı. Ama hemen ardından bu okul terk edildi. Yeniliği temsil eden Şemsi Efendi Okuluna ilk adım atıldı.</a:t>
            </a:r>
            <a:endParaRPr kumimoji="0" lang="tr-TR" sz="2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duotone>
              <a:schemeClr val="bg2">
                <a:shade val="45000"/>
                <a:satMod val="135000"/>
              </a:schemeClr>
              <a:prstClr val="white"/>
            </a:duotone>
          </a:blip>
          <a:stretch>
            <a:fillRect/>
          </a:stretch>
        </p:blipFill>
        <p:spPr bwMode="auto">
          <a:xfrm>
            <a:off x="1" y="0"/>
            <a:ext cx="9318474" cy="6858000"/>
          </a:xfrm>
          <a:prstGeom prst="rect">
            <a:avLst/>
          </a:prstGeom>
          <a:noFill/>
          <a:ln w="9525">
            <a:noFill/>
            <a:miter lim="800000"/>
            <a:headEnd/>
            <a:tailEnd/>
          </a:ln>
          <a:effectLst/>
        </p:spPr>
      </p:pic>
      <p:sp>
        <p:nvSpPr>
          <p:cNvPr id="16385" name="Rectangle 1"/>
          <p:cNvSpPr>
            <a:spLocks noChangeArrowheads="1"/>
          </p:cNvSpPr>
          <p:nvPr/>
        </p:nvSpPr>
        <p:spPr bwMode="auto">
          <a:xfrm>
            <a:off x="500034" y="1285860"/>
            <a:ext cx="8358214" cy="35804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ts val="3360"/>
              </a:lnSpc>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AvantYeniBold" charset="-128"/>
                <a:cs typeface="AvantYeniPlain" charset="-94"/>
              </a:rPr>
              <a:t>Gerçekte atılan adım yeni bir hayatın başlangıcı demekti. Atatürk, hep yeni ile eski, ileri ile gerinin çatışması arasında kalmıştı. Her seferinde </a:t>
            </a:r>
            <a:r>
              <a:rPr kumimoji="0" lang="tr-TR" sz="2800" b="1" i="0" u="none" strike="noStrike" cap="none" normalizeH="0" baseline="0" dirty="0" smtClean="0">
                <a:ln>
                  <a:noFill/>
                </a:ln>
                <a:solidFill>
                  <a:schemeClr val="tx1"/>
                </a:solidFill>
                <a:effectLst/>
                <a:latin typeface="Calibri" pitchFamily="34" charset="0"/>
                <a:ea typeface="AvantYeniBold" charset="-128"/>
                <a:cs typeface="AvantYeniBold" charset="-128"/>
              </a:rPr>
              <a:t>en iyi </a:t>
            </a:r>
            <a:r>
              <a:rPr kumimoji="0" lang="tr-TR" sz="2800" b="0" i="0" u="none" strike="noStrike" cap="none" normalizeH="0" baseline="0" dirty="0" smtClean="0">
                <a:ln>
                  <a:noFill/>
                </a:ln>
                <a:solidFill>
                  <a:schemeClr val="tx1"/>
                </a:solidFill>
                <a:effectLst/>
                <a:latin typeface="Calibri" pitchFamily="34" charset="0"/>
                <a:ea typeface="AvantYeniBold" charset="-128"/>
                <a:cs typeface="AvantYeniPlain" charset="-94"/>
              </a:rPr>
              <a:t>ve ileri olanı tercih etmişti. Hayata başlarken edindiği bu müthiş deneyim, ona hep rehber oldu. Yeniyi kurarken eskiyi savunanları incitmedi; çoğu zaman onların da desteğini aldı. Tıpkı Mahalle Mektebi yerine Şemsi Efendi Mektebine giderken annesinin desteğini aldığı gibi.</a:t>
            </a:r>
            <a:endParaRPr kumimoji="0" lang="tr-TR" sz="2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1500174"/>
            <a:ext cx="8643998" cy="4401205"/>
          </a:xfrm>
          <a:prstGeom prst="rect">
            <a:avLst/>
          </a:prstGeom>
        </p:spPr>
        <p:txBody>
          <a:bodyPr wrap="square">
            <a:spAutoFit/>
          </a:bodyPr>
          <a:lstStyle/>
          <a:p>
            <a:r>
              <a:rPr lang="tr-TR" sz="2800" dirty="0" smtClean="0"/>
              <a:t>			Babası, Mustafa ilkokula başladıktan 		                  kısa bir süre sonra öldü. Ortaokul zamanı 		       geldiğinde annesi Mustafa’yı Selanik 	          	                  Mülkiye Rüştiyesine yazdırdı. Oysa Askerî Rüştiye, sivil ortaokula göre daha iyiydi. Mustafa Askerî Rüştiyeye gitmek istiyordu. Ama babasının ölümünden sonra annesini kıramıyordu. Çaresiz sivil ortaokula başladı. Fakat yaşadığı bazı olumsuzluklardan dolayı bu okuldan ayrıldı. Askerî Rüştiyeye kayıt yaptırdı. Askerî Rüştiye, o dönemin en iyi okuluydu. </a:t>
            </a:r>
            <a:endParaRPr lang="tr-TR" sz="2800" dirty="0"/>
          </a:p>
        </p:txBody>
      </p:sp>
      <p:pic>
        <p:nvPicPr>
          <p:cNvPr id="4" name="3 Resim" descr="Resim1-1.png"/>
          <p:cNvPicPr>
            <a:picLocks noChangeAspect="1"/>
          </p:cNvPicPr>
          <p:nvPr/>
        </p:nvPicPr>
        <p:blipFill>
          <a:blip r:embed="rId2"/>
          <a:stretch>
            <a:fillRect/>
          </a:stretch>
        </p:blipFill>
        <p:spPr>
          <a:xfrm>
            <a:off x="500034" y="285728"/>
            <a:ext cx="2085975" cy="276225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4643438" y="2214554"/>
            <a:ext cx="3929090" cy="10310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ts val="600"/>
              </a:spcAft>
            </a:pPr>
            <a:r>
              <a:rPr lang="tr-TR" sz="2800" dirty="0" smtClean="0"/>
              <a:t>Atatürk’ün hayatıyla ilgili</a:t>
            </a:r>
          </a:p>
          <a:p>
            <a:pPr lvl="0" fontAlgn="base">
              <a:spcBef>
                <a:spcPct val="0"/>
              </a:spcBef>
              <a:spcAft>
                <a:spcPts val="600"/>
              </a:spcAft>
            </a:pPr>
            <a:r>
              <a:rPr lang="tr-TR" sz="2800" dirty="0" smtClean="0"/>
              <a:t>neler biliyorsunuz?</a:t>
            </a:r>
            <a:endParaRPr kumimoji="0" lang="tr-TR" sz="2800" b="1" i="0" u="none" strike="noStrike" cap="none" normalizeH="0" baseline="0" dirty="0" smtClean="0">
              <a:ln>
                <a:noFill/>
              </a:ln>
              <a:solidFill>
                <a:srgbClr val="C00000"/>
              </a:solidFill>
              <a:effectLst/>
              <a:latin typeface="Calibri" pitchFamily="34" charset="0"/>
              <a:ea typeface="AvantYeniBold"/>
              <a:cs typeface="AvantYeniPlain"/>
            </a:endParaRPr>
          </a:p>
        </p:txBody>
      </p:sp>
      <p:pic>
        <p:nvPicPr>
          <p:cNvPr id="5" name="4 Resim" descr="turk_bayragi_13.gif"/>
          <p:cNvPicPr>
            <a:picLocks noChangeAspect="1"/>
          </p:cNvPicPr>
          <p:nvPr/>
        </p:nvPicPr>
        <p:blipFill>
          <a:blip r:embed="rId2"/>
          <a:stretch>
            <a:fillRect/>
          </a:stretch>
        </p:blipFill>
        <p:spPr>
          <a:xfrm>
            <a:off x="500034" y="642918"/>
            <a:ext cx="3810000" cy="501967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duotone>
              <a:schemeClr val="bg2">
                <a:shade val="45000"/>
                <a:satMod val="135000"/>
              </a:schemeClr>
              <a:prstClr val="white"/>
            </a:duotone>
          </a:blip>
          <a:stretch>
            <a:fillRect/>
          </a:stretch>
        </p:blipFill>
        <p:spPr bwMode="auto">
          <a:xfrm>
            <a:off x="1" y="0"/>
            <a:ext cx="9318474" cy="6858000"/>
          </a:xfrm>
          <a:prstGeom prst="rect">
            <a:avLst/>
          </a:prstGeom>
          <a:noFill/>
          <a:ln w="9525">
            <a:noFill/>
            <a:miter lim="800000"/>
            <a:headEnd/>
            <a:tailEnd/>
          </a:ln>
          <a:effectLst/>
        </p:spPr>
      </p:pic>
      <p:sp>
        <p:nvSpPr>
          <p:cNvPr id="2" name="1 Dikdörtgen"/>
          <p:cNvSpPr/>
          <p:nvPr/>
        </p:nvSpPr>
        <p:spPr>
          <a:xfrm>
            <a:off x="357158" y="2413338"/>
            <a:ext cx="8572560" cy="2677656"/>
          </a:xfrm>
          <a:prstGeom prst="rect">
            <a:avLst/>
          </a:prstGeom>
        </p:spPr>
        <p:txBody>
          <a:bodyPr wrap="square">
            <a:spAutoFit/>
          </a:bodyPr>
          <a:lstStyle/>
          <a:p>
            <a:r>
              <a:rPr lang="tr-TR" sz="2800" dirty="0" smtClean="0"/>
              <a:t>	Mustafa, Askerî Rüştiyeyi 15 yaşında bitirdi. </a:t>
            </a:r>
            <a:r>
              <a:rPr lang="tr-TR" sz="2800" b="1" dirty="0" smtClean="0"/>
              <a:t>Daha sonra </a:t>
            </a:r>
            <a:r>
              <a:rPr lang="tr-TR" sz="2800" dirty="0" smtClean="0"/>
              <a:t>Manastır Askerî Lisesinin sınavlarına girdi ve kazandı. Okul yatılıydı ve oldukça gösterişli bir binası vardı. Manastır Askerî Lisesinde Mustafa’nı n okumaya olan ilgisi arttı. Mustafa Kemal burada türlü kitapları okuma fırsatı buldu ve Fransızcasını geliştirdi. </a:t>
            </a:r>
            <a:endParaRPr lang="tr-TR"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ChangeArrowheads="1"/>
          </p:cNvSpPr>
          <p:nvPr/>
        </p:nvSpPr>
        <p:spPr bwMode="auto">
          <a:xfrm>
            <a:off x="642910" y="1142984"/>
            <a:ext cx="850109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a:rPr>
              <a:t>		      Mustafa Kemal, Manastır  Askerî Lisesini 			bitirdikten sonra İstanbul Harp Okuluna kayıt 		yaptırdı.  O  zaman henüz 18 yaşındaydı. 	 		Matematiğe ve tarihe olan ilgisi bu okulda da 		devam etti. Mustafa Kemal 21 yaşında 			teğmen olarak Harp Okulunu bitirdi. Aynı yıl 			Harp Akademisine başladı. Bu okul bittiğinde 		24 yaşındaydı. Kurmay yüzbaşı olarak orduya 		katıldı.</a:t>
            </a:r>
            <a:endParaRPr kumimoji="0" lang="tr-TR" sz="2800" b="0" i="0" u="none" strike="noStrike" cap="none" normalizeH="0" baseline="0" dirty="0" smtClean="0">
              <a:ln>
                <a:noFill/>
              </a:ln>
              <a:solidFill>
                <a:schemeClr val="tx1"/>
              </a:solidFill>
              <a:effectLst/>
              <a:latin typeface="Arial" pitchFamily="34" charset="0"/>
            </a:endParaRPr>
          </a:p>
        </p:txBody>
      </p:sp>
      <p:pic>
        <p:nvPicPr>
          <p:cNvPr id="4" name="3 Resim" descr="Resim2.png"/>
          <p:cNvPicPr>
            <a:picLocks noChangeAspect="1"/>
          </p:cNvPicPr>
          <p:nvPr/>
        </p:nvPicPr>
        <p:blipFill>
          <a:blip r:embed="rId2"/>
          <a:stretch>
            <a:fillRect/>
          </a:stretch>
        </p:blipFill>
        <p:spPr>
          <a:xfrm>
            <a:off x="428596" y="428604"/>
            <a:ext cx="1975144" cy="5500726"/>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Resim" descr="Resim3.png"/>
          <p:cNvPicPr>
            <a:picLocks noChangeAspect="1"/>
          </p:cNvPicPr>
          <p:nvPr/>
        </p:nvPicPr>
        <p:blipFill>
          <a:blip r:embed="rId2"/>
          <a:stretch>
            <a:fillRect/>
          </a:stretch>
        </p:blipFill>
        <p:spPr>
          <a:xfrm>
            <a:off x="285720" y="428604"/>
            <a:ext cx="4653383" cy="4167656"/>
          </a:xfrm>
          <a:prstGeom prst="rect">
            <a:avLst/>
          </a:prstGeom>
        </p:spPr>
      </p:pic>
      <p:sp>
        <p:nvSpPr>
          <p:cNvPr id="93185" name="Rectangle 1"/>
          <p:cNvSpPr>
            <a:spLocks noChangeArrowheads="1"/>
          </p:cNvSpPr>
          <p:nvPr/>
        </p:nvSpPr>
        <p:spPr bwMode="auto">
          <a:xfrm>
            <a:off x="428596" y="1214422"/>
            <a:ext cx="8715404"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charset="-94"/>
              </a:rPr>
              <a:t>					Mustafa Kemal, düzenli ve 					çalışkan bir öğrenciydi. 						Arkadaşları ve öğretmen-						</a:t>
            </a:r>
            <a:r>
              <a:rPr kumimoji="0" lang="tr-TR" sz="2800" b="0" i="0" u="none" strike="noStrike" cap="none" normalizeH="0" baseline="0" dirty="0" err="1" smtClean="0">
                <a:ln>
                  <a:noFill/>
                </a:ln>
                <a:solidFill>
                  <a:schemeClr val="tx1"/>
                </a:solidFill>
                <a:effectLst/>
                <a:latin typeface="Calibri" pitchFamily="34" charset="0"/>
                <a:ea typeface="Times New Roman" pitchFamily="18" charset="0"/>
                <a:cs typeface="AvantYeniPlain" charset="-94"/>
              </a:rPr>
              <a:t>leri</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charset="-94"/>
              </a:rPr>
              <a:t> onu çok severlerdi. 						Sınıf arkadaşı Hayri Bey, 						Mustafa Kemal’in öğren-						</a:t>
            </a:r>
            <a:r>
              <a:rPr kumimoji="0" lang="tr-TR" sz="2800" b="0" i="0" u="none" strike="noStrike" cap="none" normalizeH="0" baseline="0" dirty="0" err="1" smtClean="0">
                <a:ln>
                  <a:noFill/>
                </a:ln>
                <a:solidFill>
                  <a:schemeClr val="tx1"/>
                </a:solidFill>
                <a:effectLst/>
                <a:latin typeface="Calibri" pitchFamily="34" charset="0"/>
                <a:ea typeface="Times New Roman" pitchFamily="18" charset="0"/>
                <a:cs typeface="AvantYeniPlain" charset="-94"/>
              </a:rPr>
              <a:t>cilik</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charset="-94"/>
              </a:rPr>
              <a:t> dönemini şöyle 						anlatıyor: </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TimesTRPlain"/>
              </a:rPr>
              <a:t>“</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charset="-94"/>
              </a:rPr>
              <a:t>O, sınıfın </a:t>
            </a:r>
            <a:r>
              <a:rPr kumimoji="0" lang="tr-TR" sz="2800" b="1" i="0" u="none" strike="noStrike" cap="none" normalizeH="0" baseline="0" dirty="0" smtClean="0">
                <a:ln>
                  <a:noFill/>
                </a:ln>
                <a:solidFill>
                  <a:schemeClr val="tx1"/>
                </a:solidFill>
                <a:effectLst/>
                <a:latin typeface="Calibri" pitchFamily="34" charset="0"/>
                <a:ea typeface="AvantYeniBold"/>
                <a:cs typeface="AvantYeniBold"/>
              </a:rPr>
              <a:t>en zeki </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charset="-94"/>
              </a:rPr>
              <a:t>öğrencisiydi. Matematik, tarih ve edebiyat derslerini çok severdi. İyi giyinirdi ve görgü kurallarına dikkat ederdi.</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TimesTRPlain"/>
              </a:rPr>
              <a:t>”</a:t>
            </a:r>
            <a:endParaRPr kumimoji="0" lang="tr-TR" sz="2800" b="0" i="0" u="none" strike="noStrike" cap="none" normalizeH="0" baseline="0" dirty="0" smtClean="0">
              <a:ln>
                <a:noFill/>
              </a:ln>
              <a:solidFill>
                <a:schemeClr val="tx1"/>
              </a:solidFill>
              <a:effectLst/>
              <a:latin typeface="Calibri" pitchFamily="34" charset="0"/>
            </a:endParaRPr>
          </a:p>
        </p:txBody>
      </p:sp>
      <p:sp>
        <p:nvSpPr>
          <p:cNvPr id="3" name="2 Dikdörtgen"/>
          <p:cNvSpPr/>
          <p:nvPr/>
        </p:nvSpPr>
        <p:spPr>
          <a:xfrm>
            <a:off x="6572264" y="5715016"/>
            <a:ext cx="1928826" cy="923330"/>
          </a:xfrm>
          <a:prstGeom prst="rect">
            <a:avLst/>
          </a:prstGeom>
        </p:spPr>
        <p:txBody>
          <a:bodyPr wrap="square">
            <a:spAutoFit/>
          </a:bodyPr>
          <a:lstStyle/>
          <a:p>
            <a:pPr lvl="0" eaLnBrk="0" fontAlgn="base" hangingPunct="0">
              <a:spcBef>
                <a:spcPct val="0"/>
              </a:spcBef>
              <a:spcAft>
                <a:spcPct val="0"/>
              </a:spcAft>
            </a:pPr>
            <a:r>
              <a:rPr lang="tr-TR" i="1" dirty="0" smtClean="0">
                <a:latin typeface="Calibri" pitchFamily="34" charset="0"/>
                <a:ea typeface="AvantYeniItalic"/>
                <a:cs typeface="AvantYeniItalic"/>
              </a:rPr>
              <a:t>Güneş KAZDAĞLI</a:t>
            </a:r>
            <a:endParaRPr lang="tr-TR" dirty="0" smtClean="0">
              <a:latin typeface="Calibri" pitchFamily="34" charset="0"/>
            </a:endParaRPr>
          </a:p>
          <a:p>
            <a:pPr lvl="0" eaLnBrk="0" fontAlgn="base" hangingPunct="0">
              <a:spcBef>
                <a:spcPct val="0"/>
              </a:spcBef>
              <a:spcAft>
                <a:spcPct val="0"/>
              </a:spcAft>
            </a:pPr>
            <a:r>
              <a:rPr lang="tr-TR" i="1" dirty="0" smtClean="0">
                <a:latin typeface="Calibri" pitchFamily="34" charset="0"/>
                <a:ea typeface="AvantYeniItalic"/>
                <a:cs typeface="AvantYeniItalic"/>
              </a:rPr>
              <a:t>Atatürk ve Bilim</a:t>
            </a:r>
            <a:endParaRPr lang="tr-TR" dirty="0" smtClean="0">
              <a:latin typeface="Calibri" pitchFamily="34" charset="0"/>
            </a:endParaRPr>
          </a:p>
          <a:p>
            <a:pPr lvl="0" eaLnBrk="0" fontAlgn="base" hangingPunct="0">
              <a:spcBef>
                <a:spcPct val="0"/>
              </a:spcBef>
              <a:spcAft>
                <a:spcPct val="0"/>
              </a:spcAft>
            </a:pPr>
            <a:r>
              <a:rPr lang="tr-TR" i="1" dirty="0" smtClean="0">
                <a:latin typeface="Calibri" pitchFamily="34" charset="0"/>
                <a:ea typeface="AvantYeniItalic"/>
                <a:cs typeface="AvantYeniItalic"/>
              </a:rPr>
              <a:t>(Düzenlenmiştir.)</a:t>
            </a:r>
            <a:endParaRPr lang="tr-TR" dirty="0" smtClean="0">
              <a:latin typeface="Calibri"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000125" y="947738"/>
            <a:ext cx="7143750" cy="4962525"/>
          </a:xfrm>
          <a:prstGeom prst="rect">
            <a:avLst/>
          </a:prstGeom>
          <a:noFill/>
          <a:ln w="9525">
            <a:noFill/>
            <a:miter lim="800000"/>
            <a:headEnd/>
            <a:tailEnd/>
          </a:ln>
          <a:effectLst/>
        </p:spPr>
      </p:pic>
      <p:sp>
        <p:nvSpPr>
          <p:cNvPr id="3" name="2 Metin kutusu"/>
          <p:cNvSpPr txBox="1"/>
          <p:nvPr/>
        </p:nvSpPr>
        <p:spPr>
          <a:xfrm>
            <a:off x="3071802" y="428604"/>
            <a:ext cx="4643470" cy="653705"/>
          </a:xfrm>
          <a:prstGeom prst="rect">
            <a:avLst/>
          </a:prstGeom>
          <a:noFill/>
        </p:spPr>
        <p:txBody>
          <a:bodyPr wrap="square" rtlCol="0">
            <a:spAutoFit/>
          </a:bodyPr>
          <a:lstStyle/>
          <a:p>
            <a:pPr lvl="0">
              <a:lnSpc>
                <a:spcPct val="114000"/>
              </a:lnSpc>
            </a:pPr>
            <a:r>
              <a:rPr lang="tr-TR" sz="3200" dirty="0" smtClean="0">
                <a:latin typeface="ALFABET98" pitchFamily="2" charset="0"/>
              </a:rPr>
              <a:t>Çalışma Kitabı Sayfa 32</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85720" y="285728"/>
            <a:ext cx="8572560" cy="92333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C00000"/>
                </a:solidFill>
                <a:effectLst>
                  <a:outerShdw blurRad="50800" dist="39000" dir="5460000" algn="tl">
                    <a:srgbClr val="000000">
                      <a:alpha val="38000"/>
                    </a:srgbClr>
                  </a:outerShdw>
                </a:effectLst>
                <a:latin typeface="Kayra Aydin" pitchFamily="34" charset="0"/>
              </a:rPr>
              <a:t>Okuma</a:t>
            </a:r>
            <a:endParaRPr lang="tr-TR" sz="5400" b="1" dirty="0">
              <a:ln w="11430"/>
              <a:solidFill>
                <a:srgbClr val="C00000"/>
              </a:solidFill>
              <a:effectLst>
                <a:outerShdw blurRad="50800" dist="39000" dir="5460000" algn="tl">
                  <a:srgbClr val="000000">
                    <a:alpha val="38000"/>
                  </a:srgbClr>
                </a:outerShdw>
              </a:effectLst>
              <a:latin typeface="Kayra Aydin" pitchFamily="34" charset="0"/>
            </a:endParaRPr>
          </a:p>
        </p:txBody>
      </p:sp>
      <p:pic>
        <p:nvPicPr>
          <p:cNvPr id="5" name="4 Resim" descr="cc10.gif"/>
          <p:cNvPicPr>
            <a:picLocks noChangeAspect="1"/>
          </p:cNvPicPr>
          <p:nvPr/>
        </p:nvPicPr>
        <p:blipFill>
          <a:blip r:embed="rId2"/>
          <a:stretch>
            <a:fillRect/>
          </a:stretch>
        </p:blipFill>
        <p:spPr>
          <a:xfrm>
            <a:off x="2928926" y="3786190"/>
            <a:ext cx="3214710" cy="2965570"/>
          </a:xfrm>
          <a:prstGeom prst="rect">
            <a:avLst/>
          </a:prstGeom>
        </p:spPr>
      </p:pic>
      <p:sp>
        <p:nvSpPr>
          <p:cNvPr id="6" name="5 Metin kutusu"/>
          <p:cNvSpPr txBox="1"/>
          <p:nvPr/>
        </p:nvSpPr>
        <p:spPr>
          <a:xfrm>
            <a:off x="285720" y="1500174"/>
            <a:ext cx="8572560" cy="212365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Tekrar okumanızı ve koyu yazılmış yerlere dikkat etmenizi istiyorum.</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285720" y="928670"/>
            <a:ext cx="8572560" cy="144655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Hangi kelimeler koyu yazılmış?</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7" name="6 Metin kutusu"/>
          <p:cNvSpPr txBox="1"/>
          <p:nvPr/>
        </p:nvSpPr>
        <p:spPr>
          <a:xfrm>
            <a:off x="2285984" y="1428736"/>
            <a:ext cx="4357750" cy="769441"/>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a:t>
            </a:r>
            <a:r>
              <a:rPr lang="tr-TR" sz="4400" b="1" dirty="0" smtClean="0">
                <a:ln w="11430"/>
                <a:solidFill>
                  <a:srgbClr val="C00000"/>
                </a:solidFill>
                <a:effectLst>
                  <a:outerShdw blurRad="50800" dist="39000" dir="5460000" algn="tl">
                    <a:srgbClr val="000000">
                      <a:alpha val="38000"/>
                    </a:srgbClr>
                  </a:outerShdw>
                </a:effectLst>
                <a:latin typeface="Kayra Aydin" pitchFamily="34" charset="0"/>
              </a:rPr>
              <a:t>en iyi,</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9" name="8 Metin kutusu"/>
          <p:cNvSpPr txBox="1"/>
          <p:nvPr/>
        </p:nvSpPr>
        <p:spPr>
          <a:xfrm>
            <a:off x="571440" y="3857628"/>
            <a:ext cx="8572560" cy="144655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00B050"/>
                </a:solidFill>
                <a:effectLst>
                  <a:outerShdw blurRad="50800" dist="39000" dir="5460000" algn="tl">
                    <a:srgbClr val="000000">
                      <a:alpha val="38000"/>
                    </a:srgbClr>
                  </a:outerShdw>
                </a:effectLst>
                <a:latin typeface="Kayra Aydin" pitchFamily="34" charset="0"/>
              </a:rPr>
              <a:t>	Bu kelimeler neden koyu yazılmış olabilir?</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10" name="9 Metin kutusu"/>
          <p:cNvSpPr txBox="1"/>
          <p:nvPr/>
        </p:nvSpPr>
        <p:spPr>
          <a:xfrm>
            <a:off x="2214546" y="2214554"/>
            <a:ext cx="3857652" cy="769441"/>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C00000"/>
                </a:solidFill>
                <a:effectLst>
                  <a:outerShdw blurRad="50800" dist="39000" dir="5460000" algn="tl">
                    <a:srgbClr val="000000">
                      <a:alpha val="38000"/>
                    </a:srgbClr>
                  </a:outerShdw>
                </a:effectLst>
                <a:latin typeface="Kayra Aydin" pitchFamily="34" charset="0"/>
              </a:rPr>
              <a:t>daha sonra,</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11" name="10 Metin kutusu"/>
          <p:cNvSpPr txBox="1"/>
          <p:nvPr/>
        </p:nvSpPr>
        <p:spPr>
          <a:xfrm>
            <a:off x="2000232" y="3000372"/>
            <a:ext cx="4357750" cy="769441"/>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400" b="1" dirty="0" smtClean="0">
                <a:ln w="11430"/>
                <a:solidFill>
                  <a:srgbClr val="C00000"/>
                </a:solidFill>
                <a:effectLst>
                  <a:outerShdw blurRad="50800" dist="39000" dir="5460000" algn="tl">
                    <a:srgbClr val="000000">
                      <a:alpha val="38000"/>
                    </a:srgbClr>
                  </a:outerShdw>
                </a:effectLst>
                <a:latin typeface="Kayra Aydin" pitchFamily="34" charset="0"/>
              </a:rPr>
              <a:t>	en zeki</a:t>
            </a:r>
            <a:endParaRPr lang="tr-TR" sz="44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428596" y="1000108"/>
            <a:ext cx="8715404"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lang="tr-TR" sz="2800" dirty="0" smtClean="0">
                <a:latin typeface="Calibri" pitchFamily="34" charset="0"/>
                <a:ea typeface="Times New Roman" pitchFamily="18" charset="0"/>
                <a:cs typeface="AvantYeniPlain" charset="-94"/>
              </a:rPr>
              <a:t> </a:t>
            </a:r>
            <a:r>
              <a:rPr lang="tr-TR" sz="2800" b="1" dirty="0" smtClean="0">
                <a:solidFill>
                  <a:srgbClr val="C00000"/>
                </a:solidFill>
                <a:latin typeface="Calibri" pitchFamily="34" charset="0"/>
                <a:ea typeface="Times New Roman" pitchFamily="18" charset="0"/>
                <a:cs typeface="AvantYeniPlain" charset="-94"/>
              </a:rPr>
              <a:t>En iyi</a:t>
            </a:r>
            <a:r>
              <a:rPr lang="tr-TR" sz="2800" dirty="0" smtClean="0">
                <a:latin typeface="Calibri" pitchFamily="34" charset="0"/>
                <a:ea typeface="Times New Roman" pitchFamily="18" charset="0"/>
                <a:cs typeface="AvantYeniPlain" charset="-94"/>
              </a:rPr>
              <a:t>, </a:t>
            </a:r>
            <a:r>
              <a:rPr lang="tr-TR" sz="2800" b="1" dirty="0" smtClean="0">
                <a:solidFill>
                  <a:srgbClr val="C00000"/>
                </a:solidFill>
                <a:latin typeface="Calibri" pitchFamily="34" charset="0"/>
                <a:ea typeface="Times New Roman" pitchFamily="18" charset="0"/>
                <a:cs typeface="AvantYeniPlain" charset="-94"/>
              </a:rPr>
              <a:t>daha iyi</a:t>
            </a:r>
            <a:r>
              <a:rPr lang="tr-TR" sz="2800" dirty="0" smtClean="0">
                <a:latin typeface="Calibri" pitchFamily="34" charset="0"/>
                <a:ea typeface="Times New Roman" pitchFamily="18" charset="0"/>
                <a:cs typeface="AvantYeniPlain" charset="-94"/>
              </a:rPr>
              <a:t> gibi kelimeleri karşılaştırma yaparken kullanırız.</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rPr>
              <a:t>Karşılaştırma yaparken kullandığımız başka kelimeler de var mı?</a:t>
            </a:r>
          </a:p>
        </p:txBody>
      </p:sp>
      <p:sp>
        <p:nvSpPr>
          <p:cNvPr id="95239" name="Rectangle 7"/>
          <p:cNvSpPr>
            <a:spLocks noChangeArrowheads="1"/>
          </p:cNvSpPr>
          <p:nvPr/>
        </p:nvSpPr>
        <p:spPr bwMode="auto">
          <a:xfrm>
            <a:off x="1857356" y="2928934"/>
            <a:ext cx="142876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rial" pitchFamily="34" charset="0"/>
              </a:rPr>
              <a:t> daha </a:t>
            </a:r>
            <a:endParaRPr kumimoji="0" lang="tr-TR" sz="2800" b="1" i="0" u="none" strike="noStrike" cap="none" normalizeH="0" baseline="0" dirty="0" smtClean="0">
              <a:ln>
                <a:noFill/>
              </a:ln>
              <a:solidFill>
                <a:srgbClr val="C00000"/>
              </a:solidFill>
              <a:effectLst/>
              <a:latin typeface="Calibri" pitchFamily="34" charset="0"/>
            </a:endParaRPr>
          </a:p>
        </p:txBody>
      </p:sp>
      <p:sp>
        <p:nvSpPr>
          <p:cNvPr id="95240" name="Rectangle 8"/>
          <p:cNvSpPr>
            <a:spLocks noChangeArrowheads="1"/>
          </p:cNvSpPr>
          <p:nvPr/>
        </p:nvSpPr>
        <p:spPr bwMode="auto">
          <a:xfrm>
            <a:off x="1571604" y="3929066"/>
            <a:ext cx="107157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rial" pitchFamily="34" charset="0"/>
              </a:rPr>
              <a:t>kadar </a:t>
            </a:r>
          </a:p>
        </p:txBody>
      </p:sp>
      <p:sp>
        <p:nvSpPr>
          <p:cNvPr id="95241" name="Rectangle 9"/>
          <p:cNvSpPr>
            <a:spLocks noChangeArrowheads="1"/>
          </p:cNvSpPr>
          <p:nvPr/>
        </p:nvSpPr>
        <p:spPr bwMode="auto">
          <a:xfrm>
            <a:off x="4071934" y="3929066"/>
            <a:ext cx="114300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rial" pitchFamily="34" charset="0"/>
              </a:rPr>
              <a:t>gibi </a:t>
            </a:r>
            <a:endParaRPr kumimoji="0" lang="tr-TR" sz="2800" b="1" i="0" u="none" strike="noStrike" cap="none" normalizeH="0" baseline="0" dirty="0" smtClean="0">
              <a:ln>
                <a:noFill/>
              </a:ln>
              <a:solidFill>
                <a:srgbClr val="C00000"/>
              </a:solidFill>
              <a:effectLst/>
              <a:latin typeface="Calibri" pitchFamily="34" charset="0"/>
            </a:endParaRPr>
          </a:p>
        </p:txBody>
      </p:sp>
      <p:sp>
        <p:nvSpPr>
          <p:cNvPr id="14" name="Rectangle 8"/>
          <p:cNvSpPr>
            <a:spLocks noChangeArrowheads="1"/>
          </p:cNvSpPr>
          <p:nvPr/>
        </p:nvSpPr>
        <p:spPr bwMode="auto">
          <a:xfrm>
            <a:off x="6429388" y="3857628"/>
            <a:ext cx="107157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rial" pitchFamily="34" charset="0"/>
              </a:rPr>
              <a:t>göre</a:t>
            </a:r>
            <a:endParaRPr kumimoji="0" lang="tr-TR" sz="2800" b="1" i="0" u="none" strike="noStrike" cap="none" normalizeH="0" baseline="0" dirty="0" smtClean="0">
              <a:ln>
                <a:noFill/>
              </a:ln>
              <a:solidFill>
                <a:srgbClr val="C00000"/>
              </a:solidFill>
              <a:effectLst/>
              <a:latin typeface="Calibri" pitchFamily="34" charset="0"/>
            </a:endParaRPr>
          </a:p>
        </p:txBody>
      </p:sp>
      <p:sp>
        <p:nvSpPr>
          <p:cNvPr id="15" name="Rectangle 9"/>
          <p:cNvSpPr>
            <a:spLocks noChangeArrowheads="1"/>
          </p:cNvSpPr>
          <p:nvPr/>
        </p:nvSpPr>
        <p:spPr bwMode="auto">
          <a:xfrm>
            <a:off x="4071934" y="3000372"/>
            <a:ext cx="228601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rial" pitchFamily="34" charset="0"/>
              </a:rPr>
              <a:t>benzer olarak </a:t>
            </a:r>
            <a:endParaRPr kumimoji="0" lang="tr-TR" sz="2800" b="1" i="0" u="none" strike="noStrike" cap="none" normalizeH="0" baseline="0" dirty="0" smtClean="0">
              <a:ln>
                <a:noFill/>
              </a:ln>
              <a:solidFill>
                <a:srgbClr val="C00000"/>
              </a:solidFill>
              <a:effectLst/>
              <a:latin typeface="Calibri" pitchFamily="34" charset="0"/>
            </a:endParaRPr>
          </a:p>
        </p:txBody>
      </p:sp>
      <p:sp>
        <p:nvSpPr>
          <p:cNvPr id="8" name="Rectangle 1"/>
          <p:cNvSpPr>
            <a:spLocks noChangeArrowheads="1"/>
          </p:cNvSpPr>
          <p:nvPr/>
        </p:nvSpPr>
        <p:spPr bwMode="auto">
          <a:xfrm>
            <a:off x="857224" y="4572008"/>
            <a:ext cx="707236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lang="tr-TR" sz="2800" dirty="0" smtClean="0">
                <a:latin typeface="Calibri" pitchFamily="34" charset="0"/>
                <a:ea typeface="Times New Roman" pitchFamily="18" charset="0"/>
                <a:cs typeface="AvantYeniPlain" charset="-94"/>
              </a:rPr>
              <a:t> Karşılaştırma kelimelerini kullanarak etkinlik yapalım mı</a:t>
            </a:r>
            <a:r>
              <a:rPr kumimoji="0" lang="tr-TR" sz="2800" b="0" i="0" u="none" strike="noStrike" cap="none" normalizeH="0" baseline="0" dirty="0" smtClean="0">
                <a:ln>
                  <a:noFill/>
                </a:ln>
                <a:solidFill>
                  <a:schemeClr val="tx1"/>
                </a:solidFill>
                <a:effectLst/>
                <a:latin typeface="Calibri"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5239"/>
                                        </p:tgtEl>
                                        <p:attrNameLst>
                                          <p:attrName>style.visibility</p:attrName>
                                        </p:attrNameLst>
                                      </p:cBhvr>
                                      <p:to>
                                        <p:strVal val="visible"/>
                                      </p:to>
                                    </p:set>
                                    <p:animEffect transition="in" filter="blinds(horizontal)">
                                      <p:cBhvr>
                                        <p:cTn id="7" dur="500"/>
                                        <p:tgtEl>
                                          <p:spTgt spid="952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5240"/>
                                        </p:tgtEl>
                                        <p:attrNameLst>
                                          <p:attrName>style.visibility</p:attrName>
                                        </p:attrNameLst>
                                      </p:cBhvr>
                                      <p:to>
                                        <p:strVal val="visible"/>
                                      </p:to>
                                    </p:set>
                                    <p:animEffect transition="in" filter="blinds(horizontal)">
                                      <p:cBhvr>
                                        <p:cTn id="17" dur="500"/>
                                        <p:tgtEl>
                                          <p:spTgt spid="9524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5241"/>
                                        </p:tgtEl>
                                        <p:attrNameLst>
                                          <p:attrName>style.visibility</p:attrName>
                                        </p:attrNameLst>
                                      </p:cBhvr>
                                      <p:to>
                                        <p:strVal val="visible"/>
                                      </p:to>
                                    </p:set>
                                    <p:animEffect transition="in" filter="blinds(horizontal)">
                                      <p:cBhvr>
                                        <p:cTn id="22" dur="500"/>
                                        <p:tgtEl>
                                          <p:spTgt spid="9524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9" grpId="0"/>
      <p:bldP spid="95240" grpId="0"/>
      <p:bldP spid="95241" grpId="0"/>
      <p:bldP spid="14" grpId="0"/>
      <p:bldP spid="15"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1"/>
          <p:cNvPicPr>
            <a:picLocks noChangeAspect="1" noChangeArrowheads="1"/>
          </p:cNvPicPr>
          <p:nvPr/>
        </p:nvPicPr>
        <p:blipFill>
          <a:blip r:embed="rId2"/>
          <a:srcRect/>
          <a:stretch>
            <a:fillRect/>
          </a:stretch>
        </p:blipFill>
        <p:spPr bwMode="auto">
          <a:xfrm>
            <a:off x="6643702" y="2571744"/>
            <a:ext cx="658813" cy="838200"/>
          </a:xfrm>
          <a:prstGeom prst="rect">
            <a:avLst/>
          </a:prstGeom>
          <a:noFill/>
        </p:spPr>
      </p:pic>
      <p:sp>
        <p:nvSpPr>
          <p:cNvPr id="116741" name="Rectangle 5"/>
          <p:cNvSpPr>
            <a:spLocks noChangeArrowheads="1"/>
          </p:cNvSpPr>
          <p:nvPr/>
        </p:nvSpPr>
        <p:spPr bwMode="auto">
          <a:xfrm>
            <a:off x="714348" y="1142984"/>
            <a:ext cx="7286676" cy="29854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Aşağıdaki cümlelerin hangisinde altı çizili kelime cümleye karşılaştırma anlamı katmıştır?</a:t>
            </a:r>
          </a:p>
          <a:p>
            <a:pPr marL="0" marR="0" lvl="0" indent="0" algn="l" defTabSz="914400" rtl="0" eaLnBrk="1" fontAlgn="base" latinLnBrk="0" hangingPunct="1">
              <a:lnSpc>
                <a:spcPct val="100000"/>
              </a:lnSpc>
              <a:spcBef>
                <a:spcPct val="0"/>
              </a:spcBef>
              <a:spcAft>
                <a:spcPts val="600"/>
              </a:spcAft>
              <a:buClrTx/>
              <a:buSzTx/>
              <a:buFontTx/>
              <a:buNone/>
              <a:tabLst/>
            </a:pPr>
            <a:endParaRPr kumimoji="0" lang="tr-TR" sz="2800" b="0" i="0" u="none" strike="noStrike" cap="none" normalizeH="0" baseline="0" dirty="0" smtClean="0">
              <a:ln>
                <a:noFill/>
              </a:ln>
              <a:solidFill>
                <a:schemeClr val="tx1"/>
              </a:solidFill>
              <a:effectLst/>
              <a:latin typeface="Calibri" pitchFamily="34" charset="0"/>
            </a:endParaRPr>
          </a:p>
          <a:p>
            <a:pPr marL="0" marR="0" lvl="0" indent="0" algn="l" defTabSz="914400" rtl="0" eaLnBrk="0" fontAlgn="base" latinLnBrk="0" hangingPunct="0">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 Sokağın köşesine</a:t>
            </a:r>
            <a:r>
              <a:rPr kumimoji="0" lang="tr-TR" sz="2800" b="0"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 kadar</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koştum.</a:t>
            </a:r>
            <a:endParaRPr kumimoji="0" lang="tr-TR" sz="2800" b="0" i="0" u="none" strike="noStrike" cap="none" normalizeH="0" baseline="0" dirty="0" smtClean="0">
              <a:ln>
                <a:noFill/>
              </a:ln>
              <a:solidFill>
                <a:schemeClr val="tx1"/>
              </a:solidFill>
              <a:effectLst/>
              <a:latin typeface="Calibri" pitchFamily="34" charset="0"/>
            </a:endParaRPr>
          </a:p>
          <a:p>
            <a:pPr marL="0" marR="0" lvl="0" indent="0" algn="l" defTabSz="914400" rtl="0" eaLnBrk="0" fontAlgn="base" latinLnBrk="0" hangingPunct="0">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B) Yüze </a:t>
            </a:r>
            <a:r>
              <a:rPr kumimoji="0" lang="tr-TR" sz="2800" b="0" i="0"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kadar</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onar onar saydım.</a:t>
            </a:r>
            <a:endParaRPr kumimoji="0" lang="tr-TR" sz="2800" b="0" i="0" u="none" strike="noStrike" cap="none" normalizeH="0" baseline="0" dirty="0" smtClean="0">
              <a:ln>
                <a:noFill/>
              </a:ln>
              <a:solidFill>
                <a:schemeClr val="tx1"/>
              </a:solidFill>
              <a:effectLst/>
              <a:latin typeface="Calibri" pitchFamily="34" charset="0"/>
              <a:ea typeface="Times New Roman" pitchFamily="18" charset="0"/>
            </a:endParaRPr>
          </a:p>
          <a:p>
            <a:pPr marL="0" marR="0" lvl="0" indent="0" algn="l" defTabSz="914400" rtl="0" eaLnBrk="0" fontAlgn="base" latinLnBrk="0" hangingPunct="0">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rPr>
              <a:t>C) İbrahim,Elif </a:t>
            </a:r>
            <a:r>
              <a:rPr kumimoji="0" lang="tr-TR" sz="2800" b="0" i="0" u="sng" strike="noStrike" cap="none" normalizeH="0" baseline="0" dirty="0" smtClean="0">
                <a:ln>
                  <a:noFill/>
                </a:ln>
                <a:solidFill>
                  <a:schemeClr val="tx1"/>
                </a:solidFill>
                <a:effectLst/>
                <a:latin typeface="Calibri" pitchFamily="34" charset="0"/>
                <a:ea typeface="Times New Roman" pitchFamily="18" charset="0"/>
              </a:rPr>
              <a:t>kadar </a:t>
            </a:r>
            <a:r>
              <a:rPr kumimoji="0" lang="tr-TR" sz="2800" b="0" i="0" u="none" strike="noStrike" cap="none" normalizeH="0" baseline="0" dirty="0" smtClean="0">
                <a:ln>
                  <a:noFill/>
                </a:ln>
                <a:solidFill>
                  <a:schemeClr val="tx1"/>
                </a:solidFill>
                <a:effectLst/>
                <a:latin typeface="Calibri" pitchFamily="34" charset="0"/>
                <a:ea typeface="Times New Roman" pitchFamily="18" charset="0"/>
              </a:rPr>
              <a:t>çalışkandır.     </a:t>
            </a:r>
            <a:endParaRPr kumimoji="0" lang="tr-TR" sz="2800" b="0" i="0" u="none" strike="noStrike" cap="none" normalizeH="0" baseline="0" dirty="0" smtClean="0">
              <a:ln>
                <a:noFill/>
              </a:ln>
              <a:solidFill>
                <a:schemeClr val="tx1"/>
              </a:solidFill>
              <a:effectLst/>
              <a:latin typeface="Calibri" pitchFamily="34" charset="0"/>
            </a:endParaRPr>
          </a:p>
        </p:txBody>
      </p:sp>
      <p:sp>
        <p:nvSpPr>
          <p:cNvPr id="9" name="8 Oval"/>
          <p:cNvSpPr/>
          <p:nvPr/>
        </p:nvSpPr>
        <p:spPr>
          <a:xfrm>
            <a:off x="714348" y="3643314"/>
            <a:ext cx="357190" cy="42862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1"/>
          <p:cNvPicPr>
            <a:picLocks noChangeAspect="1" noChangeArrowheads="1"/>
          </p:cNvPicPr>
          <p:nvPr/>
        </p:nvPicPr>
        <p:blipFill>
          <a:blip r:embed="rId2"/>
          <a:srcRect/>
          <a:stretch>
            <a:fillRect/>
          </a:stretch>
        </p:blipFill>
        <p:spPr bwMode="auto">
          <a:xfrm>
            <a:off x="7858148" y="1857364"/>
            <a:ext cx="658813" cy="838200"/>
          </a:xfrm>
          <a:prstGeom prst="rect">
            <a:avLst/>
          </a:prstGeom>
          <a:noFill/>
        </p:spPr>
      </p:pic>
      <p:sp>
        <p:nvSpPr>
          <p:cNvPr id="116739" name="Rectangle 3"/>
          <p:cNvSpPr>
            <a:spLocks noChangeArrowheads="1"/>
          </p:cNvSpPr>
          <p:nvPr/>
        </p:nvSpPr>
        <p:spPr bwMode="auto">
          <a:xfrm>
            <a:off x="785786" y="1142984"/>
            <a:ext cx="771530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Aşağıdaki cümlelerin hangisinde karşılaştırma yapılmıştır?</a:t>
            </a:r>
            <a:endParaRPr kumimoji="0" lang="tr-TR" sz="2800" b="0" i="0" u="none" strike="noStrike" cap="none" normalizeH="0" baseline="0" dirty="0" smtClean="0">
              <a:ln>
                <a:noFill/>
              </a:ln>
              <a:solidFill>
                <a:schemeClr val="tx1"/>
              </a:solidFill>
              <a:effectLst/>
              <a:latin typeface="Calibri" pitchFamily="34" charset="0"/>
            </a:endParaRPr>
          </a:p>
        </p:txBody>
      </p:sp>
      <p:sp>
        <p:nvSpPr>
          <p:cNvPr id="9" name="8 Oval"/>
          <p:cNvSpPr/>
          <p:nvPr/>
        </p:nvSpPr>
        <p:spPr>
          <a:xfrm>
            <a:off x="1214414" y="3286124"/>
            <a:ext cx="357190" cy="42862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4"/>
          <p:cNvSpPr>
            <a:spLocks noChangeArrowheads="1"/>
          </p:cNvSpPr>
          <p:nvPr/>
        </p:nvSpPr>
        <p:spPr bwMode="auto">
          <a:xfrm>
            <a:off x="1214414" y="2714620"/>
            <a:ext cx="6000792" cy="15388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 Annemle teyzem pazara gittiler.</a:t>
            </a:r>
            <a:endParaRPr kumimoji="0" lang="tr-TR" sz="2800" b="0" i="0" u="none" strike="noStrike" cap="none" normalizeH="0" baseline="0" dirty="0" smtClean="0">
              <a:ln>
                <a:noFill/>
              </a:ln>
              <a:solidFill>
                <a:schemeClr val="tx1"/>
              </a:solidFill>
              <a:effectLst/>
              <a:latin typeface="Calibri" pitchFamily="34" charset="0"/>
            </a:endParaRPr>
          </a:p>
          <a:p>
            <a:pPr marL="0" marR="0" lvl="0" indent="0" algn="l" defTabSz="914400" rtl="0" eaLnBrk="0" fontAlgn="base" latinLnBrk="0" hangingPunct="0">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B) Suna benden daha uzun boyludur.</a:t>
            </a:r>
            <a:endParaRPr kumimoji="0" lang="tr-TR" sz="2800" b="0" i="0" u="none" strike="noStrike" cap="none" normalizeH="0" baseline="0" dirty="0" smtClean="0">
              <a:ln>
                <a:noFill/>
              </a:ln>
              <a:solidFill>
                <a:schemeClr val="tx1"/>
              </a:solidFill>
              <a:effectLst/>
              <a:latin typeface="Calibri" pitchFamily="34" charset="0"/>
            </a:endParaRPr>
          </a:p>
          <a:p>
            <a:pPr marL="0" marR="0" lvl="0" indent="0" algn="l" defTabSz="914400" rtl="0" eaLnBrk="0" fontAlgn="base" latinLnBrk="0" hangingPunct="0">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C) Kardeşim henüz yürüyemiyor.</a:t>
            </a:r>
            <a:endParaRPr kumimoji="0" lang="tr-TR" sz="2800" b="0" i="0" u="none" strike="noStrike" cap="none" normalizeH="0" baseline="0" dirty="0" smtClean="0">
              <a:ln>
                <a:noFill/>
              </a:ln>
              <a:solidFill>
                <a:schemeClr val="tx1"/>
              </a:solidFill>
              <a:effectLst/>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1"/>
          <p:cNvPicPr>
            <a:picLocks noChangeAspect="1" noChangeArrowheads="1"/>
          </p:cNvPicPr>
          <p:nvPr/>
        </p:nvPicPr>
        <p:blipFill>
          <a:blip r:embed="rId2"/>
          <a:srcRect/>
          <a:stretch>
            <a:fillRect/>
          </a:stretch>
        </p:blipFill>
        <p:spPr bwMode="auto">
          <a:xfrm>
            <a:off x="7858148" y="1857364"/>
            <a:ext cx="658813" cy="838200"/>
          </a:xfrm>
          <a:prstGeom prst="rect">
            <a:avLst/>
          </a:prstGeom>
          <a:noFill/>
        </p:spPr>
      </p:pic>
      <p:sp>
        <p:nvSpPr>
          <p:cNvPr id="116739" name="Rectangle 3"/>
          <p:cNvSpPr>
            <a:spLocks noChangeArrowheads="1"/>
          </p:cNvSpPr>
          <p:nvPr/>
        </p:nvSpPr>
        <p:spPr bwMode="auto">
          <a:xfrm>
            <a:off x="928662" y="1214422"/>
            <a:ext cx="771530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tr-TR" sz="2800" dirty="0" smtClean="0">
                <a:latin typeface="Calibri" pitchFamily="34" charset="0"/>
                <a:ea typeface="Times New Roman" pitchFamily="18" charset="0"/>
                <a:cs typeface="Arial" pitchFamily="34" charset="0"/>
              </a:rPr>
              <a:t>   Sonbahar ve ilkbahar mevsimlerini karşılaştırırsak hangi cümle doğru olur?</a:t>
            </a:r>
            <a:endParaRPr lang="tr-TR" sz="2800" dirty="0" smtClean="0">
              <a:latin typeface="Calibri" pitchFamily="34" charset="0"/>
            </a:endParaRPr>
          </a:p>
        </p:txBody>
      </p:sp>
      <p:sp>
        <p:nvSpPr>
          <p:cNvPr id="116740" name="Rectangle 4"/>
          <p:cNvSpPr>
            <a:spLocks noChangeArrowheads="1"/>
          </p:cNvSpPr>
          <p:nvPr/>
        </p:nvSpPr>
        <p:spPr bwMode="auto">
          <a:xfrm>
            <a:off x="571472" y="2357430"/>
            <a:ext cx="7500990" cy="15388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 Sonbaharda yapraklar yeşil, ilkbaharda sarı olur.</a:t>
            </a:r>
            <a:endParaRPr kumimoji="0" lang="tr-TR" sz="2800" b="0" i="0" u="none" strike="noStrike" cap="none" normalizeH="0" baseline="0" dirty="0" smtClean="0">
              <a:ln>
                <a:noFill/>
              </a:ln>
              <a:solidFill>
                <a:schemeClr val="tx1"/>
              </a:solidFill>
              <a:effectLst/>
              <a:latin typeface="Calibri" pitchFamily="34" charset="0"/>
            </a:endParaRPr>
          </a:p>
          <a:p>
            <a:pPr marL="0" marR="0" lvl="0" indent="0" algn="l" defTabSz="914400" rtl="0" eaLnBrk="0" fontAlgn="base" latinLnBrk="0" hangingPunct="0">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B) Sonbaharda yağmur yağar, ilkbaharda yağmaz.</a:t>
            </a:r>
            <a:endParaRPr kumimoji="0" lang="tr-TR" sz="2800" b="0" i="0" u="none" strike="noStrike" cap="none" normalizeH="0" baseline="0" dirty="0" smtClean="0">
              <a:ln>
                <a:noFill/>
              </a:ln>
              <a:solidFill>
                <a:schemeClr val="tx1"/>
              </a:solidFill>
              <a:effectLst/>
              <a:latin typeface="Calibri" pitchFamily="34" charset="0"/>
            </a:endParaRPr>
          </a:p>
          <a:p>
            <a:pPr marL="0" marR="0" lvl="0" indent="0" algn="l" defTabSz="914400" rtl="0" eaLnBrk="0" fontAlgn="base" latinLnBrk="0" hangingPunct="0">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C) İlkbahar, sonbahardan daha sıcak bir mevsimdir.</a:t>
            </a:r>
            <a:endParaRPr kumimoji="0" lang="tr-TR" sz="2800" b="0" i="0" u="none" strike="noStrike" cap="none" normalizeH="0" baseline="0" dirty="0" smtClean="0">
              <a:ln>
                <a:noFill/>
              </a:ln>
              <a:solidFill>
                <a:schemeClr val="tx1"/>
              </a:solidFill>
              <a:effectLst/>
              <a:latin typeface="Calibri" pitchFamily="34" charset="0"/>
            </a:endParaRPr>
          </a:p>
        </p:txBody>
      </p:sp>
      <p:sp>
        <p:nvSpPr>
          <p:cNvPr id="9" name="8 Oval"/>
          <p:cNvSpPr/>
          <p:nvPr/>
        </p:nvSpPr>
        <p:spPr>
          <a:xfrm>
            <a:off x="642910" y="3429000"/>
            <a:ext cx="357190" cy="42862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071538" y="2428868"/>
            <a:ext cx="7215238" cy="1215076"/>
          </a:xfrm>
          <a:prstGeom prst="rect">
            <a:avLst/>
          </a:prstGeom>
          <a:noFill/>
        </p:spPr>
        <p:txBody>
          <a:bodyPr wrap="square" rtlCol="0">
            <a:spAutoFit/>
          </a:bodyPr>
          <a:lstStyle/>
          <a:p>
            <a:pPr>
              <a:lnSpc>
                <a:spcPct val="114000"/>
              </a:lnSpc>
            </a:pPr>
            <a:r>
              <a:rPr lang="tr-TR" sz="3200" dirty="0" smtClean="0">
                <a:latin typeface="ALFABET98" pitchFamily="2" charset="0"/>
              </a:rPr>
              <a:t>	Mustafa Kemal hangi okullara gitti?</a:t>
            </a:r>
          </a:p>
        </p:txBody>
      </p:sp>
      <p:sp>
        <p:nvSpPr>
          <p:cNvPr id="3" name="2 Metin kutusu"/>
          <p:cNvSpPr txBox="1"/>
          <p:nvPr/>
        </p:nvSpPr>
        <p:spPr>
          <a:xfrm>
            <a:off x="3357554" y="1357298"/>
            <a:ext cx="2000264" cy="723916"/>
          </a:xfrm>
          <a:prstGeom prst="rect">
            <a:avLst/>
          </a:prstGeom>
          <a:noFill/>
        </p:spPr>
        <p:txBody>
          <a:bodyPr wrap="square" rtlCol="0">
            <a:spAutoFit/>
          </a:bodyPr>
          <a:lstStyle/>
          <a:p>
            <a:pPr>
              <a:lnSpc>
                <a:spcPct val="114000"/>
              </a:lnSpc>
              <a:spcAft>
                <a:spcPts val="1000"/>
              </a:spcAft>
            </a:pPr>
            <a:r>
              <a:rPr lang="tr-TR" sz="3600" b="1" dirty="0" smtClean="0">
                <a:ln w="11430"/>
                <a:solidFill>
                  <a:srgbClr val="C00000"/>
                </a:solidFill>
                <a:effectLst>
                  <a:outerShdw blurRad="50800" dist="39000" dir="5460000" algn="tl">
                    <a:srgbClr val="000000">
                      <a:alpha val="38000"/>
                    </a:srgbClr>
                  </a:outerShdw>
                </a:effectLst>
                <a:latin typeface="Kayra Aydin" pitchFamily="34" charset="0"/>
              </a:rPr>
              <a:t>Hazırlık</a:t>
            </a:r>
            <a:endParaRPr lang="tr-TR" sz="3600" dirty="0" smtClean="0">
              <a:latin typeface="ALFABET98" pitchFamily="2" charset="0"/>
            </a:endParaRPr>
          </a:p>
        </p:txBody>
      </p:sp>
      <p:sp>
        <p:nvSpPr>
          <p:cNvPr id="5" name="4 Metin kutusu"/>
          <p:cNvSpPr txBox="1"/>
          <p:nvPr/>
        </p:nvSpPr>
        <p:spPr>
          <a:xfrm>
            <a:off x="857224" y="2571744"/>
            <a:ext cx="8001056" cy="653705"/>
          </a:xfrm>
          <a:prstGeom prst="rect">
            <a:avLst/>
          </a:prstGeom>
          <a:noFill/>
        </p:spPr>
        <p:txBody>
          <a:bodyPr wrap="square" rtlCol="0">
            <a:spAutoFit/>
          </a:bodyPr>
          <a:lstStyle/>
          <a:p>
            <a:pPr lvl="0">
              <a:lnSpc>
                <a:spcPct val="114000"/>
              </a:lnSpc>
            </a:pPr>
            <a:r>
              <a:rPr lang="tr-TR" sz="3200" dirty="0" smtClean="0">
                <a:latin typeface="ALFABET98" pitchFamily="2" charset="0"/>
              </a:rPr>
              <a:t>     Neden askeri okula gitmeyi tercih etti?</a:t>
            </a:r>
          </a:p>
        </p:txBody>
      </p:sp>
      <p:sp>
        <p:nvSpPr>
          <p:cNvPr id="6" name="5 Metin kutusu"/>
          <p:cNvSpPr txBox="1"/>
          <p:nvPr/>
        </p:nvSpPr>
        <p:spPr>
          <a:xfrm>
            <a:off x="928662" y="2285992"/>
            <a:ext cx="7786742" cy="1215076"/>
          </a:xfrm>
          <a:prstGeom prst="rect">
            <a:avLst/>
          </a:prstGeom>
          <a:noFill/>
        </p:spPr>
        <p:txBody>
          <a:bodyPr wrap="square" rtlCol="0">
            <a:spAutoFit/>
          </a:bodyPr>
          <a:lstStyle/>
          <a:p>
            <a:pPr lvl="0">
              <a:lnSpc>
                <a:spcPct val="114000"/>
              </a:lnSpc>
            </a:pPr>
            <a:r>
              <a:rPr lang="tr-TR" sz="3200" dirty="0" smtClean="0">
                <a:latin typeface="ALFABET98" pitchFamily="2" charset="0"/>
              </a:rPr>
              <a:t>    Annesi, neden askeri okula gitmesini istememiş olabilir?</a:t>
            </a:r>
          </a:p>
        </p:txBody>
      </p:sp>
      <p:sp>
        <p:nvSpPr>
          <p:cNvPr id="7" name="6 Metin kutusu"/>
          <p:cNvSpPr txBox="1"/>
          <p:nvPr/>
        </p:nvSpPr>
        <p:spPr>
          <a:xfrm>
            <a:off x="1214414" y="2571744"/>
            <a:ext cx="7072394" cy="653705"/>
          </a:xfrm>
          <a:prstGeom prst="rect">
            <a:avLst/>
          </a:prstGeom>
          <a:noFill/>
        </p:spPr>
        <p:txBody>
          <a:bodyPr wrap="square" rtlCol="0">
            <a:spAutoFit/>
          </a:bodyPr>
          <a:lstStyle/>
          <a:p>
            <a:pPr lvl="0">
              <a:lnSpc>
                <a:spcPct val="114000"/>
              </a:lnSpc>
            </a:pPr>
            <a:r>
              <a:rPr lang="tr-TR" sz="3200" dirty="0" smtClean="0">
                <a:latin typeface="ALFABET98" pitchFamily="2" charset="0"/>
              </a:rPr>
              <a:t>   Mustafa Kemal nasıl bir öğrenciydi?</a:t>
            </a:r>
          </a:p>
        </p:txBody>
      </p:sp>
      <p:sp>
        <p:nvSpPr>
          <p:cNvPr id="9" name="8 Metin kutusu"/>
          <p:cNvSpPr txBox="1"/>
          <p:nvPr/>
        </p:nvSpPr>
        <p:spPr>
          <a:xfrm>
            <a:off x="571472" y="2428868"/>
            <a:ext cx="8286776" cy="1215076"/>
          </a:xfrm>
          <a:prstGeom prst="rect">
            <a:avLst/>
          </a:prstGeom>
          <a:noFill/>
        </p:spPr>
        <p:txBody>
          <a:bodyPr wrap="square" rtlCol="0">
            <a:spAutoFit/>
          </a:bodyPr>
          <a:lstStyle/>
          <a:p>
            <a:pPr lvl="0">
              <a:lnSpc>
                <a:spcPct val="114000"/>
              </a:lnSpc>
            </a:pPr>
            <a:r>
              <a:rPr lang="tr-TR" sz="3200" dirty="0" smtClean="0">
                <a:latin typeface="ALFABET98" pitchFamily="2" charset="0"/>
              </a:rPr>
              <a:t>    Mustafa Kemal yanınızda olsaydı  ona okul hayatı ve dersleriyle ilgili neler sorardınız?</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1" nodeType="clickEffect">
                                  <p:stCondLst>
                                    <p:cond delay="0"/>
                                  </p:stCondLst>
                                  <p:childTnLst>
                                    <p:animEffect transition="out" filter="blinds(horizontal)">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grpId="1" nodeType="clickEffect">
                                  <p:stCondLst>
                                    <p:cond delay="0"/>
                                  </p:stCondLst>
                                  <p:childTnLst>
                                    <p:animEffect transition="out" filter="blinds(horizontal)">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1"/>
          <p:cNvPicPr>
            <a:picLocks noChangeAspect="1" noChangeArrowheads="1"/>
          </p:cNvPicPr>
          <p:nvPr/>
        </p:nvPicPr>
        <p:blipFill>
          <a:blip r:embed="rId2"/>
          <a:srcRect/>
          <a:stretch>
            <a:fillRect/>
          </a:stretch>
        </p:blipFill>
        <p:spPr bwMode="auto">
          <a:xfrm>
            <a:off x="7858148" y="1857364"/>
            <a:ext cx="658813" cy="838200"/>
          </a:xfrm>
          <a:prstGeom prst="rect">
            <a:avLst/>
          </a:prstGeom>
          <a:noFill/>
        </p:spPr>
      </p:pic>
      <p:sp>
        <p:nvSpPr>
          <p:cNvPr id="116739" name="Rectangle 3"/>
          <p:cNvSpPr>
            <a:spLocks noChangeArrowheads="1"/>
          </p:cNvSpPr>
          <p:nvPr/>
        </p:nvSpPr>
        <p:spPr bwMode="auto">
          <a:xfrm>
            <a:off x="785786" y="928670"/>
            <a:ext cx="771530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tr-TR" sz="2800" dirty="0" smtClean="0">
                <a:latin typeface="Calibri" pitchFamily="34" charset="0"/>
                <a:ea typeface="Times New Roman" pitchFamily="18" charset="0"/>
                <a:cs typeface="Arial" pitchFamily="34" charset="0"/>
              </a:rPr>
              <a:t>     “Göre” kelimesi, aşağıdaki cümlelerin hangisine karşılaştırma anlamı katmıştır?</a:t>
            </a:r>
            <a:endParaRPr lang="tr-TR" sz="2800" dirty="0" smtClean="0">
              <a:latin typeface="Calibri" pitchFamily="34" charset="0"/>
            </a:endParaRPr>
          </a:p>
        </p:txBody>
      </p:sp>
      <p:sp>
        <p:nvSpPr>
          <p:cNvPr id="116740" name="Rectangle 4"/>
          <p:cNvSpPr>
            <a:spLocks noChangeArrowheads="1"/>
          </p:cNvSpPr>
          <p:nvPr/>
        </p:nvSpPr>
        <p:spPr bwMode="auto">
          <a:xfrm>
            <a:off x="571472" y="2285992"/>
            <a:ext cx="7500990" cy="19697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 Kardeşime göre düzenli bir çocuğum.</a:t>
            </a:r>
            <a:endParaRPr kumimoji="0" lang="tr-TR" sz="2800" b="0" i="0" u="none" strike="noStrike" cap="none" normalizeH="0" baseline="0" dirty="0" smtClean="0">
              <a:ln>
                <a:noFill/>
              </a:ln>
              <a:solidFill>
                <a:schemeClr val="tx1"/>
              </a:solidFill>
              <a:effectLst/>
              <a:latin typeface="Calibri" pitchFamily="34" charset="0"/>
            </a:endParaRPr>
          </a:p>
          <a:p>
            <a:pPr marL="0" marR="0" lvl="0" indent="0" algn="l" defTabSz="914400" rtl="0" eaLnBrk="0" fontAlgn="base" latinLnBrk="0" hangingPunct="0">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B) Kardeşime göre ayakkabı bulmakta zorlandık.</a:t>
            </a:r>
            <a:endParaRPr kumimoji="0" lang="tr-TR" sz="2800" b="0" i="0" u="none" strike="noStrike" cap="none" normalizeH="0" baseline="0" dirty="0" smtClean="0">
              <a:ln>
                <a:noFill/>
              </a:ln>
              <a:solidFill>
                <a:schemeClr val="tx1"/>
              </a:solidFill>
              <a:effectLst/>
              <a:latin typeface="Calibri" pitchFamily="34" charset="0"/>
            </a:endParaRPr>
          </a:p>
          <a:p>
            <a:pPr marL="0" marR="0" lvl="0" indent="0" algn="l" defTabSz="914400" rtl="0" eaLnBrk="0" fontAlgn="base" latinLnBrk="0" hangingPunct="0">
              <a:lnSpc>
                <a:spcPct val="100000"/>
              </a:lnSpc>
              <a:spcBef>
                <a:spcPct val="0"/>
              </a:spcBef>
              <a:spcAft>
                <a:spcPts val="600"/>
              </a:spcAft>
              <a:buClrTx/>
              <a:buSzTx/>
              <a:buFontTx/>
              <a:buNone/>
              <a:tabLst/>
            </a:pP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C) Kardeşimin söylediğine göre bugün yağmur yağacak.</a:t>
            </a:r>
            <a:endParaRPr kumimoji="0" lang="tr-TR" sz="2800" b="0" i="0" u="none" strike="noStrike" cap="none" normalizeH="0" baseline="0" dirty="0" smtClean="0">
              <a:ln>
                <a:noFill/>
              </a:ln>
              <a:solidFill>
                <a:schemeClr val="tx1"/>
              </a:solidFill>
              <a:effectLst/>
              <a:latin typeface="Calibri" pitchFamily="34" charset="0"/>
            </a:endParaRPr>
          </a:p>
        </p:txBody>
      </p:sp>
      <p:sp>
        <p:nvSpPr>
          <p:cNvPr id="9" name="8 Oval"/>
          <p:cNvSpPr/>
          <p:nvPr/>
        </p:nvSpPr>
        <p:spPr>
          <a:xfrm>
            <a:off x="642910" y="2357430"/>
            <a:ext cx="357190" cy="42862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85720" y="285728"/>
            <a:ext cx="8572560" cy="156966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C00000"/>
                </a:solidFill>
                <a:effectLst>
                  <a:outerShdw blurRad="50800" dist="39000" dir="5460000" algn="tl">
                    <a:srgbClr val="000000">
                      <a:alpha val="38000"/>
                    </a:srgbClr>
                  </a:outerShdw>
                </a:effectLst>
                <a:latin typeface="Kayra Aydin" pitchFamily="34" charset="0"/>
              </a:rPr>
              <a:t>Anlamını bilemediğimiz sözcükleri deftere yazalım.</a:t>
            </a:r>
            <a:endParaRPr lang="tr-TR" sz="4800" b="1" dirty="0">
              <a:ln w="11430"/>
              <a:solidFill>
                <a:srgbClr val="C00000"/>
              </a:solidFill>
              <a:effectLst>
                <a:outerShdw blurRad="50800" dist="39000" dir="5460000" algn="tl">
                  <a:srgbClr val="000000">
                    <a:alpha val="38000"/>
                  </a:srgbClr>
                </a:outerShdw>
              </a:effectLst>
              <a:latin typeface="Kayra Aydin" pitchFamily="34" charset="0"/>
            </a:endParaRPr>
          </a:p>
        </p:txBody>
      </p:sp>
      <p:sp>
        <p:nvSpPr>
          <p:cNvPr id="4" name="3 Metin kutusu"/>
          <p:cNvSpPr txBox="1"/>
          <p:nvPr/>
        </p:nvSpPr>
        <p:spPr>
          <a:xfrm>
            <a:off x="285720" y="2643182"/>
            <a:ext cx="6858048" cy="304698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4800" b="1" dirty="0" smtClean="0">
                <a:ln w="11430"/>
                <a:solidFill>
                  <a:srgbClr val="002060"/>
                </a:solidFill>
                <a:effectLst>
                  <a:outerShdw blurRad="50800" dist="39000" dir="5460000" algn="tl">
                    <a:srgbClr val="000000">
                      <a:alpha val="38000"/>
                    </a:srgbClr>
                  </a:outerShdw>
                </a:effectLst>
                <a:latin typeface="Kayra Aydin" pitchFamily="34" charset="0"/>
              </a:rPr>
              <a:t>	Türkçe Sözlükten anlamını bulup yaz-</a:t>
            </a:r>
            <a:r>
              <a:rPr lang="tr-TR" sz="4800" b="1" dirty="0" err="1" smtClean="0">
                <a:ln w="11430"/>
                <a:solidFill>
                  <a:srgbClr val="002060"/>
                </a:solidFill>
                <a:effectLst>
                  <a:outerShdw blurRad="50800" dist="39000" dir="5460000" algn="tl">
                    <a:srgbClr val="000000">
                      <a:alpha val="38000"/>
                    </a:srgbClr>
                  </a:outerShdw>
                </a:effectLst>
                <a:latin typeface="Kayra Aydin" pitchFamily="34" charset="0"/>
              </a:rPr>
              <a:t>dıktan</a:t>
            </a:r>
            <a:r>
              <a:rPr lang="tr-TR" sz="4800" b="1" dirty="0" smtClean="0">
                <a:ln w="11430"/>
                <a:solidFill>
                  <a:srgbClr val="002060"/>
                </a:solidFill>
                <a:effectLst>
                  <a:outerShdw blurRad="50800" dist="39000" dir="5460000" algn="tl">
                    <a:srgbClr val="000000">
                      <a:alpha val="38000"/>
                    </a:srgbClr>
                  </a:outerShdw>
                </a:effectLst>
                <a:latin typeface="Kayra Aydin" pitchFamily="34" charset="0"/>
              </a:rPr>
              <a:t> sonra cümle-  de kullanalım.</a:t>
            </a:r>
            <a:endParaRPr lang="tr-TR" sz="4800" b="1" dirty="0">
              <a:ln w="11430"/>
              <a:solidFill>
                <a:srgbClr val="002060"/>
              </a:solidFill>
              <a:effectLst>
                <a:outerShdw blurRad="50800" dist="39000" dir="5460000" algn="tl">
                  <a:srgbClr val="000000">
                    <a:alpha val="38000"/>
                  </a:srgbClr>
                </a:outerShdw>
              </a:effectLst>
              <a:latin typeface="Kayra Aydin" pitchFamily="34" charset="0"/>
            </a:endParaRPr>
          </a:p>
        </p:txBody>
      </p:sp>
      <p:pic>
        <p:nvPicPr>
          <p:cNvPr id="5" name="4 Resim" descr="söz.png"/>
          <p:cNvPicPr>
            <a:picLocks noChangeAspect="1"/>
          </p:cNvPicPr>
          <p:nvPr/>
        </p:nvPicPr>
        <p:blipFill>
          <a:blip r:embed="rId2"/>
          <a:stretch>
            <a:fillRect/>
          </a:stretch>
        </p:blipFill>
        <p:spPr>
          <a:xfrm>
            <a:off x="6462351" y="2504606"/>
            <a:ext cx="1967301" cy="39247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1"/>
          <p:cNvSpPr>
            <a:spLocks noChangeArrowheads="1"/>
          </p:cNvSpPr>
          <p:nvPr/>
        </p:nvSpPr>
        <p:spPr bwMode="auto">
          <a:xfrm>
            <a:off x="1142976" y="857232"/>
            <a:ext cx="114300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Kader</a:t>
            </a:r>
            <a:endParaRPr kumimoji="0" lang="tr-TR" sz="2800" b="0" i="0" u="none" strike="noStrike" cap="none" normalizeH="0" baseline="0" dirty="0" smtClean="0">
              <a:ln>
                <a:noFill/>
              </a:ln>
              <a:solidFill>
                <a:schemeClr val="tx1"/>
              </a:solidFill>
              <a:effectLst/>
              <a:latin typeface="Arial" pitchFamily="34" charset="0"/>
            </a:endParaRPr>
          </a:p>
        </p:txBody>
      </p:sp>
      <p:sp>
        <p:nvSpPr>
          <p:cNvPr id="7" name="Rectangle 1"/>
          <p:cNvSpPr>
            <a:spLocks noChangeArrowheads="1"/>
          </p:cNvSpPr>
          <p:nvPr/>
        </p:nvSpPr>
        <p:spPr bwMode="auto">
          <a:xfrm>
            <a:off x="3357554" y="857232"/>
            <a:ext cx="164307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Gelenek</a:t>
            </a:r>
            <a:r>
              <a:rPr kumimoji="0" lang="tr-TR" sz="2800" b="0" i="0" u="none" strike="noStrike" cap="none" normalizeH="0" baseline="0" dirty="0" smtClean="0">
                <a:ln>
                  <a:noFill/>
                </a:ln>
                <a:solidFill>
                  <a:schemeClr val="tx1"/>
                </a:solidFill>
                <a:effectLst/>
                <a:latin typeface="Calibri" pitchFamily="34" charset="0"/>
                <a:ea typeface="AvantYeniBold"/>
                <a:cs typeface="AvantYeniPlain"/>
              </a:rPr>
              <a:t> </a:t>
            </a:r>
          </a:p>
        </p:txBody>
      </p:sp>
      <p:sp>
        <p:nvSpPr>
          <p:cNvPr id="8" name="Rectangle 1"/>
          <p:cNvSpPr>
            <a:spLocks noChangeArrowheads="1"/>
          </p:cNvSpPr>
          <p:nvPr/>
        </p:nvSpPr>
        <p:spPr bwMode="auto">
          <a:xfrm>
            <a:off x="5929322" y="857232"/>
            <a:ext cx="121444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âdet</a:t>
            </a:r>
          </a:p>
        </p:txBody>
      </p:sp>
      <p:sp>
        <p:nvSpPr>
          <p:cNvPr id="9" name="Rectangle 1"/>
          <p:cNvSpPr>
            <a:spLocks noChangeArrowheads="1"/>
          </p:cNvSpPr>
          <p:nvPr/>
        </p:nvSpPr>
        <p:spPr bwMode="auto">
          <a:xfrm>
            <a:off x="1214414" y="1643050"/>
            <a:ext cx="107157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İlahi  </a:t>
            </a:r>
          </a:p>
        </p:txBody>
      </p:sp>
      <p:sp>
        <p:nvSpPr>
          <p:cNvPr id="10" name="Rectangle 1"/>
          <p:cNvSpPr>
            <a:spLocks noChangeArrowheads="1"/>
          </p:cNvSpPr>
          <p:nvPr/>
        </p:nvSpPr>
        <p:spPr bwMode="auto">
          <a:xfrm>
            <a:off x="3357554" y="1714488"/>
            <a:ext cx="157163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Çatışma</a:t>
            </a:r>
            <a:r>
              <a:rPr lang="tr-TR" sz="2800" dirty="0" smtClean="0">
                <a:latin typeface="Calibri" pitchFamily="34" charset="0"/>
                <a:ea typeface="AvantYeniBold"/>
                <a:cs typeface="AvantYeniPlain"/>
              </a:rPr>
              <a:t> </a:t>
            </a:r>
          </a:p>
        </p:txBody>
      </p:sp>
      <p:sp>
        <p:nvSpPr>
          <p:cNvPr id="11" name="Rectangle 1"/>
          <p:cNvSpPr>
            <a:spLocks noChangeArrowheads="1"/>
          </p:cNvSpPr>
          <p:nvPr/>
        </p:nvSpPr>
        <p:spPr bwMode="auto">
          <a:xfrm>
            <a:off x="5929322" y="1785926"/>
            <a:ext cx="242889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lang="tr-TR" sz="2800" b="1" dirty="0" smtClean="0">
                <a:solidFill>
                  <a:srgbClr val="C00000"/>
                </a:solidFill>
                <a:latin typeface="Calibri" pitchFamily="34" charset="0"/>
                <a:ea typeface="AvantYeniBold"/>
                <a:cs typeface="AvantYeniPlain"/>
              </a:rPr>
              <a:t>T</a:t>
            </a: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ercih etmek</a:t>
            </a:r>
            <a:r>
              <a:rPr kumimoji="0" lang="tr-TR" sz="2800" b="0" i="0" u="none" strike="noStrike" cap="none" normalizeH="0" baseline="0" dirty="0" smtClean="0">
                <a:ln>
                  <a:noFill/>
                </a:ln>
                <a:solidFill>
                  <a:schemeClr val="tx1"/>
                </a:solidFill>
                <a:effectLst/>
                <a:latin typeface="Calibri" pitchFamily="34" charset="0"/>
                <a:ea typeface="AvantYeniBold"/>
                <a:cs typeface="AvantYeniPlain"/>
              </a:rPr>
              <a:t> </a:t>
            </a:r>
          </a:p>
        </p:txBody>
      </p:sp>
      <p:sp>
        <p:nvSpPr>
          <p:cNvPr id="12" name="Rectangle 1"/>
          <p:cNvSpPr>
            <a:spLocks noChangeArrowheads="1"/>
          </p:cNvSpPr>
          <p:nvPr/>
        </p:nvSpPr>
        <p:spPr bwMode="auto">
          <a:xfrm>
            <a:off x="3428992" y="2500306"/>
            <a:ext cx="135732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Rehber</a:t>
            </a:r>
            <a:r>
              <a:rPr kumimoji="0" lang="tr-TR" sz="2800" b="0" i="0" u="none" strike="noStrike" cap="none" normalizeH="0" baseline="0" dirty="0" smtClean="0">
                <a:ln>
                  <a:noFill/>
                </a:ln>
                <a:solidFill>
                  <a:schemeClr val="tx1"/>
                </a:solidFill>
                <a:effectLst/>
                <a:latin typeface="Calibri" pitchFamily="34" charset="0"/>
                <a:ea typeface="AvantYeniBold"/>
                <a:cs typeface="AvantYeniPlain"/>
              </a:rPr>
              <a:t> </a:t>
            </a:r>
          </a:p>
        </p:txBody>
      </p:sp>
      <p:sp>
        <p:nvSpPr>
          <p:cNvPr id="13" name="Rectangle 1"/>
          <p:cNvSpPr>
            <a:spLocks noChangeArrowheads="1"/>
          </p:cNvSpPr>
          <p:nvPr/>
        </p:nvSpPr>
        <p:spPr bwMode="auto">
          <a:xfrm>
            <a:off x="3428992" y="3214686"/>
            <a:ext cx="150019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vantYeniPlain"/>
              </a:rPr>
              <a:t>Rüştiye</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a:rPr>
              <a:t> </a:t>
            </a:r>
          </a:p>
        </p:txBody>
      </p:sp>
      <p:sp>
        <p:nvSpPr>
          <p:cNvPr id="14" name="Rectangle 1"/>
          <p:cNvSpPr>
            <a:spLocks noChangeArrowheads="1"/>
          </p:cNvSpPr>
          <p:nvPr/>
        </p:nvSpPr>
        <p:spPr bwMode="auto">
          <a:xfrm>
            <a:off x="1214414" y="3214686"/>
            <a:ext cx="142876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vantYeniPlain"/>
              </a:rPr>
              <a:t>Mülkiye </a:t>
            </a:r>
          </a:p>
        </p:txBody>
      </p:sp>
      <p:sp>
        <p:nvSpPr>
          <p:cNvPr id="15" name="Rectangle 1"/>
          <p:cNvSpPr>
            <a:spLocks noChangeArrowheads="1"/>
          </p:cNvSpPr>
          <p:nvPr/>
        </p:nvSpPr>
        <p:spPr bwMode="auto">
          <a:xfrm>
            <a:off x="5929290" y="2500306"/>
            <a:ext cx="150023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İncitmek</a:t>
            </a:r>
          </a:p>
        </p:txBody>
      </p:sp>
      <p:sp>
        <p:nvSpPr>
          <p:cNvPr id="16" name="Rectangle 1"/>
          <p:cNvSpPr>
            <a:spLocks noChangeArrowheads="1"/>
          </p:cNvSpPr>
          <p:nvPr/>
        </p:nvSpPr>
        <p:spPr bwMode="auto">
          <a:xfrm>
            <a:off x="1214382" y="2428868"/>
            <a:ext cx="150023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Müthiş</a:t>
            </a:r>
            <a:r>
              <a:rPr kumimoji="0" lang="tr-TR" sz="2800" b="0" i="0" u="none" strike="noStrike" cap="none" normalizeH="0" baseline="0" dirty="0" smtClean="0">
                <a:ln>
                  <a:noFill/>
                </a:ln>
                <a:solidFill>
                  <a:schemeClr val="tx1"/>
                </a:solidFill>
                <a:effectLst/>
                <a:latin typeface="Calibri" pitchFamily="34" charset="0"/>
                <a:ea typeface="AvantYeniBold"/>
                <a:cs typeface="AvantYeniPlain"/>
              </a:rPr>
              <a:t> </a:t>
            </a:r>
          </a:p>
        </p:txBody>
      </p:sp>
      <p:sp>
        <p:nvSpPr>
          <p:cNvPr id="17" name="Rectangle 1"/>
          <p:cNvSpPr>
            <a:spLocks noChangeArrowheads="1"/>
          </p:cNvSpPr>
          <p:nvPr/>
        </p:nvSpPr>
        <p:spPr bwMode="auto">
          <a:xfrm>
            <a:off x="5929322" y="3286124"/>
            <a:ext cx="107157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vantYeniPlain"/>
              </a:rPr>
              <a:t>Sivil</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a:rPr>
              <a:t> </a:t>
            </a:r>
          </a:p>
        </p:txBody>
      </p:sp>
      <p:sp>
        <p:nvSpPr>
          <p:cNvPr id="18" name="Rectangle 1"/>
          <p:cNvSpPr>
            <a:spLocks noChangeArrowheads="1"/>
          </p:cNvSpPr>
          <p:nvPr/>
        </p:nvSpPr>
        <p:spPr bwMode="auto">
          <a:xfrm>
            <a:off x="1214414" y="4071942"/>
            <a:ext cx="164307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vantYeniPlain"/>
              </a:rPr>
              <a:t>Manastır</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a:rPr>
              <a:t> </a:t>
            </a:r>
          </a:p>
        </p:txBody>
      </p:sp>
      <p:sp>
        <p:nvSpPr>
          <p:cNvPr id="19" name="Rectangle 1"/>
          <p:cNvSpPr>
            <a:spLocks noChangeArrowheads="1"/>
          </p:cNvSpPr>
          <p:nvPr/>
        </p:nvSpPr>
        <p:spPr bwMode="auto">
          <a:xfrm>
            <a:off x="3500430" y="4000504"/>
            <a:ext cx="178595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vantYeniPlain"/>
              </a:rPr>
              <a:t>Kurmay</a:t>
            </a:r>
            <a:endParaRPr kumimoji="0" lang="tr-TR" sz="2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3665"/>
                                        </p:tgtEl>
                                        <p:attrNameLst>
                                          <p:attrName>style.visibility</p:attrName>
                                        </p:attrNameLst>
                                      </p:cBhvr>
                                      <p:to>
                                        <p:strVal val="visible"/>
                                      </p:to>
                                    </p:set>
                                    <p:animEffect transition="in" filter="blinds(horizontal)">
                                      <p:cBhvr>
                                        <p:cTn id="7" dur="500"/>
                                        <p:tgtEl>
                                          <p:spTgt spid="11366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linds(horizont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blinds(horizontal)">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linds(horizontal)">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5" grpId="0"/>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71538" y="785794"/>
            <a:ext cx="1714512" cy="708780"/>
          </a:xfrm>
          <a:prstGeom prst="rect">
            <a:avLst/>
          </a:prstGeom>
          <a:noFill/>
          <a:ln w="9525">
            <a:noFill/>
            <a:miter lim="800000"/>
            <a:headEnd/>
            <a:tailEnd/>
          </a:ln>
          <a:effectLst/>
        </p:spPr>
        <p:txBody>
          <a:bodyPr vert="horz" wrap="square" lIns="0" tIns="0" rIns="0" bIns="214245"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u="none" strike="noStrike" cap="none" normalizeH="0" baseline="0" dirty="0" smtClean="0">
                <a:ln>
                  <a:noFill/>
                </a:ln>
                <a:solidFill>
                  <a:srgbClr val="A9A9A9"/>
                </a:solidFill>
                <a:effectLst/>
                <a:latin typeface="Open Sans"/>
              </a:rPr>
              <a:t> </a:t>
            </a:r>
            <a:r>
              <a:rPr kumimoji="0" lang="tr-TR" sz="3200" b="1" u="none" strike="noStrike" cap="none" normalizeH="0" baseline="0" dirty="0" smtClean="0">
                <a:ln>
                  <a:noFill/>
                </a:ln>
                <a:solidFill>
                  <a:srgbClr val="C00000"/>
                </a:solidFill>
                <a:effectLst/>
                <a:latin typeface="Open Sans"/>
              </a:rPr>
              <a:t>Kader :</a:t>
            </a:r>
            <a:endParaRPr kumimoji="0" lang="tr-TR" sz="3200" b="0" u="none" strike="noStrike" cap="none" normalizeH="0" baseline="0" dirty="0" smtClean="0">
              <a:ln>
                <a:noFill/>
              </a:ln>
              <a:solidFill>
                <a:schemeClr val="tx1"/>
              </a:solidFill>
              <a:effectLst/>
              <a:latin typeface="Arial" pitchFamily="34" charset="0"/>
            </a:endParaRPr>
          </a:p>
        </p:txBody>
      </p:sp>
      <p:sp>
        <p:nvSpPr>
          <p:cNvPr id="5" name="Rectangle 1"/>
          <p:cNvSpPr>
            <a:spLocks noChangeArrowheads="1"/>
          </p:cNvSpPr>
          <p:nvPr/>
        </p:nvSpPr>
        <p:spPr bwMode="auto">
          <a:xfrm>
            <a:off x="1000100" y="2643182"/>
            <a:ext cx="178595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tr-TR" sz="3200" b="1" i="0" u="none" strike="noStrike" cap="none" normalizeH="0" baseline="0" dirty="0" smtClean="0">
                <a:ln>
                  <a:noFill/>
                </a:ln>
                <a:solidFill>
                  <a:srgbClr val="C00000"/>
                </a:solidFill>
                <a:effectLst/>
                <a:latin typeface="Calibri" pitchFamily="34" charset="0"/>
                <a:ea typeface="AvantYeniBold"/>
                <a:cs typeface="AvantYeniPlain"/>
              </a:rPr>
              <a:t>Gelenek:</a:t>
            </a:r>
            <a:endParaRPr kumimoji="0" lang="tr-TR" sz="3200" b="0" i="0" u="none" strike="noStrike" cap="none" normalizeH="0" baseline="0" dirty="0" smtClean="0">
              <a:ln>
                <a:noFill/>
              </a:ln>
              <a:solidFill>
                <a:schemeClr val="tx1"/>
              </a:solidFill>
              <a:effectLst/>
              <a:latin typeface="Calibri" pitchFamily="34" charset="0"/>
              <a:ea typeface="AvantYeniBold"/>
              <a:cs typeface="AvantYeniPlain"/>
            </a:endParaRPr>
          </a:p>
        </p:txBody>
      </p:sp>
      <p:sp>
        <p:nvSpPr>
          <p:cNvPr id="6" name="Rectangle 1"/>
          <p:cNvSpPr>
            <a:spLocks noChangeArrowheads="1"/>
          </p:cNvSpPr>
          <p:nvPr/>
        </p:nvSpPr>
        <p:spPr bwMode="auto">
          <a:xfrm>
            <a:off x="1142976" y="4357694"/>
            <a:ext cx="128588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tr-TR" sz="3200" b="1" i="0" u="none" strike="noStrike" cap="none" normalizeH="0" baseline="0" dirty="0" smtClean="0">
                <a:ln>
                  <a:noFill/>
                </a:ln>
                <a:solidFill>
                  <a:srgbClr val="C00000"/>
                </a:solidFill>
                <a:effectLst/>
                <a:latin typeface="Calibri" pitchFamily="34" charset="0"/>
                <a:ea typeface="AvantYeniBold"/>
                <a:cs typeface="AvantYeniPlain"/>
              </a:rPr>
              <a:t>Âdet :</a:t>
            </a:r>
          </a:p>
        </p:txBody>
      </p:sp>
      <p:sp>
        <p:nvSpPr>
          <p:cNvPr id="7" name="Rectangle 1"/>
          <p:cNvSpPr>
            <a:spLocks noChangeArrowheads="1"/>
          </p:cNvSpPr>
          <p:nvPr/>
        </p:nvSpPr>
        <p:spPr bwMode="auto">
          <a:xfrm>
            <a:off x="2928926" y="785794"/>
            <a:ext cx="1643074" cy="708780"/>
          </a:xfrm>
          <a:prstGeom prst="rect">
            <a:avLst/>
          </a:prstGeom>
          <a:noFill/>
          <a:ln w="9525">
            <a:noFill/>
            <a:miter lim="800000"/>
            <a:headEnd/>
            <a:tailEnd/>
          </a:ln>
          <a:effectLst/>
        </p:spPr>
        <p:txBody>
          <a:bodyPr vert="horz" wrap="square" lIns="0" tIns="0" rIns="0" bIns="214245"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0" u="none" strike="noStrike" cap="none" normalizeH="0" baseline="0" dirty="0" smtClean="0">
                <a:ln>
                  <a:noFill/>
                </a:ln>
                <a:solidFill>
                  <a:schemeClr val="tx1"/>
                </a:solidFill>
                <a:effectLst/>
                <a:latin typeface="Calibri" pitchFamily="34" charset="0"/>
              </a:rPr>
              <a:t>Alın yazısı</a:t>
            </a:r>
            <a:r>
              <a:rPr kumimoji="0" lang="tr-TR" sz="3200" b="0" u="none" strike="noStrike" cap="none" normalizeH="0" baseline="0" dirty="0" smtClean="0">
                <a:ln>
                  <a:noFill/>
                </a:ln>
                <a:solidFill>
                  <a:schemeClr val="tx1"/>
                </a:solidFill>
                <a:effectLst/>
                <a:latin typeface="Arial" pitchFamily="34" charset="0"/>
              </a:rPr>
              <a:t> </a:t>
            </a:r>
          </a:p>
        </p:txBody>
      </p:sp>
      <p:sp>
        <p:nvSpPr>
          <p:cNvPr id="8" name="Rectangle 1"/>
          <p:cNvSpPr>
            <a:spLocks noChangeArrowheads="1"/>
          </p:cNvSpPr>
          <p:nvPr/>
        </p:nvSpPr>
        <p:spPr bwMode="auto">
          <a:xfrm>
            <a:off x="2643174" y="1928802"/>
            <a:ext cx="6286544"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tr-TR" sz="3200" i="0" u="none" strike="noStrike" cap="none" normalizeH="0" baseline="0" dirty="0" smtClean="0">
                <a:ln>
                  <a:noFill/>
                </a:ln>
                <a:effectLst/>
                <a:latin typeface="Calibri" pitchFamily="34" charset="0"/>
                <a:ea typeface="AvantYeniBold"/>
                <a:cs typeface="AvantYeniPlain"/>
              </a:rPr>
              <a:t>     Eskiden, günümüze kadar gelen</a:t>
            </a:r>
            <a:r>
              <a:rPr lang="tr-TR" sz="3200" dirty="0" smtClean="0">
                <a:latin typeface="Calibri" pitchFamily="34" charset="0"/>
              </a:rPr>
              <a:t> kuşaktan kuşağa aktarılan alışkan-</a:t>
            </a:r>
            <a:r>
              <a:rPr lang="tr-TR" sz="3200" dirty="0" err="1" smtClean="0">
                <a:latin typeface="Calibri" pitchFamily="34" charset="0"/>
              </a:rPr>
              <a:t>lıklar</a:t>
            </a:r>
            <a:r>
              <a:rPr lang="tr-TR" sz="3200" dirty="0" smtClean="0">
                <a:latin typeface="Calibri" pitchFamily="34" charset="0"/>
              </a:rPr>
              <a:t> ya da davranışlardır. </a:t>
            </a:r>
          </a:p>
          <a:p>
            <a:pPr lvl="0" fontAlgn="base">
              <a:spcBef>
                <a:spcPct val="0"/>
              </a:spcBef>
              <a:spcAft>
                <a:spcPct val="0"/>
              </a:spcAft>
            </a:pPr>
            <a:r>
              <a:rPr lang="tr-TR" sz="3200" dirty="0" smtClean="0">
                <a:latin typeface="Calibri" pitchFamily="34" charset="0"/>
              </a:rPr>
              <a:t>     ( Eş anlamlısı </a:t>
            </a:r>
            <a:r>
              <a:rPr lang="tr-TR" sz="3200" b="1" dirty="0" smtClean="0">
                <a:solidFill>
                  <a:srgbClr val="C00000"/>
                </a:solidFill>
                <a:latin typeface="Calibri" pitchFamily="34" charset="0"/>
              </a:rPr>
              <a:t>anane </a:t>
            </a:r>
            <a:r>
              <a:rPr lang="tr-TR" sz="3200" dirty="0" smtClean="0">
                <a:latin typeface="Calibri" pitchFamily="34" charset="0"/>
              </a:rPr>
              <a:t>)</a:t>
            </a:r>
            <a:endParaRPr kumimoji="0" lang="tr-TR" sz="3200" i="0" u="none" strike="noStrike" cap="none" normalizeH="0" baseline="0" dirty="0" smtClean="0">
              <a:ln>
                <a:noFill/>
              </a:ln>
              <a:effectLst/>
              <a:latin typeface="Calibri" pitchFamily="34" charset="0"/>
              <a:ea typeface="AvantYeniBold"/>
              <a:cs typeface="AvantYeniPlain"/>
            </a:endParaRPr>
          </a:p>
        </p:txBody>
      </p:sp>
      <p:sp>
        <p:nvSpPr>
          <p:cNvPr id="9" name="Rectangle 1"/>
          <p:cNvSpPr>
            <a:spLocks noChangeArrowheads="1"/>
          </p:cNvSpPr>
          <p:nvPr/>
        </p:nvSpPr>
        <p:spPr bwMode="auto">
          <a:xfrm>
            <a:off x="2643174" y="4214818"/>
            <a:ext cx="564360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3200" dirty="0" smtClean="0"/>
              <a:t>      Topluluk içinde eskiden beri uyulan kural.</a:t>
            </a:r>
            <a:endParaRPr kumimoji="0" lang="tr-TR" sz="3200" b="1" i="0" u="none" strike="noStrike" cap="none" normalizeH="0" baseline="0" dirty="0" smtClean="0">
              <a:ln>
                <a:noFill/>
              </a:ln>
              <a:solidFill>
                <a:srgbClr val="C00000"/>
              </a:solidFill>
              <a:effectLst/>
              <a:latin typeface="Calibri" pitchFamily="34" charset="0"/>
              <a:ea typeface="AvantYeniBold"/>
              <a:cs typeface="AvantYeniPlai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
          <p:cNvSpPr>
            <a:spLocks noChangeArrowheads="1"/>
          </p:cNvSpPr>
          <p:nvPr/>
        </p:nvSpPr>
        <p:spPr bwMode="auto">
          <a:xfrm>
            <a:off x="928662" y="928670"/>
            <a:ext cx="92869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tr-TR" sz="2800" b="1" dirty="0" smtClean="0">
                <a:solidFill>
                  <a:srgbClr val="C00000"/>
                </a:solidFill>
                <a:latin typeface="Calibri" pitchFamily="34" charset="0"/>
                <a:ea typeface="AvantYeniBold"/>
                <a:cs typeface="AvantYeniPlain"/>
              </a:rPr>
              <a:t>İlahi: </a:t>
            </a:r>
            <a:endParaRPr kumimoji="0" lang="tr-TR" sz="2800" b="1" i="0" u="none" strike="noStrike" cap="none" normalizeH="0" baseline="0" dirty="0" smtClean="0">
              <a:ln>
                <a:noFill/>
              </a:ln>
              <a:solidFill>
                <a:srgbClr val="C00000"/>
              </a:solidFill>
              <a:effectLst/>
              <a:latin typeface="Calibri" pitchFamily="34" charset="0"/>
              <a:ea typeface="AvantYeniBold"/>
              <a:cs typeface="AvantYeniPlain"/>
            </a:endParaRPr>
          </a:p>
        </p:txBody>
      </p:sp>
      <p:sp>
        <p:nvSpPr>
          <p:cNvPr id="10" name="Rectangle 1"/>
          <p:cNvSpPr>
            <a:spLocks noChangeArrowheads="1"/>
          </p:cNvSpPr>
          <p:nvPr/>
        </p:nvSpPr>
        <p:spPr bwMode="auto">
          <a:xfrm>
            <a:off x="2214546" y="1643050"/>
            <a:ext cx="6143668"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tr-TR" sz="2800" dirty="0" smtClean="0"/>
              <a:t>Aynı anda ortaya çıkan birbirine zıt düşünce veya isteklerin insanda yarattığı ruhsal durum.</a:t>
            </a:r>
            <a:endParaRPr lang="tr-TR" sz="2800" dirty="0" smtClean="0">
              <a:latin typeface="Calibri" pitchFamily="34" charset="0"/>
              <a:ea typeface="AvantYeniBold"/>
              <a:cs typeface="AvantYeniPlain"/>
            </a:endParaRPr>
          </a:p>
        </p:txBody>
      </p:sp>
      <p:sp>
        <p:nvSpPr>
          <p:cNvPr id="11" name="Rectangle 1"/>
          <p:cNvSpPr>
            <a:spLocks noChangeArrowheads="1"/>
          </p:cNvSpPr>
          <p:nvPr/>
        </p:nvSpPr>
        <p:spPr bwMode="auto">
          <a:xfrm>
            <a:off x="642910" y="3071810"/>
            <a:ext cx="221457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800" b="1" dirty="0" smtClean="0">
                <a:solidFill>
                  <a:srgbClr val="C00000"/>
                </a:solidFill>
                <a:latin typeface="Calibri" pitchFamily="34" charset="0"/>
                <a:ea typeface="AvantYeniBold"/>
                <a:cs typeface="AvantYeniPlain"/>
              </a:rPr>
              <a:t>T</a:t>
            </a: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ercih etmek:</a:t>
            </a:r>
            <a:endParaRPr kumimoji="0" lang="tr-TR" sz="2800" b="0" i="0" u="none" strike="noStrike" cap="none" normalizeH="0" baseline="0" dirty="0" smtClean="0">
              <a:ln>
                <a:noFill/>
              </a:ln>
              <a:solidFill>
                <a:schemeClr val="tx1"/>
              </a:solidFill>
              <a:effectLst/>
              <a:latin typeface="Calibri" pitchFamily="34" charset="0"/>
              <a:ea typeface="AvantYeniBold"/>
              <a:cs typeface="AvantYeniPlain"/>
            </a:endParaRPr>
          </a:p>
        </p:txBody>
      </p:sp>
      <p:sp>
        <p:nvSpPr>
          <p:cNvPr id="12" name="Rectangle 1"/>
          <p:cNvSpPr>
            <a:spLocks noChangeArrowheads="1"/>
          </p:cNvSpPr>
          <p:nvPr/>
        </p:nvSpPr>
        <p:spPr bwMode="auto">
          <a:xfrm>
            <a:off x="714348" y="4500570"/>
            <a:ext cx="142876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tr-TR" sz="2800" b="1" u="none" strike="noStrike" cap="none" normalizeH="0" baseline="0" dirty="0" smtClean="0">
                <a:ln>
                  <a:noFill/>
                </a:ln>
                <a:solidFill>
                  <a:srgbClr val="C00000"/>
                </a:solidFill>
                <a:effectLst/>
                <a:latin typeface="Calibri" pitchFamily="34" charset="0"/>
                <a:ea typeface="AvantYeniBold"/>
                <a:cs typeface="AvantYeniPlain"/>
              </a:rPr>
              <a:t>Rehber:</a:t>
            </a:r>
            <a:endParaRPr kumimoji="0" lang="tr-TR" sz="2800" b="0" u="none" strike="noStrike" cap="none" normalizeH="0" baseline="0" dirty="0" smtClean="0">
              <a:ln>
                <a:noFill/>
              </a:ln>
              <a:solidFill>
                <a:schemeClr val="tx1"/>
              </a:solidFill>
              <a:effectLst/>
              <a:latin typeface="Calibri" pitchFamily="34" charset="0"/>
              <a:ea typeface="AvantYeniBold"/>
              <a:cs typeface="AvantYeniPlain"/>
            </a:endParaRPr>
          </a:p>
        </p:txBody>
      </p:sp>
      <p:sp>
        <p:nvSpPr>
          <p:cNvPr id="16" name="Rectangle 1"/>
          <p:cNvSpPr>
            <a:spLocks noChangeArrowheads="1"/>
          </p:cNvSpPr>
          <p:nvPr/>
        </p:nvSpPr>
        <p:spPr bwMode="auto">
          <a:xfrm>
            <a:off x="857224" y="3929066"/>
            <a:ext cx="142876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Müthiş:</a:t>
            </a:r>
            <a:endParaRPr kumimoji="0" lang="tr-TR" sz="2800" b="0" i="0" u="none" strike="noStrike" cap="none" normalizeH="0" baseline="0" dirty="0" smtClean="0">
              <a:ln>
                <a:noFill/>
              </a:ln>
              <a:solidFill>
                <a:schemeClr val="tx1"/>
              </a:solidFill>
              <a:effectLst/>
              <a:latin typeface="Calibri" pitchFamily="34" charset="0"/>
              <a:ea typeface="AvantYeniBold"/>
              <a:cs typeface="AvantYeniPlain"/>
            </a:endParaRPr>
          </a:p>
        </p:txBody>
      </p:sp>
      <p:sp>
        <p:nvSpPr>
          <p:cNvPr id="20" name="Rectangle 1"/>
          <p:cNvSpPr>
            <a:spLocks noChangeArrowheads="1"/>
          </p:cNvSpPr>
          <p:nvPr/>
        </p:nvSpPr>
        <p:spPr bwMode="auto">
          <a:xfrm>
            <a:off x="2071670" y="928670"/>
            <a:ext cx="621513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tr-TR" sz="2800" dirty="0" smtClean="0">
                <a:latin typeface="Calibri" pitchFamily="34" charset="0"/>
                <a:ea typeface="AvantYeniBold"/>
                <a:cs typeface="AvantYeniPlain"/>
              </a:rPr>
              <a:t>Tanrı'ya ait, Tanrı ile ilgili manalarına gelir. </a:t>
            </a:r>
            <a:r>
              <a:rPr lang="tr-TR" sz="2800" b="1" dirty="0" smtClean="0">
                <a:solidFill>
                  <a:srgbClr val="C00000"/>
                </a:solidFill>
                <a:latin typeface="Calibri" pitchFamily="34" charset="0"/>
                <a:ea typeface="AvantYeniBold"/>
                <a:cs typeface="AvantYeniPlain"/>
              </a:rPr>
              <a:t> </a:t>
            </a:r>
            <a:endParaRPr kumimoji="0" lang="tr-TR" sz="2800" b="1" i="0" u="none" strike="noStrike" cap="none" normalizeH="0" baseline="0" dirty="0" smtClean="0">
              <a:ln>
                <a:noFill/>
              </a:ln>
              <a:solidFill>
                <a:srgbClr val="C00000"/>
              </a:solidFill>
              <a:effectLst/>
              <a:latin typeface="Calibri" pitchFamily="34" charset="0"/>
              <a:ea typeface="AvantYeniBold"/>
              <a:cs typeface="AvantYeniPlain"/>
            </a:endParaRPr>
          </a:p>
        </p:txBody>
      </p:sp>
      <p:sp>
        <p:nvSpPr>
          <p:cNvPr id="21" name="Rectangle 1"/>
          <p:cNvSpPr>
            <a:spLocks noChangeArrowheads="1"/>
          </p:cNvSpPr>
          <p:nvPr/>
        </p:nvSpPr>
        <p:spPr bwMode="auto">
          <a:xfrm>
            <a:off x="642910" y="1928802"/>
            <a:ext cx="157163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Çatışma :</a:t>
            </a:r>
            <a:endParaRPr lang="tr-TR" sz="2800" dirty="0" smtClean="0">
              <a:latin typeface="Calibri" pitchFamily="34" charset="0"/>
              <a:ea typeface="AvantYeniBold"/>
              <a:cs typeface="AvantYeniPlain"/>
            </a:endParaRPr>
          </a:p>
        </p:txBody>
      </p:sp>
      <p:sp>
        <p:nvSpPr>
          <p:cNvPr id="22" name="Rectangle 1"/>
          <p:cNvSpPr>
            <a:spLocks noChangeArrowheads="1"/>
          </p:cNvSpPr>
          <p:nvPr/>
        </p:nvSpPr>
        <p:spPr bwMode="auto">
          <a:xfrm>
            <a:off x="2857488" y="3000372"/>
            <a:ext cx="521497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800" dirty="0" smtClean="0"/>
              <a:t>Bir şeyi, diğerine göre daha üstün tutmak.</a:t>
            </a:r>
            <a:endParaRPr kumimoji="0" lang="tr-TR" sz="2800" b="0" i="0" u="none" strike="noStrike" cap="none" normalizeH="0" baseline="0" dirty="0" smtClean="0">
              <a:ln>
                <a:noFill/>
              </a:ln>
              <a:solidFill>
                <a:schemeClr val="tx1"/>
              </a:solidFill>
              <a:effectLst/>
              <a:latin typeface="Calibri" pitchFamily="34" charset="0"/>
              <a:ea typeface="AvantYeniBold"/>
              <a:cs typeface="AvantYeniPlain"/>
            </a:endParaRPr>
          </a:p>
        </p:txBody>
      </p:sp>
      <p:sp>
        <p:nvSpPr>
          <p:cNvPr id="23" name="Rectangle 1"/>
          <p:cNvSpPr>
            <a:spLocks noChangeArrowheads="1"/>
          </p:cNvSpPr>
          <p:nvPr/>
        </p:nvSpPr>
        <p:spPr bwMode="auto">
          <a:xfrm>
            <a:off x="2285984" y="3929066"/>
            <a:ext cx="407196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800" dirty="0" smtClean="0"/>
              <a:t>Şaşılacak kadar değişik.</a:t>
            </a:r>
            <a:r>
              <a:rPr kumimoji="0" lang="tr-TR" sz="2800" b="0" i="0" u="none" strike="noStrike" cap="none" normalizeH="0" baseline="0" dirty="0" smtClean="0">
                <a:ln>
                  <a:noFill/>
                </a:ln>
                <a:solidFill>
                  <a:schemeClr val="tx1"/>
                </a:solidFill>
                <a:effectLst/>
                <a:latin typeface="Calibri" pitchFamily="34" charset="0"/>
                <a:ea typeface="AvantYeniBold"/>
                <a:cs typeface="AvantYeniPlain"/>
              </a:rPr>
              <a:t> </a:t>
            </a:r>
          </a:p>
        </p:txBody>
      </p:sp>
      <p:sp>
        <p:nvSpPr>
          <p:cNvPr id="24" name="Rectangle 1"/>
          <p:cNvSpPr>
            <a:spLocks noChangeArrowheads="1"/>
          </p:cNvSpPr>
          <p:nvPr/>
        </p:nvSpPr>
        <p:spPr bwMode="auto">
          <a:xfrm>
            <a:off x="2143108" y="4572008"/>
            <a:ext cx="6357982"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tr-TR" sz="2800" dirty="0" smtClean="0"/>
              <a:t>Kılavuz. </a:t>
            </a:r>
          </a:p>
          <a:p>
            <a:r>
              <a:rPr lang="tr-TR" sz="2800" dirty="0" smtClean="0"/>
              <a:t>Birinin doğruyu bulmasına yardımcı olan, yol gösteren kimse veya şey, delil</a:t>
            </a:r>
            <a:endParaRPr kumimoji="0" lang="tr-TR" sz="2800" b="0" u="none" strike="noStrike" cap="none" normalizeH="0" baseline="0" dirty="0" smtClean="0">
              <a:ln>
                <a:noFill/>
              </a:ln>
              <a:solidFill>
                <a:schemeClr val="tx1"/>
              </a:solidFill>
              <a:effectLst/>
              <a:latin typeface="Calibri" pitchFamily="34" charset="0"/>
              <a:ea typeface="AvantYeniBold"/>
              <a:cs typeface="AvantYeniPlai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linds(horizontal)">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blinds(horizontal)">
                                      <p:cBhvr>
                                        <p:cTn id="5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6"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
          <p:cNvSpPr>
            <a:spLocks noChangeArrowheads="1"/>
          </p:cNvSpPr>
          <p:nvPr/>
        </p:nvSpPr>
        <p:spPr bwMode="auto">
          <a:xfrm>
            <a:off x="714348" y="3143248"/>
            <a:ext cx="150019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vantYeniPlain"/>
              </a:rPr>
              <a:t>Rüştiye : </a:t>
            </a:r>
            <a:r>
              <a:rPr kumimoji="0" lang="tr-TR" sz="2800" i="0" u="none" strike="noStrike" cap="none" normalizeH="0" baseline="0" dirty="0" smtClean="0">
                <a:ln>
                  <a:noFill/>
                </a:ln>
                <a:effectLst/>
                <a:latin typeface="Calibri" pitchFamily="34" charset="0"/>
                <a:ea typeface="Times New Roman" pitchFamily="18" charset="0"/>
                <a:cs typeface="AvantYeniPlain"/>
              </a:rPr>
              <a:t> </a:t>
            </a:r>
          </a:p>
        </p:txBody>
      </p:sp>
      <p:sp>
        <p:nvSpPr>
          <p:cNvPr id="14" name="Rectangle 1"/>
          <p:cNvSpPr>
            <a:spLocks noChangeArrowheads="1"/>
          </p:cNvSpPr>
          <p:nvPr/>
        </p:nvSpPr>
        <p:spPr bwMode="auto">
          <a:xfrm>
            <a:off x="714348" y="2071678"/>
            <a:ext cx="164307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vantYeniPlain"/>
              </a:rPr>
              <a:t>Mülkiye:  </a:t>
            </a:r>
          </a:p>
        </p:txBody>
      </p:sp>
      <p:sp>
        <p:nvSpPr>
          <p:cNvPr id="15" name="Rectangle 1"/>
          <p:cNvSpPr>
            <a:spLocks noChangeArrowheads="1"/>
          </p:cNvSpPr>
          <p:nvPr/>
        </p:nvSpPr>
        <p:spPr bwMode="auto">
          <a:xfrm>
            <a:off x="428596" y="928670"/>
            <a:ext cx="157163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tr-TR" sz="2800" b="1" i="0" u="none" strike="noStrike" cap="none" normalizeH="0" baseline="0" dirty="0" smtClean="0">
                <a:ln>
                  <a:noFill/>
                </a:ln>
                <a:solidFill>
                  <a:srgbClr val="C00000"/>
                </a:solidFill>
                <a:effectLst/>
                <a:latin typeface="Calibri" pitchFamily="34" charset="0"/>
                <a:ea typeface="AvantYeniBold"/>
                <a:cs typeface="AvantYeniPlain"/>
              </a:rPr>
              <a:t>İncitmek:</a:t>
            </a:r>
          </a:p>
        </p:txBody>
      </p:sp>
      <p:sp>
        <p:nvSpPr>
          <p:cNvPr id="17" name="Rectangle 1"/>
          <p:cNvSpPr>
            <a:spLocks noChangeArrowheads="1"/>
          </p:cNvSpPr>
          <p:nvPr/>
        </p:nvSpPr>
        <p:spPr bwMode="auto">
          <a:xfrm>
            <a:off x="785786" y="4214818"/>
            <a:ext cx="100013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vantYeniPlain"/>
              </a:rPr>
              <a:t>Sivil:</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a:rPr>
              <a:t> </a:t>
            </a:r>
          </a:p>
        </p:txBody>
      </p:sp>
      <p:sp>
        <p:nvSpPr>
          <p:cNvPr id="21" name="Rectangle 1"/>
          <p:cNvSpPr>
            <a:spLocks noChangeArrowheads="1"/>
          </p:cNvSpPr>
          <p:nvPr/>
        </p:nvSpPr>
        <p:spPr bwMode="auto">
          <a:xfrm>
            <a:off x="2071670" y="785794"/>
            <a:ext cx="664373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800" dirty="0" smtClean="0"/>
              <a:t>Kötü söz veya davranışla birini kırmak, üzmek.</a:t>
            </a:r>
            <a:endParaRPr kumimoji="0" lang="tr-TR" sz="2800" b="1" i="0" u="none" strike="noStrike" cap="none" normalizeH="0" baseline="0" dirty="0" smtClean="0">
              <a:ln>
                <a:noFill/>
              </a:ln>
              <a:solidFill>
                <a:srgbClr val="C00000"/>
              </a:solidFill>
              <a:effectLst/>
              <a:latin typeface="Calibri" pitchFamily="34" charset="0"/>
              <a:ea typeface="AvantYeniBold"/>
              <a:cs typeface="AvantYeniPlain"/>
            </a:endParaRPr>
          </a:p>
        </p:txBody>
      </p:sp>
      <p:sp>
        <p:nvSpPr>
          <p:cNvPr id="22" name="Rectangle 1"/>
          <p:cNvSpPr>
            <a:spLocks noChangeArrowheads="1"/>
          </p:cNvSpPr>
          <p:nvPr/>
        </p:nvSpPr>
        <p:spPr bwMode="auto">
          <a:xfrm>
            <a:off x="2571736" y="2000240"/>
            <a:ext cx="242889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i="0" u="none" strike="noStrike" cap="none" normalizeH="0" baseline="0" dirty="0" smtClean="0">
                <a:ln>
                  <a:noFill/>
                </a:ln>
                <a:effectLst/>
                <a:latin typeface="Calibri" pitchFamily="34" charset="0"/>
                <a:ea typeface="Times New Roman" pitchFamily="18" charset="0"/>
                <a:cs typeface="AvantYeniPlain"/>
              </a:rPr>
              <a:t>Asker olmayan</a:t>
            </a: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vantYeniPlain"/>
              </a:rPr>
              <a:t> </a:t>
            </a:r>
          </a:p>
        </p:txBody>
      </p:sp>
      <p:sp>
        <p:nvSpPr>
          <p:cNvPr id="23" name="Rectangle 1"/>
          <p:cNvSpPr>
            <a:spLocks noChangeArrowheads="1"/>
          </p:cNvSpPr>
          <p:nvPr/>
        </p:nvSpPr>
        <p:spPr bwMode="auto">
          <a:xfrm>
            <a:off x="2357422" y="3143248"/>
            <a:ext cx="185738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tr-TR" sz="2800" i="0" u="none" strike="noStrike" cap="none" normalizeH="0" baseline="0" dirty="0" smtClean="0">
                <a:ln>
                  <a:noFill/>
                </a:ln>
                <a:effectLst/>
                <a:latin typeface="Calibri" pitchFamily="34" charset="0"/>
                <a:ea typeface="Times New Roman" pitchFamily="18" charset="0"/>
                <a:cs typeface="AvantYeniPlain"/>
              </a:rPr>
              <a:t>Orta okul </a:t>
            </a:r>
          </a:p>
        </p:txBody>
      </p:sp>
      <p:sp>
        <p:nvSpPr>
          <p:cNvPr id="24" name="Rectangle 1"/>
          <p:cNvSpPr>
            <a:spLocks noChangeArrowheads="1"/>
          </p:cNvSpPr>
          <p:nvPr/>
        </p:nvSpPr>
        <p:spPr bwMode="auto">
          <a:xfrm>
            <a:off x="1785886" y="4143380"/>
            <a:ext cx="735811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tr-TR" sz="2800" dirty="0" smtClean="0"/>
              <a:t>Asker sınıfından </a:t>
            </a:r>
            <a:r>
              <a:rPr lang="tr-TR" sz="2800" smtClean="0"/>
              <a:t>olmayan kimse.</a:t>
            </a:r>
          </a:p>
          <a:p>
            <a:r>
              <a:rPr lang="tr-TR" sz="2800" smtClean="0"/>
              <a:t>Üniforma </a:t>
            </a:r>
            <a:r>
              <a:rPr lang="tr-TR" sz="2800" dirty="0" smtClean="0"/>
              <a:t>veya özel giysi giymemiş olan kimse. </a:t>
            </a:r>
            <a:r>
              <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linds(horizontal)">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21" grpId="0"/>
      <p:bldP spid="22" grpId="0"/>
      <p:bldP spid="23" grpId="0"/>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p:cNvSpPr>
            <a:spLocks noChangeArrowheads="1"/>
          </p:cNvSpPr>
          <p:nvPr/>
        </p:nvSpPr>
        <p:spPr bwMode="auto">
          <a:xfrm>
            <a:off x="2786050" y="4214818"/>
            <a:ext cx="385765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800" dirty="0" smtClean="0"/>
              <a:t>Makedonya’da bir şehir.</a:t>
            </a:r>
            <a:endPar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a:endParaRPr>
          </a:p>
        </p:txBody>
      </p:sp>
      <p:sp>
        <p:nvSpPr>
          <p:cNvPr id="11" name="Rectangle 1"/>
          <p:cNvSpPr>
            <a:spLocks noChangeArrowheads="1"/>
          </p:cNvSpPr>
          <p:nvPr/>
        </p:nvSpPr>
        <p:spPr bwMode="auto">
          <a:xfrm>
            <a:off x="928662" y="1857364"/>
            <a:ext cx="164307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tr-TR" sz="2800" b="1" i="0" u="none" strike="noStrike" cap="none" normalizeH="0" baseline="0" dirty="0" smtClean="0">
                <a:ln>
                  <a:noFill/>
                </a:ln>
                <a:solidFill>
                  <a:srgbClr val="C00000"/>
                </a:solidFill>
                <a:effectLst/>
                <a:latin typeface="Calibri" pitchFamily="34" charset="0"/>
                <a:ea typeface="Times New Roman" pitchFamily="18" charset="0"/>
                <a:cs typeface="AvantYeniPlain"/>
              </a:rPr>
              <a:t>Manastır:</a:t>
            </a:r>
            <a:endPar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a:endParaRPr>
          </a:p>
        </p:txBody>
      </p:sp>
      <p:sp>
        <p:nvSpPr>
          <p:cNvPr id="12" name="Rectangle 1"/>
          <p:cNvSpPr>
            <a:spLocks noChangeArrowheads="1"/>
          </p:cNvSpPr>
          <p:nvPr/>
        </p:nvSpPr>
        <p:spPr bwMode="auto">
          <a:xfrm>
            <a:off x="3500430" y="714356"/>
            <a:ext cx="535785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tr-TR" sz="2800" dirty="0" smtClean="0"/>
              <a:t>Bazı rahip veya rahibelerin dünya ile ilgilerini keserek yaşadıkları bina.</a:t>
            </a:r>
            <a:endParaRPr kumimoji="0" lang="tr-TR" sz="2800" b="0" i="0" u="none" strike="noStrike" cap="none" normalizeH="0" baseline="0" dirty="0" smtClean="0">
              <a:ln>
                <a:noFill/>
              </a:ln>
              <a:solidFill>
                <a:schemeClr val="tx1"/>
              </a:solidFill>
              <a:effectLst/>
              <a:latin typeface="Calibri" pitchFamily="34" charset="0"/>
              <a:ea typeface="Times New Roman" pitchFamily="18" charset="0"/>
              <a:cs typeface="AvantYeniPlain"/>
            </a:endParaRPr>
          </a:p>
        </p:txBody>
      </p:sp>
      <p:cxnSp>
        <p:nvCxnSpPr>
          <p:cNvPr id="14" name="13 Düz Ok Bağlayıcısı"/>
          <p:cNvCxnSpPr/>
          <p:nvPr/>
        </p:nvCxnSpPr>
        <p:spPr>
          <a:xfrm rot="5400000" flipH="1" flipV="1">
            <a:off x="2631668" y="1154490"/>
            <a:ext cx="808830" cy="78581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5" name="14 Düz Ok Bağlayıcısı"/>
          <p:cNvCxnSpPr/>
          <p:nvPr/>
        </p:nvCxnSpPr>
        <p:spPr>
          <a:xfrm rot="16200000" flipH="1">
            <a:off x="1821637" y="3250405"/>
            <a:ext cx="1143008" cy="78581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20" name="19 Resim" descr="nemrut-en-kutsal-yerler-listesinde-886922.jpg"/>
          <p:cNvPicPr>
            <a:picLocks noChangeAspect="1"/>
          </p:cNvPicPr>
          <p:nvPr/>
        </p:nvPicPr>
        <p:blipFill>
          <a:blip r:embed="rId2"/>
          <a:stretch>
            <a:fillRect/>
          </a:stretch>
        </p:blipFill>
        <p:spPr>
          <a:xfrm>
            <a:off x="285720" y="3071810"/>
            <a:ext cx="4754007" cy="2776534"/>
          </a:xfrm>
          <a:prstGeom prst="rect">
            <a:avLst/>
          </a:prstGeom>
        </p:spPr>
      </p:pic>
      <p:pic>
        <p:nvPicPr>
          <p:cNvPr id="21" name="20 Resim" descr="Manastir_svetog_Nikole_-_Ozren.jpg"/>
          <p:cNvPicPr>
            <a:picLocks noChangeAspect="1"/>
          </p:cNvPicPr>
          <p:nvPr/>
        </p:nvPicPr>
        <p:blipFill>
          <a:blip r:embed="rId3"/>
          <a:stretch>
            <a:fillRect/>
          </a:stretch>
        </p:blipFill>
        <p:spPr>
          <a:xfrm>
            <a:off x="5072065" y="2976576"/>
            <a:ext cx="3841755" cy="2881316"/>
          </a:xfrm>
          <a:prstGeom prst="rect">
            <a:avLst/>
          </a:prstGeom>
        </p:spPr>
      </p:pic>
      <p:pic>
        <p:nvPicPr>
          <p:cNvPr id="22" name="21 Resim" descr="53d3f56253bbabe94c985494.jpg"/>
          <p:cNvPicPr>
            <a:picLocks noChangeAspect="1"/>
          </p:cNvPicPr>
          <p:nvPr/>
        </p:nvPicPr>
        <p:blipFill>
          <a:blip r:embed="rId4"/>
          <a:stretch>
            <a:fillRect/>
          </a:stretch>
        </p:blipFill>
        <p:spPr>
          <a:xfrm>
            <a:off x="2571736" y="0"/>
            <a:ext cx="6215106" cy="2928934"/>
          </a:xfrm>
          <a:prstGeom prst="rect">
            <a:avLst/>
          </a:prstGeom>
        </p:spPr>
      </p:pic>
      <p:sp>
        <p:nvSpPr>
          <p:cNvPr id="25" name="24 Oval"/>
          <p:cNvSpPr/>
          <p:nvPr/>
        </p:nvSpPr>
        <p:spPr>
          <a:xfrm>
            <a:off x="3857620" y="1000108"/>
            <a:ext cx="428628" cy="35719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6" name="25 Resim" descr="1300px-BitolaPanorama.jpg"/>
          <p:cNvPicPr>
            <a:picLocks noChangeAspect="1"/>
          </p:cNvPicPr>
          <p:nvPr/>
        </p:nvPicPr>
        <p:blipFill>
          <a:blip r:embed="rId5"/>
          <a:stretch>
            <a:fillRect/>
          </a:stretch>
        </p:blipFill>
        <p:spPr>
          <a:xfrm>
            <a:off x="0" y="0"/>
            <a:ext cx="9144000" cy="2899683"/>
          </a:xfrm>
          <a:prstGeom prst="rect">
            <a:avLst/>
          </a:prstGeom>
        </p:spPr>
      </p:pic>
      <p:pic>
        <p:nvPicPr>
          <p:cNvPr id="30" name="29 Resim" descr="270px-Bitola_2007.JPG"/>
          <p:cNvPicPr>
            <a:picLocks noChangeAspect="1"/>
          </p:cNvPicPr>
          <p:nvPr/>
        </p:nvPicPr>
        <p:blipFill>
          <a:blip r:embed="rId6"/>
          <a:stretch>
            <a:fillRect/>
          </a:stretch>
        </p:blipFill>
        <p:spPr>
          <a:xfrm>
            <a:off x="571472" y="3571876"/>
            <a:ext cx="3429000" cy="2260600"/>
          </a:xfrm>
          <a:prstGeom prst="rect">
            <a:avLst/>
          </a:prstGeom>
        </p:spPr>
      </p:pic>
      <p:pic>
        <p:nvPicPr>
          <p:cNvPr id="31" name="30 Resim" descr="800px-Bitola-Sirok_sokak.JPG"/>
          <p:cNvPicPr>
            <a:picLocks noChangeAspect="1"/>
          </p:cNvPicPr>
          <p:nvPr/>
        </p:nvPicPr>
        <p:blipFill>
          <a:blip r:embed="rId7"/>
          <a:stretch>
            <a:fillRect/>
          </a:stretch>
        </p:blipFill>
        <p:spPr>
          <a:xfrm>
            <a:off x="5786446" y="3500438"/>
            <a:ext cx="3143240" cy="2357430"/>
          </a:xfrm>
          <a:prstGeom prst="rect">
            <a:avLst/>
          </a:prstGeom>
        </p:spPr>
      </p:pic>
      <p:pic>
        <p:nvPicPr>
          <p:cNvPr id="32" name="31 Resim" descr="800px-Clocktower_bitola.jpg"/>
          <p:cNvPicPr>
            <a:picLocks noChangeAspect="1"/>
          </p:cNvPicPr>
          <p:nvPr/>
        </p:nvPicPr>
        <p:blipFill>
          <a:blip r:embed="rId8" cstate="print"/>
          <a:stretch>
            <a:fillRect/>
          </a:stretch>
        </p:blipFill>
        <p:spPr>
          <a:xfrm>
            <a:off x="4071934" y="3214686"/>
            <a:ext cx="1785934" cy="26789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par>
                                <p:cTn id="23" presetID="3" presetClass="entr" presetSubtype="1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linds(horizontal)">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nodeType="clickEffect">
                                  <p:stCondLst>
                                    <p:cond delay="0"/>
                                  </p:stCondLst>
                                  <p:childTnLst>
                                    <p:animEffect transition="out" filter="blinds(horizontal)">
                                      <p:cBhvr>
                                        <p:cTn id="29" dur="500"/>
                                        <p:tgtEl>
                                          <p:spTgt spid="20"/>
                                        </p:tgtEl>
                                      </p:cBhvr>
                                    </p:animEffect>
                                    <p:set>
                                      <p:cBhvr>
                                        <p:cTn id="30" dur="1" fill="hold">
                                          <p:stCondLst>
                                            <p:cond delay="499"/>
                                          </p:stCondLst>
                                        </p:cTn>
                                        <p:tgtEl>
                                          <p:spTgt spid="20"/>
                                        </p:tgtEl>
                                        <p:attrNameLst>
                                          <p:attrName>style.visibility</p:attrName>
                                        </p:attrNameLst>
                                      </p:cBhvr>
                                      <p:to>
                                        <p:strVal val="hidden"/>
                                      </p:to>
                                    </p:set>
                                  </p:childTnLst>
                                </p:cTn>
                              </p:par>
                              <p:par>
                                <p:cTn id="31" presetID="3" presetClass="exit" presetSubtype="10" fill="hold" nodeType="withEffect">
                                  <p:stCondLst>
                                    <p:cond delay="0"/>
                                  </p:stCondLst>
                                  <p:childTnLst>
                                    <p:animEffect transition="out" filter="blinds(horizontal)">
                                      <p:cBhvr>
                                        <p:cTn id="32" dur="500"/>
                                        <p:tgtEl>
                                          <p:spTgt spid="21"/>
                                        </p:tgtEl>
                                      </p:cBhvr>
                                    </p:animEffect>
                                    <p:set>
                                      <p:cBhvr>
                                        <p:cTn id="33" dur="1" fill="hold">
                                          <p:stCondLst>
                                            <p:cond delay="499"/>
                                          </p:stCondLst>
                                        </p:cTn>
                                        <p:tgtEl>
                                          <p:spTgt spid="2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linds(horizontal)">
                                      <p:cBhvr>
                                        <p:cTn id="43" dur="500"/>
                                        <p:tgtEl>
                                          <p:spTgt spid="8"/>
                                        </p:tgtEl>
                                      </p:cBhvr>
                                    </p:animEffect>
                                  </p:childTnLst>
                                </p:cTn>
                              </p:par>
                              <p:par>
                                <p:cTn id="44" presetID="3" presetClass="entr" presetSubtype="10"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linds(horizontal)">
                                      <p:cBhvr>
                                        <p:cTn id="46" dur="500"/>
                                        <p:tgtEl>
                                          <p:spTgt spid="22"/>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blinds(horizontal)">
                                      <p:cBhvr>
                                        <p:cTn id="49" dur="5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blinds(horizontal)">
                                      <p:cBhvr>
                                        <p:cTn id="54" dur="500"/>
                                        <p:tgtEl>
                                          <p:spTgt spid="26"/>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blinds(horizontal)">
                                      <p:cBhvr>
                                        <p:cTn id="59" dur="500"/>
                                        <p:tgtEl>
                                          <p:spTgt spid="30"/>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blinds(horizontal)">
                                      <p:cBhvr>
                                        <p:cTn id="64" dur="500"/>
                                        <p:tgtEl>
                                          <p:spTgt spid="31"/>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blinds(horizontal)">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2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
          <p:cNvSpPr>
            <a:spLocks noChangeArrowheads="1"/>
          </p:cNvSpPr>
          <p:nvPr/>
        </p:nvSpPr>
        <p:spPr bwMode="auto">
          <a:xfrm>
            <a:off x="500034" y="1357298"/>
            <a:ext cx="464347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tr-TR" sz="2800" i="0" u="none" strike="noStrike" cap="none" normalizeH="0" baseline="0" dirty="0" smtClean="0">
                <a:ln>
                  <a:noFill/>
                </a:ln>
                <a:effectLst/>
                <a:latin typeface="Calibri" pitchFamily="34" charset="0"/>
                <a:ea typeface="Times New Roman" pitchFamily="18" charset="0"/>
                <a:cs typeface="AvantYeniPlain"/>
              </a:rPr>
              <a:t>      Mustafa Kemal’in Okul Hayatı metninde </a:t>
            </a:r>
            <a:r>
              <a:rPr lang="tr-TR" sz="2800" dirty="0" smtClean="0">
                <a:latin typeface="Calibri" pitchFamily="34" charset="0"/>
                <a:ea typeface="Times New Roman" pitchFamily="18" charset="0"/>
                <a:cs typeface="AvantYeniPlain"/>
              </a:rPr>
              <a:t>bahsedilen </a:t>
            </a:r>
            <a:r>
              <a:rPr lang="tr-TR" sz="2800" b="1" dirty="0" smtClean="0">
                <a:solidFill>
                  <a:srgbClr val="C00000"/>
                </a:solidFill>
                <a:latin typeface="Calibri" pitchFamily="34" charset="0"/>
                <a:ea typeface="Times New Roman" pitchFamily="18" charset="0"/>
                <a:cs typeface="AvantYeniPlain"/>
              </a:rPr>
              <a:t>manastır </a:t>
            </a:r>
            <a:r>
              <a:rPr lang="tr-TR" sz="2800" dirty="0" smtClean="0">
                <a:latin typeface="Calibri" pitchFamily="34" charset="0"/>
                <a:ea typeface="Times New Roman" pitchFamily="18" charset="0"/>
                <a:cs typeface="AvantYeniPlain"/>
              </a:rPr>
              <a:t>hangisi olabilir?</a:t>
            </a:r>
            <a:endParaRPr kumimoji="0" lang="tr-TR" sz="2800" i="0" u="none" strike="noStrike" cap="none" normalizeH="0" baseline="0" dirty="0" smtClean="0">
              <a:ln>
                <a:noFill/>
              </a:ln>
              <a:effectLst/>
              <a:latin typeface="Calibri" pitchFamily="34" charset="0"/>
              <a:ea typeface="Times New Roman" pitchFamily="18" charset="0"/>
              <a:cs typeface="AvantYeniPlain"/>
            </a:endParaRPr>
          </a:p>
        </p:txBody>
      </p:sp>
      <p:pic>
        <p:nvPicPr>
          <p:cNvPr id="21" name="20 Resim" descr="Manastir_svetog_Nikole_-_Ozren.jpg"/>
          <p:cNvPicPr>
            <a:picLocks noChangeAspect="1"/>
          </p:cNvPicPr>
          <p:nvPr/>
        </p:nvPicPr>
        <p:blipFill>
          <a:blip r:embed="rId2"/>
          <a:stretch>
            <a:fillRect/>
          </a:stretch>
        </p:blipFill>
        <p:spPr>
          <a:xfrm>
            <a:off x="5302245" y="428604"/>
            <a:ext cx="3841755" cy="2881316"/>
          </a:xfrm>
          <a:prstGeom prst="rect">
            <a:avLst/>
          </a:prstGeom>
        </p:spPr>
      </p:pic>
      <p:pic>
        <p:nvPicPr>
          <p:cNvPr id="26" name="25 Resim" descr="1300px-BitolaPanorama.jpg"/>
          <p:cNvPicPr>
            <a:picLocks noChangeAspect="1"/>
          </p:cNvPicPr>
          <p:nvPr/>
        </p:nvPicPr>
        <p:blipFill>
          <a:blip r:embed="rId3"/>
          <a:stretch>
            <a:fillRect/>
          </a:stretch>
        </p:blipFill>
        <p:spPr>
          <a:xfrm>
            <a:off x="928662" y="3429000"/>
            <a:ext cx="7208831" cy="2286016"/>
          </a:xfrm>
          <a:prstGeom prst="rect">
            <a:avLst/>
          </a:prstGeom>
        </p:spPr>
      </p:pic>
      <p:sp>
        <p:nvSpPr>
          <p:cNvPr id="17" name="16 Yuvarlatılmış Dikdörtgen"/>
          <p:cNvSpPr/>
          <p:nvPr/>
        </p:nvSpPr>
        <p:spPr>
          <a:xfrm>
            <a:off x="714348" y="3214686"/>
            <a:ext cx="7500990" cy="2643206"/>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071538" y="1857364"/>
            <a:ext cx="678661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tr-TR" sz="2800" b="1" dirty="0" smtClean="0">
                <a:solidFill>
                  <a:srgbClr val="C00000"/>
                </a:solidFill>
                <a:latin typeface="Calibri" pitchFamily="34" charset="0"/>
                <a:ea typeface="AvantYeniBold"/>
                <a:cs typeface="AvantYeniPlain"/>
              </a:rPr>
              <a:t>   1-  </a:t>
            </a:r>
            <a:r>
              <a:rPr lang="tr-TR" sz="2800" dirty="0" smtClean="0">
                <a:latin typeface="Calibri" pitchFamily="34" charset="0"/>
                <a:ea typeface="AvantYeniBold"/>
                <a:cs typeface="AvantYeniPlain"/>
              </a:rPr>
              <a:t> Mustafa Kemal nasıl bir öğrenciymiş?</a:t>
            </a:r>
            <a:endParaRPr kumimoji="0" lang="tr-TR" sz="2800" i="0" u="none" strike="noStrike" cap="none" normalizeH="0" baseline="0" dirty="0" smtClean="0">
              <a:ln>
                <a:noFill/>
              </a:ln>
              <a:latin typeface="Calibri" pitchFamily="34" charset="0"/>
              <a:ea typeface="AvantYeniBold"/>
              <a:cs typeface="AvantYeniPlain"/>
            </a:endParaRPr>
          </a:p>
        </p:txBody>
      </p:sp>
      <p:sp>
        <p:nvSpPr>
          <p:cNvPr id="5" name="Rectangle 1"/>
          <p:cNvSpPr>
            <a:spLocks noChangeArrowheads="1"/>
          </p:cNvSpPr>
          <p:nvPr/>
        </p:nvSpPr>
        <p:spPr bwMode="auto">
          <a:xfrm>
            <a:off x="1000100" y="2500306"/>
            <a:ext cx="678661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tr-TR" sz="2800" b="1" dirty="0" smtClean="0">
                <a:solidFill>
                  <a:srgbClr val="C00000"/>
                </a:solidFill>
                <a:latin typeface="Calibri" pitchFamily="34" charset="0"/>
                <a:ea typeface="AvantYeniBold"/>
                <a:cs typeface="AvantYeniPlain"/>
              </a:rPr>
              <a:t>   1-  </a:t>
            </a:r>
            <a:r>
              <a:rPr lang="tr-TR" sz="2800" dirty="0" smtClean="0">
                <a:latin typeface="Calibri" pitchFamily="34" charset="0"/>
                <a:ea typeface="AvantYeniBold"/>
                <a:cs typeface="AvantYeniPlain"/>
              </a:rPr>
              <a:t> Mustafa Kemal </a:t>
            </a:r>
            <a:r>
              <a:rPr lang="tr-TR" sz="2800" b="1" dirty="0" smtClean="0">
                <a:solidFill>
                  <a:srgbClr val="C00000"/>
                </a:solidFill>
                <a:latin typeface="Calibri" pitchFamily="34" charset="0"/>
                <a:ea typeface="AvantYeniBold"/>
                <a:cs typeface="AvantYeniPlain"/>
              </a:rPr>
              <a:t>çalışkan, başarılı; matematik , tarih ve edebiyat derslerini seven, iyi giyinen, görgü kurallarına dikkat eden</a:t>
            </a:r>
            <a:r>
              <a:rPr lang="tr-TR" sz="2800" dirty="0" smtClean="0">
                <a:latin typeface="Calibri" pitchFamily="34" charset="0"/>
                <a:ea typeface="AvantYeniBold"/>
                <a:cs typeface="AvantYeniPlain"/>
              </a:rPr>
              <a:t> bir öğrenciymiş.</a:t>
            </a:r>
            <a:endParaRPr kumimoji="0" lang="tr-TR" sz="2800" i="0" u="none" strike="noStrike" cap="none" normalizeH="0" baseline="0" dirty="0" smtClean="0">
              <a:ln>
                <a:noFill/>
              </a:ln>
              <a:latin typeface="Calibri" pitchFamily="34" charset="0"/>
              <a:ea typeface="AvantYeniBold"/>
              <a:cs typeface="AvantYeniPlain"/>
            </a:endParaRPr>
          </a:p>
        </p:txBody>
      </p:sp>
      <p:sp>
        <p:nvSpPr>
          <p:cNvPr id="7" name="Rectangle 1"/>
          <p:cNvSpPr>
            <a:spLocks noChangeArrowheads="1"/>
          </p:cNvSpPr>
          <p:nvPr/>
        </p:nvSpPr>
        <p:spPr bwMode="auto">
          <a:xfrm>
            <a:off x="1214414" y="1928802"/>
            <a:ext cx="678661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tr-TR" sz="2800" b="1" dirty="0" smtClean="0">
                <a:solidFill>
                  <a:srgbClr val="C00000"/>
                </a:solidFill>
                <a:latin typeface="Calibri" pitchFamily="34" charset="0"/>
                <a:ea typeface="AvantYeniBold"/>
                <a:cs typeface="AvantYeniPlain"/>
              </a:rPr>
              <a:t>   2-  </a:t>
            </a:r>
            <a:r>
              <a:rPr lang="tr-TR" sz="2800" dirty="0" smtClean="0">
                <a:latin typeface="Calibri" pitchFamily="34" charset="0"/>
                <a:ea typeface="AvantYeniBold"/>
                <a:cs typeface="AvantYeniPlain"/>
              </a:rPr>
              <a:t> Bu metinden Atatürk’ün kişilik özellikleriyle ilgili neler öğrendiniz?</a:t>
            </a:r>
            <a:endParaRPr kumimoji="0" lang="tr-TR" sz="2800" i="0" u="none" strike="noStrike" cap="none" normalizeH="0" baseline="0" dirty="0" smtClean="0">
              <a:ln>
                <a:noFill/>
              </a:ln>
              <a:latin typeface="Calibri" pitchFamily="34" charset="0"/>
              <a:ea typeface="AvantYeniBold"/>
              <a:cs typeface="AvantYeniPlain"/>
            </a:endParaRPr>
          </a:p>
        </p:txBody>
      </p:sp>
      <p:sp>
        <p:nvSpPr>
          <p:cNvPr id="8" name="Rectangle 1"/>
          <p:cNvSpPr>
            <a:spLocks noChangeArrowheads="1"/>
          </p:cNvSpPr>
          <p:nvPr/>
        </p:nvSpPr>
        <p:spPr bwMode="auto">
          <a:xfrm>
            <a:off x="1142976" y="1928802"/>
            <a:ext cx="678661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tr-TR" sz="2800" b="1" dirty="0" smtClean="0">
                <a:solidFill>
                  <a:srgbClr val="C00000"/>
                </a:solidFill>
                <a:latin typeface="Calibri" pitchFamily="34" charset="0"/>
                <a:ea typeface="AvantYeniBold"/>
                <a:cs typeface="AvantYeniPlain"/>
              </a:rPr>
              <a:t>   3-  </a:t>
            </a:r>
            <a:r>
              <a:rPr lang="tr-TR" sz="2800" dirty="0" smtClean="0">
                <a:latin typeface="Calibri" pitchFamily="34" charset="0"/>
                <a:ea typeface="AvantYeniBold"/>
                <a:cs typeface="AvantYeniPlain"/>
              </a:rPr>
              <a:t> Okul hayatınızda başarılı olmak için neler yapıyorsunuz?</a:t>
            </a:r>
            <a:endParaRPr kumimoji="0" lang="tr-TR" sz="2800" i="0" u="none" strike="noStrike" cap="none" normalizeH="0" baseline="0" dirty="0" smtClean="0">
              <a:ln>
                <a:noFill/>
              </a:ln>
              <a:latin typeface="Calibri" pitchFamily="34" charset="0"/>
              <a:ea typeface="AvantYeniBold"/>
              <a:cs typeface="AvantYeniPlai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3" presetClass="exit" presetSubtype="10" fill="hold" grpId="1" nodeType="withEffect">
                                  <p:stCondLst>
                                    <p:cond delay="0"/>
                                  </p:stCondLst>
                                  <p:childTnLst>
                                    <p:animEffect transition="out" filter="blinds(horizontal)">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xit" presetSubtype="10" fill="hold" grpId="1" nodeType="clickEffect">
                                  <p:stCondLst>
                                    <p:cond delay="0"/>
                                  </p:stCondLst>
                                  <p:childTnLst>
                                    <p:animEffect transition="out" filter="blinds(horizontal)">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7" grpId="0"/>
      <p:bldP spid="7" grpId="1"/>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1357290" y="1071546"/>
            <a:ext cx="6429420" cy="1323439"/>
          </a:xfrm>
          <a:prstGeom prst="rect">
            <a:avLst/>
          </a:prstGeom>
          <a:noFill/>
        </p:spPr>
        <p:txBody>
          <a:bodyPr wrap="square" rtlCol="0">
            <a:spAutoFit/>
          </a:bodyPr>
          <a:lstStyle/>
          <a:p>
            <a:r>
              <a:rPr lang="tr-TR" sz="4000" b="1" dirty="0" smtClean="0">
                <a:solidFill>
                  <a:srgbClr val="C00000"/>
                </a:solidFill>
              </a:rPr>
              <a:t>Kelimeleri Alfabetik  Sıralama </a:t>
            </a:r>
          </a:p>
          <a:p>
            <a:r>
              <a:rPr lang="tr-TR" sz="4000" b="1" dirty="0" smtClean="0">
                <a:solidFill>
                  <a:srgbClr val="C00000"/>
                </a:solidFill>
              </a:rPr>
              <a:t>			Yapalım</a:t>
            </a:r>
            <a:endParaRPr lang="tr-TR" sz="4000" b="1" dirty="0">
              <a:latin typeface="ALFABET98" pitchFamily="2" charset="0"/>
            </a:endParaRPr>
          </a:p>
        </p:txBody>
      </p:sp>
      <p:pic>
        <p:nvPicPr>
          <p:cNvPr id="6" name="ALFABE ŞARKISI.mp3">
            <a:hlinkClick r:id="" action="ppaction://media"/>
          </p:cNvPr>
          <p:cNvPicPr>
            <a:picLocks noRot="1" noChangeAspect="1"/>
          </p:cNvPicPr>
          <p:nvPr>
            <a:audioFile r:link="rId1"/>
          </p:nvPr>
        </p:nvPicPr>
        <p:blipFill>
          <a:blip r:embed="rId3"/>
          <a:stretch>
            <a:fillRect/>
          </a:stretch>
        </p:blipFill>
        <p:spPr>
          <a:xfrm>
            <a:off x="571472" y="1928802"/>
            <a:ext cx="1152532" cy="1152532"/>
          </a:xfrm>
          <a:prstGeom prst="rect">
            <a:avLst/>
          </a:prstGeom>
          <a:ln w="57150">
            <a:solidFill>
              <a:srgbClr val="C00000"/>
            </a:solidFill>
          </a:ln>
        </p:spPr>
      </p:pic>
      <p:graphicFrame>
        <p:nvGraphicFramePr>
          <p:cNvPr id="8" name="7 Tablo"/>
          <p:cNvGraphicFramePr>
            <a:graphicFrameLocks noGrp="1"/>
          </p:cNvGraphicFramePr>
          <p:nvPr/>
        </p:nvGraphicFramePr>
        <p:xfrm>
          <a:off x="1928794" y="2500305"/>
          <a:ext cx="5715038" cy="2382019"/>
        </p:xfrm>
        <a:graphic>
          <a:graphicData uri="http://schemas.openxmlformats.org/drawingml/2006/table">
            <a:tbl>
              <a:tblPr/>
              <a:tblGrid>
                <a:gridCol w="571067"/>
                <a:gridCol w="571067"/>
                <a:gridCol w="571613"/>
                <a:gridCol w="571613"/>
                <a:gridCol w="571613"/>
                <a:gridCol w="571613"/>
                <a:gridCol w="571613"/>
                <a:gridCol w="571613"/>
                <a:gridCol w="571613"/>
                <a:gridCol w="571613"/>
              </a:tblGrid>
              <a:tr h="246416">
                <a:tc>
                  <a:txBody>
                    <a:bodyPr/>
                    <a:lstStyle/>
                    <a:p>
                      <a:pPr algn="ctr">
                        <a:lnSpc>
                          <a:spcPct val="115000"/>
                        </a:lnSpc>
                        <a:spcAft>
                          <a:spcPts val="0"/>
                        </a:spcAft>
                      </a:pPr>
                      <a:r>
                        <a:rPr lang="tr-TR" sz="900" i="1" dirty="0">
                          <a:latin typeface="Century Gothic"/>
                          <a:ea typeface="Times New Roman"/>
                          <a:cs typeface="Times New Roman"/>
                        </a:rPr>
                        <a:t>1.</a:t>
                      </a:r>
                      <a:endParaRPr lang="tr-TR" sz="1000" dirty="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3.</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4.</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5.</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6.</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7.</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8.</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9.</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10.</a:t>
                      </a:r>
                      <a:endParaRPr lang="tr-TR" sz="1000">
                        <a:latin typeface="Calibri"/>
                        <a:ea typeface="Times New Roman"/>
                        <a:cs typeface="Times New Roman"/>
                      </a:endParaRPr>
                    </a:p>
                  </a:txBody>
                  <a:tcPr marL="62773" marR="62773" marT="0" marB="0" anchor="ctr">
                    <a:lnL>
                      <a:noFill/>
                    </a:lnL>
                    <a:lnR>
                      <a:noFill/>
                    </a:lnR>
                    <a:lnT>
                      <a:noFill/>
                    </a:lnT>
                    <a:lnB>
                      <a:noFill/>
                    </a:lnB>
                  </a:tcPr>
                </a:tc>
              </a:tr>
              <a:tr h="355934">
                <a:tc>
                  <a:txBody>
                    <a:bodyPr/>
                    <a:lstStyle/>
                    <a:p>
                      <a:pPr algn="ctr">
                        <a:lnSpc>
                          <a:spcPct val="115000"/>
                        </a:lnSpc>
                        <a:spcAft>
                          <a:spcPts val="0"/>
                        </a:spcAft>
                      </a:pPr>
                      <a:r>
                        <a:rPr lang="tr-TR" sz="1300" b="1" i="1">
                          <a:latin typeface="Century Gothic"/>
                          <a:ea typeface="Times New Roman"/>
                          <a:cs typeface="Times New Roman"/>
                        </a:rPr>
                        <a:t>A</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dirty="0">
                          <a:latin typeface="Century Gothic"/>
                          <a:ea typeface="Times New Roman"/>
                          <a:cs typeface="Times New Roman"/>
                        </a:rPr>
                        <a:t>B</a:t>
                      </a:r>
                      <a:endParaRPr lang="tr-TR" sz="1000" dirty="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C</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Ç</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D</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E</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F</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G</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Ğ</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H</a:t>
                      </a:r>
                      <a:endParaRPr lang="tr-TR" sz="1000">
                        <a:latin typeface="Calibri"/>
                        <a:ea typeface="Times New Roman"/>
                        <a:cs typeface="Times New Roman"/>
                      </a:endParaRPr>
                    </a:p>
                  </a:txBody>
                  <a:tcPr marL="62773" marR="62773" marT="0" marB="0" anchor="ctr">
                    <a:lnL>
                      <a:noFill/>
                    </a:lnL>
                    <a:lnR>
                      <a:noFill/>
                    </a:lnR>
                    <a:lnT>
                      <a:noFill/>
                    </a:lnT>
                    <a:lnB>
                      <a:noFill/>
                    </a:lnB>
                  </a:tcPr>
                </a:tc>
              </a:tr>
              <a:tr h="273795">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r>
              <a:tr h="246416">
                <a:tc>
                  <a:txBody>
                    <a:bodyPr/>
                    <a:lstStyle/>
                    <a:p>
                      <a:pPr algn="ctr">
                        <a:lnSpc>
                          <a:spcPct val="115000"/>
                        </a:lnSpc>
                        <a:spcAft>
                          <a:spcPts val="0"/>
                        </a:spcAft>
                      </a:pPr>
                      <a:r>
                        <a:rPr lang="tr-TR" sz="900" i="1">
                          <a:latin typeface="Century Gothic"/>
                          <a:ea typeface="Times New Roman"/>
                          <a:cs typeface="Times New Roman"/>
                        </a:rPr>
                        <a:t>11.</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12.</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13.</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14.</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15.</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16.</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17.</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18.</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19.</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20.</a:t>
                      </a:r>
                      <a:endParaRPr lang="tr-TR" sz="1000">
                        <a:latin typeface="Calibri"/>
                        <a:ea typeface="Times New Roman"/>
                        <a:cs typeface="Times New Roman"/>
                      </a:endParaRPr>
                    </a:p>
                  </a:txBody>
                  <a:tcPr marL="62773" marR="62773" marT="0" marB="0" anchor="ctr">
                    <a:lnL>
                      <a:noFill/>
                    </a:lnL>
                    <a:lnR>
                      <a:noFill/>
                    </a:lnR>
                    <a:lnT>
                      <a:noFill/>
                    </a:lnT>
                    <a:lnB>
                      <a:noFill/>
                    </a:lnB>
                  </a:tcPr>
                </a:tc>
              </a:tr>
              <a:tr h="355934">
                <a:tc>
                  <a:txBody>
                    <a:bodyPr/>
                    <a:lstStyle/>
                    <a:p>
                      <a:pPr algn="ctr">
                        <a:lnSpc>
                          <a:spcPct val="115000"/>
                        </a:lnSpc>
                        <a:spcAft>
                          <a:spcPts val="0"/>
                        </a:spcAft>
                      </a:pPr>
                      <a:r>
                        <a:rPr lang="tr-TR" sz="1300" b="1" i="1">
                          <a:latin typeface="Century Gothic"/>
                          <a:ea typeface="Times New Roman"/>
                          <a:cs typeface="Times New Roman"/>
                        </a:rPr>
                        <a:t>I</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İ</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J</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K</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L</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M</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N</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O</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Ö</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P</a:t>
                      </a:r>
                      <a:endParaRPr lang="tr-TR" sz="1000">
                        <a:latin typeface="Calibri"/>
                        <a:ea typeface="Times New Roman"/>
                        <a:cs typeface="Times New Roman"/>
                      </a:endParaRPr>
                    </a:p>
                  </a:txBody>
                  <a:tcPr marL="62773" marR="62773" marT="0" marB="0" anchor="ctr">
                    <a:lnL>
                      <a:noFill/>
                    </a:lnL>
                    <a:lnR>
                      <a:noFill/>
                    </a:lnR>
                    <a:lnT>
                      <a:noFill/>
                    </a:lnT>
                    <a:lnB>
                      <a:noFill/>
                    </a:lnB>
                  </a:tcPr>
                </a:tc>
              </a:tr>
              <a:tr h="273795">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r>
              <a:tr h="273795">
                <a:tc>
                  <a:txBody>
                    <a:bodyPr/>
                    <a:lstStyle/>
                    <a:p>
                      <a:pPr algn="ctr">
                        <a:lnSpc>
                          <a:spcPct val="115000"/>
                        </a:lnSpc>
                        <a:spcAft>
                          <a:spcPts val="0"/>
                        </a:spcAft>
                      </a:pPr>
                      <a:r>
                        <a:rPr lang="tr-TR" sz="900" i="1">
                          <a:latin typeface="Century Gothic"/>
                          <a:ea typeface="Times New Roman"/>
                          <a:cs typeface="Times New Roman"/>
                        </a:rPr>
                        <a:t>21.</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22.</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23.</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24.</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25.</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26.</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27.</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28.</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29.</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r>
              <a:tr h="355934">
                <a:tc>
                  <a:txBody>
                    <a:bodyPr/>
                    <a:lstStyle/>
                    <a:p>
                      <a:pPr algn="ctr">
                        <a:lnSpc>
                          <a:spcPct val="115000"/>
                        </a:lnSpc>
                        <a:spcAft>
                          <a:spcPts val="0"/>
                        </a:spcAft>
                      </a:pPr>
                      <a:r>
                        <a:rPr lang="tr-TR" sz="1300" b="1" i="1">
                          <a:latin typeface="Century Gothic"/>
                          <a:ea typeface="Times New Roman"/>
                          <a:cs typeface="Times New Roman"/>
                        </a:rPr>
                        <a:t>R</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S</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Ş</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T</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U</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Ü</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V</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Y</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Z</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dirty="0">
                        <a:latin typeface="Calibri"/>
                        <a:ea typeface="Times New Roman"/>
                        <a:cs typeface="Times New Roman"/>
                      </a:endParaRPr>
                    </a:p>
                  </a:txBody>
                  <a:tcPr marL="62773" marR="62773" marT="0" marB="0" anchor="ctr">
                    <a:lnL>
                      <a:noFill/>
                    </a:lnL>
                    <a:lnR>
                      <a:noFill/>
                    </a:lnR>
                    <a:lnT>
                      <a:noFill/>
                    </a:lnT>
                    <a:lnB>
                      <a:noFill/>
                    </a:lnB>
                  </a:tcPr>
                </a:tc>
              </a:tr>
            </a:tbl>
          </a:graphicData>
        </a:graphic>
      </p:graphicFrame>
    </p:spTree>
  </p:cSld>
  <p:clrMapOvr>
    <a:masterClrMapping/>
  </p:clrMapOvr>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714348" y="500042"/>
            <a:ext cx="8001056" cy="583558"/>
          </a:xfrm>
          <a:prstGeom prst="rect">
            <a:avLst/>
          </a:prstGeom>
          <a:noFill/>
        </p:spPr>
        <p:txBody>
          <a:bodyPr wrap="square" rtlCol="0">
            <a:spAutoFit/>
          </a:bodyPr>
          <a:lstStyle/>
          <a:p>
            <a:pPr>
              <a:lnSpc>
                <a:spcPct val="114000"/>
              </a:lnSpc>
              <a:spcAft>
                <a:spcPts val="1000"/>
              </a:spcAft>
            </a:pPr>
            <a:r>
              <a:rPr lang="tr-TR" sz="2800" b="1" dirty="0" smtClean="0">
                <a:ln w="11430"/>
                <a:solidFill>
                  <a:srgbClr val="C00000"/>
                </a:solidFill>
                <a:effectLst>
                  <a:outerShdw blurRad="50800" dist="39000" dir="5460000" algn="tl">
                    <a:srgbClr val="000000">
                      <a:alpha val="38000"/>
                    </a:srgbClr>
                  </a:outerShdw>
                </a:effectLst>
                <a:latin typeface="Kayra Aydin" pitchFamily="34" charset="0"/>
              </a:rPr>
              <a:t>	Hikaye yazarken nelere dikkat etmeliyiz?</a:t>
            </a:r>
            <a:endParaRPr lang="tr-TR" sz="2800" dirty="0" smtClean="0">
              <a:latin typeface="ALFABET98" pitchFamily="2" charset="0"/>
            </a:endParaRPr>
          </a:p>
        </p:txBody>
      </p:sp>
      <p:sp>
        <p:nvSpPr>
          <p:cNvPr id="3" name="2 Metin kutusu"/>
          <p:cNvSpPr txBox="1"/>
          <p:nvPr/>
        </p:nvSpPr>
        <p:spPr>
          <a:xfrm>
            <a:off x="857224" y="1151951"/>
            <a:ext cx="8001056" cy="5495800"/>
          </a:xfrm>
          <a:prstGeom prst="rect">
            <a:avLst/>
          </a:prstGeom>
          <a:noFill/>
        </p:spPr>
        <p:txBody>
          <a:bodyPr wrap="square" rtlCol="0">
            <a:spAutoFit/>
          </a:bodyPr>
          <a:lstStyle/>
          <a:p>
            <a:pPr>
              <a:lnSpc>
                <a:spcPct val="114000"/>
              </a:lnSpc>
            </a:pPr>
            <a:r>
              <a:rPr lang="tr-TR" sz="2800" dirty="0" smtClean="0">
                <a:latin typeface="ALFABET98" pitchFamily="2" charset="0"/>
              </a:rPr>
              <a:t>	Hikayeler,  uzun uzun yazılmaz. </a:t>
            </a:r>
            <a:r>
              <a:rPr lang="tr-TR" sz="2800" b="1" dirty="0" smtClean="0">
                <a:latin typeface="ALFABET98" pitchFamily="2" charset="0"/>
              </a:rPr>
              <a:t>Kısa yazılır.</a:t>
            </a:r>
          </a:p>
          <a:p>
            <a:pPr>
              <a:lnSpc>
                <a:spcPct val="114000"/>
              </a:lnSpc>
            </a:pPr>
            <a:r>
              <a:rPr lang="tr-TR" sz="2800" dirty="0" smtClean="0">
                <a:latin typeface="ALFABET98" pitchFamily="2" charset="0"/>
              </a:rPr>
              <a:t>	Okuyan kişi hikayeyi okurken, olayları gözünde canlandırılabilmelidir. Yani hikayeyi okurken, kendini film seyreder gibi hissetmelidir.  Böylece hikayeyi okumaktan zevk alır ve sıkılmaz.</a:t>
            </a:r>
          </a:p>
          <a:p>
            <a:pPr>
              <a:lnSpc>
                <a:spcPct val="114000"/>
              </a:lnSpc>
            </a:pPr>
            <a:r>
              <a:rPr lang="tr-TR" sz="2800" dirty="0" smtClean="0">
                <a:latin typeface="ALFABET98" pitchFamily="2" charset="0"/>
              </a:rPr>
              <a:t>	Okuyan kişiyi sıkmamak için uzun cümleler yazmamalıyız.</a:t>
            </a:r>
          </a:p>
          <a:p>
            <a:pPr>
              <a:lnSpc>
                <a:spcPct val="114000"/>
              </a:lnSpc>
            </a:pPr>
            <a:r>
              <a:rPr lang="tr-TR" sz="2800" dirty="0" smtClean="0">
                <a:latin typeface="ALFABET98" pitchFamily="2" charset="0"/>
              </a:rPr>
              <a:t>	Hikaye kahramanlarını konuştururken, çok fazla  ‘öyle dedi’,  ‘böyle dedi’ dememeliyiz. Bunun yerine konuşmaları, tırnak işaretlerinin içine yazmalıyız.</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o"/>
          <p:cNvGraphicFramePr>
            <a:graphicFrameLocks noGrp="1"/>
          </p:cNvGraphicFramePr>
          <p:nvPr/>
        </p:nvGraphicFramePr>
        <p:xfrm>
          <a:off x="2071670" y="1357297"/>
          <a:ext cx="5000664" cy="2382019"/>
        </p:xfrm>
        <a:graphic>
          <a:graphicData uri="http://schemas.openxmlformats.org/drawingml/2006/table">
            <a:tbl>
              <a:tblPr/>
              <a:tblGrid>
                <a:gridCol w="499684"/>
                <a:gridCol w="499684"/>
                <a:gridCol w="500162"/>
                <a:gridCol w="500162"/>
                <a:gridCol w="500162"/>
                <a:gridCol w="500162"/>
                <a:gridCol w="500162"/>
                <a:gridCol w="500162"/>
                <a:gridCol w="500162"/>
                <a:gridCol w="500162"/>
              </a:tblGrid>
              <a:tr h="246416">
                <a:tc>
                  <a:txBody>
                    <a:bodyPr/>
                    <a:lstStyle/>
                    <a:p>
                      <a:pPr algn="ctr">
                        <a:lnSpc>
                          <a:spcPct val="115000"/>
                        </a:lnSpc>
                        <a:spcAft>
                          <a:spcPts val="0"/>
                        </a:spcAft>
                      </a:pPr>
                      <a:r>
                        <a:rPr lang="tr-TR" sz="900" i="1" dirty="0">
                          <a:latin typeface="Century Gothic"/>
                          <a:ea typeface="Times New Roman"/>
                          <a:cs typeface="Times New Roman"/>
                        </a:rPr>
                        <a:t>1.</a:t>
                      </a:r>
                      <a:endParaRPr lang="tr-TR" sz="1000" dirty="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dirty="0">
                          <a:latin typeface="Century Gothic"/>
                          <a:ea typeface="Times New Roman"/>
                          <a:cs typeface="Times New Roman"/>
                        </a:rPr>
                        <a:t>2.</a:t>
                      </a:r>
                      <a:endParaRPr lang="tr-TR" sz="1000" dirty="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3.</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4.</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5.</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6.</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7.</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8.</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9.</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10.</a:t>
                      </a:r>
                      <a:endParaRPr lang="tr-TR" sz="1000">
                        <a:latin typeface="Calibri"/>
                        <a:ea typeface="Times New Roman"/>
                        <a:cs typeface="Times New Roman"/>
                      </a:endParaRPr>
                    </a:p>
                  </a:txBody>
                  <a:tcPr marL="62773" marR="62773" marT="0" marB="0" anchor="ctr">
                    <a:lnL>
                      <a:noFill/>
                    </a:lnL>
                    <a:lnR>
                      <a:noFill/>
                    </a:lnR>
                    <a:lnT>
                      <a:noFill/>
                    </a:lnT>
                    <a:lnB>
                      <a:noFill/>
                    </a:lnB>
                  </a:tcPr>
                </a:tc>
              </a:tr>
              <a:tr h="355934">
                <a:tc>
                  <a:txBody>
                    <a:bodyPr/>
                    <a:lstStyle/>
                    <a:p>
                      <a:pPr algn="ctr">
                        <a:lnSpc>
                          <a:spcPct val="115000"/>
                        </a:lnSpc>
                        <a:spcAft>
                          <a:spcPts val="0"/>
                        </a:spcAft>
                      </a:pPr>
                      <a:r>
                        <a:rPr lang="tr-TR" sz="1300" b="1" i="1">
                          <a:latin typeface="Century Gothic"/>
                          <a:ea typeface="Times New Roman"/>
                          <a:cs typeface="Times New Roman"/>
                        </a:rPr>
                        <a:t>A</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dirty="0">
                          <a:latin typeface="Century Gothic"/>
                          <a:ea typeface="Times New Roman"/>
                          <a:cs typeface="Times New Roman"/>
                        </a:rPr>
                        <a:t>B</a:t>
                      </a:r>
                      <a:endParaRPr lang="tr-TR" sz="1000" dirty="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C</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Ç</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D</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E</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F</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G</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Ğ</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H</a:t>
                      </a:r>
                      <a:endParaRPr lang="tr-TR" sz="1000">
                        <a:latin typeface="Calibri"/>
                        <a:ea typeface="Times New Roman"/>
                        <a:cs typeface="Times New Roman"/>
                      </a:endParaRPr>
                    </a:p>
                  </a:txBody>
                  <a:tcPr marL="62773" marR="62773" marT="0" marB="0" anchor="ctr">
                    <a:lnL>
                      <a:noFill/>
                    </a:lnL>
                    <a:lnR>
                      <a:noFill/>
                    </a:lnR>
                    <a:lnT>
                      <a:noFill/>
                    </a:lnT>
                    <a:lnB>
                      <a:noFill/>
                    </a:lnB>
                  </a:tcPr>
                </a:tc>
              </a:tr>
              <a:tr h="273795">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r>
              <a:tr h="246416">
                <a:tc>
                  <a:txBody>
                    <a:bodyPr/>
                    <a:lstStyle/>
                    <a:p>
                      <a:pPr algn="ctr">
                        <a:lnSpc>
                          <a:spcPct val="115000"/>
                        </a:lnSpc>
                        <a:spcAft>
                          <a:spcPts val="0"/>
                        </a:spcAft>
                      </a:pPr>
                      <a:r>
                        <a:rPr lang="tr-TR" sz="900" i="1">
                          <a:latin typeface="Century Gothic"/>
                          <a:ea typeface="Times New Roman"/>
                          <a:cs typeface="Times New Roman"/>
                        </a:rPr>
                        <a:t>11.</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12.</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13.</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14.</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15.</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16.</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17.</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18.</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19.</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20.</a:t>
                      </a:r>
                      <a:endParaRPr lang="tr-TR" sz="1000">
                        <a:latin typeface="Calibri"/>
                        <a:ea typeface="Times New Roman"/>
                        <a:cs typeface="Times New Roman"/>
                      </a:endParaRPr>
                    </a:p>
                  </a:txBody>
                  <a:tcPr marL="62773" marR="62773" marT="0" marB="0" anchor="ctr">
                    <a:lnL>
                      <a:noFill/>
                    </a:lnL>
                    <a:lnR>
                      <a:noFill/>
                    </a:lnR>
                    <a:lnT>
                      <a:noFill/>
                    </a:lnT>
                    <a:lnB>
                      <a:noFill/>
                    </a:lnB>
                  </a:tcPr>
                </a:tc>
              </a:tr>
              <a:tr h="355934">
                <a:tc>
                  <a:txBody>
                    <a:bodyPr/>
                    <a:lstStyle/>
                    <a:p>
                      <a:pPr algn="ctr">
                        <a:lnSpc>
                          <a:spcPct val="115000"/>
                        </a:lnSpc>
                        <a:spcAft>
                          <a:spcPts val="0"/>
                        </a:spcAft>
                      </a:pPr>
                      <a:r>
                        <a:rPr lang="tr-TR" sz="1300" b="1" i="1">
                          <a:latin typeface="Century Gothic"/>
                          <a:ea typeface="Times New Roman"/>
                          <a:cs typeface="Times New Roman"/>
                        </a:rPr>
                        <a:t>I</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İ</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J</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K</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L</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M</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N</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O</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Ö</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P</a:t>
                      </a:r>
                      <a:endParaRPr lang="tr-TR" sz="1000">
                        <a:latin typeface="Calibri"/>
                        <a:ea typeface="Times New Roman"/>
                        <a:cs typeface="Times New Roman"/>
                      </a:endParaRPr>
                    </a:p>
                  </a:txBody>
                  <a:tcPr marL="62773" marR="62773" marT="0" marB="0" anchor="ctr">
                    <a:lnL>
                      <a:noFill/>
                    </a:lnL>
                    <a:lnR>
                      <a:noFill/>
                    </a:lnR>
                    <a:lnT>
                      <a:noFill/>
                    </a:lnT>
                    <a:lnB>
                      <a:noFill/>
                    </a:lnB>
                  </a:tcPr>
                </a:tc>
              </a:tr>
              <a:tr h="273795">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dirty="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dirty="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r>
              <a:tr h="273795">
                <a:tc>
                  <a:txBody>
                    <a:bodyPr/>
                    <a:lstStyle/>
                    <a:p>
                      <a:pPr algn="ctr">
                        <a:lnSpc>
                          <a:spcPct val="115000"/>
                        </a:lnSpc>
                        <a:spcAft>
                          <a:spcPts val="0"/>
                        </a:spcAft>
                      </a:pPr>
                      <a:r>
                        <a:rPr lang="tr-TR" sz="900" i="1">
                          <a:latin typeface="Century Gothic"/>
                          <a:ea typeface="Times New Roman"/>
                          <a:cs typeface="Times New Roman"/>
                        </a:rPr>
                        <a:t>21.</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22.</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23.</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24.</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25.</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26.</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27.</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28.</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29.</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r>
              <a:tr h="355934">
                <a:tc>
                  <a:txBody>
                    <a:bodyPr/>
                    <a:lstStyle/>
                    <a:p>
                      <a:pPr algn="ctr">
                        <a:lnSpc>
                          <a:spcPct val="115000"/>
                        </a:lnSpc>
                        <a:spcAft>
                          <a:spcPts val="0"/>
                        </a:spcAft>
                      </a:pPr>
                      <a:r>
                        <a:rPr lang="tr-TR" sz="1300" b="1" i="1">
                          <a:latin typeface="Century Gothic"/>
                          <a:ea typeface="Times New Roman"/>
                          <a:cs typeface="Times New Roman"/>
                        </a:rPr>
                        <a:t>R</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S</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Ş</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T</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U</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Ü</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V</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Y</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Z</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dirty="0">
                        <a:latin typeface="Calibri"/>
                        <a:ea typeface="Times New Roman"/>
                        <a:cs typeface="Times New Roman"/>
                      </a:endParaRPr>
                    </a:p>
                  </a:txBody>
                  <a:tcPr marL="62773" marR="62773" marT="0" marB="0" anchor="ctr">
                    <a:lnL>
                      <a:noFill/>
                    </a:lnL>
                    <a:lnR>
                      <a:noFill/>
                    </a:lnR>
                    <a:lnT>
                      <a:noFill/>
                    </a:lnT>
                    <a:lnB>
                      <a:noFill/>
                    </a:lnB>
                  </a:tcPr>
                </a:tc>
              </a:tr>
            </a:tbl>
          </a:graphicData>
        </a:graphic>
      </p:graphicFrame>
      <p:sp>
        <p:nvSpPr>
          <p:cNvPr id="1025" name="Rectangle 1"/>
          <p:cNvSpPr>
            <a:spLocks noChangeArrowheads="1"/>
          </p:cNvSpPr>
          <p:nvPr/>
        </p:nvSpPr>
        <p:spPr bwMode="auto">
          <a:xfrm>
            <a:off x="1214414" y="4000504"/>
            <a:ext cx="7000924"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000" b="0" i="0" u="none" strike="noStrike" cap="none" normalizeH="0" baseline="0" dirty="0" smtClean="0">
                <a:ln>
                  <a:noFill/>
                </a:ln>
                <a:solidFill>
                  <a:schemeClr val="tx1"/>
                </a:solidFill>
                <a:effectLst/>
                <a:latin typeface="Century Gothic" pitchFamily="34" charset="0"/>
                <a:ea typeface="Times New Roman" pitchFamily="18" charset="0"/>
                <a:cs typeface="Times New Roman" pitchFamily="18" charset="0"/>
              </a:rPr>
              <a:t>    Kelimeleri baş harflerinin, alfabede bulunduğu yere g</a:t>
            </a:r>
            <a:r>
              <a:rPr kumimoji="0" lang="tr-TR" sz="2000" b="0" i="0" u="none" strike="noStrike" cap="none" normalizeH="0" baseline="0" dirty="0" smtClean="0">
                <a:ln>
                  <a:noFill/>
                </a:ln>
                <a:solidFill>
                  <a:schemeClr val="tx1"/>
                </a:solidFill>
                <a:effectLst/>
                <a:latin typeface="Calibri"/>
                <a:ea typeface="Times New Roman" pitchFamily="18" charset="0"/>
                <a:cs typeface="Times New Roman" pitchFamily="18" charset="0"/>
              </a:rPr>
              <a:t>ö</a:t>
            </a:r>
            <a:r>
              <a:rPr kumimoji="0" lang="tr-TR" sz="2000" b="0" i="0" u="none" strike="noStrike" cap="none" normalizeH="0" baseline="0" dirty="0" smtClean="0">
                <a:ln>
                  <a:noFill/>
                </a:ln>
                <a:solidFill>
                  <a:schemeClr val="tx1"/>
                </a:solidFill>
                <a:effectLst/>
                <a:latin typeface="Century Gothic" pitchFamily="34" charset="0"/>
                <a:ea typeface="Times New Roman" pitchFamily="18" charset="0"/>
                <a:cs typeface="Times New Roman" pitchFamily="18" charset="0"/>
              </a:rPr>
              <a:t>re sıralarız.</a:t>
            </a:r>
            <a:endParaRPr kumimoji="0" lang="tr-TR" sz="2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o"/>
          <p:cNvGraphicFramePr>
            <a:graphicFrameLocks noGrp="1"/>
          </p:cNvGraphicFramePr>
          <p:nvPr/>
        </p:nvGraphicFramePr>
        <p:xfrm>
          <a:off x="2357422" y="785794"/>
          <a:ext cx="4572036" cy="1524762"/>
        </p:xfrm>
        <a:graphic>
          <a:graphicData uri="http://schemas.openxmlformats.org/drawingml/2006/table">
            <a:tbl>
              <a:tblPr/>
              <a:tblGrid>
                <a:gridCol w="456854"/>
                <a:gridCol w="456854"/>
                <a:gridCol w="457291"/>
                <a:gridCol w="457291"/>
                <a:gridCol w="457291"/>
                <a:gridCol w="457291"/>
                <a:gridCol w="457291"/>
                <a:gridCol w="457291"/>
                <a:gridCol w="457291"/>
                <a:gridCol w="457291"/>
              </a:tblGrid>
              <a:tr h="155193">
                <a:tc>
                  <a:txBody>
                    <a:bodyPr/>
                    <a:lstStyle/>
                    <a:p>
                      <a:pPr algn="ctr">
                        <a:lnSpc>
                          <a:spcPct val="115000"/>
                        </a:lnSpc>
                        <a:spcAft>
                          <a:spcPts val="0"/>
                        </a:spcAft>
                      </a:pPr>
                      <a:r>
                        <a:rPr lang="tr-TR" sz="900" i="1" dirty="0">
                          <a:latin typeface="Century Gothic"/>
                          <a:ea typeface="Times New Roman"/>
                          <a:cs typeface="Times New Roman"/>
                        </a:rPr>
                        <a:t>1.</a:t>
                      </a:r>
                      <a:endParaRPr lang="tr-TR" sz="1000" dirty="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dirty="0">
                          <a:latin typeface="Century Gothic"/>
                          <a:ea typeface="Times New Roman"/>
                          <a:cs typeface="Times New Roman"/>
                        </a:rPr>
                        <a:t>2.</a:t>
                      </a:r>
                      <a:endParaRPr lang="tr-TR" sz="1000" dirty="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3.</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4.</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5.</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6.</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7.</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8.</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9.</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10.</a:t>
                      </a:r>
                      <a:endParaRPr lang="tr-TR" sz="1000">
                        <a:latin typeface="Calibri"/>
                        <a:ea typeface="Times New Roman"/>
                        <a:cs typeface="Times New Roman"/>
                      </a:endParaRPr>
                    </a:p>
                  </a:txBody>
                  <a:tcPr marL="62773" marR="62773" marT="0" marB="0" anchor="ctr">
                    <a:lnL>
                      <a:noFill/>
                    </a:lnL>
                    <a:lnR>
                      <a:noFill/>
                    </a:lnR>
                    <a:lnT>
                      <a:noFill/>
                    </a:lnT>
                    <a:lnB>
                      <a:noFill/>
                    </a:lnB>
                  </a:tcPr>
                </a:tc>
              </a:tr>
              <a:tr h="224168">
                <a:tc>
                  <a:txBody>
                    <a:bodyPr/>
                    <a:lstStyle/>
                    <a:p>
                      <a:pPr algn="ctr">
                        <a:lnSpc>
                          <a:spcPct val="115000"/>
                        </a:lnSpc>
                        <a:spcAft>
                          <a:spcPts val="0"/>
                        </a:spcAft>
                      </a:pPr>
                      <a:r>
                        <a:rPr lang="tr-TR" sz="1300" b="1" i="1">
                          <a:latin typeface="Century Gothic"/>
                          <a:ea typeface="Times New Roman"/>
                          <a:cs typeface="Times New Roman"/>
                        </a:rPr>
                        <a:t>A</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dirty="0">
                          <a:latin typeface="Century Gothic"/>
                          <a:ea typeface="Times New Roman"/>
                          <a:cs typeface="Times New Roman"/>
                        </a:rPr>
                        <a:t>B</a:t>
                      </a:r>
                      <a:endParaRPr lang="tr-TR" sz="1000" dirty="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C</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Ç</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D</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E</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F</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G</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Ğ</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H</a:t>
                      </a:r>
                      <a:endParaRPr lang="tr-TR" sz="1000">
                        <a:latin typeface="Calibri"/>
                        <a:ea typeface="Times New Roman"/>
                        <a:cs typeface="Times New Roman"/>
                      </a:endParaRPr>
                    </a:p>
                  </a:txBody>
                  <a:tcPr marL="62773" marR="62773" marT="0" marB="0" anchor="ctr">
                    <a:lnL>
                      <a:noFill/>
                    </a:lnL>
                    <a:lnR>
                      <a:noFill/>
                    </a:lnR>
                    <a:lnT>
                      <a:noFill/>
                    </a:lnT>
                    <a:lnB>
                      <a:noFill/>
                    </a:lnB>
                  </a:tcPr>
                </a:tc>
              </a:tr>
              <a:tr h="172437">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r>
              <a:tr h="155193">
                <a:tc>
                  <a:txBody>
                    <a:bodyPr/>
                    <a:lstStyle/>
                    <a:p>
                      <a:pPr algn="ctr">
                        <a:lnSpc>
                          <a:spcPct val="115000"/>
                        </a:lnSpc>
                        <a:spcAft>
                          <a:spcPts val="0"/>
                        </a:spcAft>
                      </a:pPr>
                      <a:r>
                        <a:rPr lang="tr-TR" sz="900" i="1">
                          <a:latin typeface="Century Gothic"/>
                          <a:ea typeface="Times New Roman"/>
                          <a:cs typeface="Times New Roman"/>
                        </a:rPr>
                        <a:t>11.</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12.</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13.</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14.</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15.</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16.</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17.</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18.</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19.</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20.</a:t>
                      </a:r>
                      <a:endParaRPr lang="tr-TR" sz="1000">
                        <a:latin typeface="Calibri"/>
                        <a:ea typeface="Times New Roman"/>
                        <a:cs typeface="Times New Roman"/>
                      </a:endParaRPr>
                    </a:p>
                  </a:txBody>
                  <a:tcPr marL="62773" marR="62773" marT="0" marB="0" anchor="ctr">
                    <a:lnL>
                      <a:noFill/>
                    </a:lnL>
                    <a:lnR>
                      <a:noFill/>
                    </a:lnR>
                    <a:lnT>
                      <a:noFill/>
                    </a:lnT>
                    <a:lnB>
                      <a:noFill/>
                    </a:lnB>
                  </a:tcPr>
                </a:tc>
              </a:tr>
              <a:tr h="224168">
                <a:tc>
                  <a:txBody>
                    <a:bodyPr/>
                    <a:lstStyle/>
                    <a:p>
                      <a:pPr algn="ctr">
                        <a:lnSpc>
                          <a:spcPct val="115000"/>
                        </a:lnSpc>
                        <a:spcAft>
                          <a:spcPts val="0"/>
                        </a:spcAft>
                      </a:pPr>
                      <a:r>
                        <a:rPr lang="tr-TR" sz="1300" b="1" i="1">
                          <a:latin typeface="Century Gothic"/>
                          <a:ea typeface="Times New Roman"/>
                          <a:cs typeface="Times New Roman"/>
                        </a:rPr>
                        <a:t>I</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İ</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J</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K</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L</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M</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N</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O</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Ö</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P</a:t>
                      </a:r>
                      <a:endParaRPr lang="tr-TR" sz="1000">
                        <a:latin typeface="Calibri"/>
                        <a:ea typeface="Times New Roman"/>
                        <a:cs typeface="Times New Roman"/>
                      </a:endParaRPr>
                    </a:p>
                  </a:txBody>
                  <a:tcPr marL="62773" marR="62773" marT="0" marB="0" anchor="ctr">
                    <a:lnL>
                      <a:noFill/>
                    </a:lnL>
                    <a:lnR>
                      <a:noFill/>
                    </a:lnR>
                    <a:lnT>
                      <a:noFill/>
                    </a:lnT>
                    <a:lnB>
                      <a:noFill/>
                    </a:lnB>
                  </a:tcPr>
                </a:tc>
              </a:tr>
              <a:tr h="172437">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dirty="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r>
              <a:tr h="172437">
                <a:tc>
                  <a:txBody>
                    <a:bodyPr/>
                    <a:lstStyle/>
                    <a:p>
                      <a:pPr algn="ctr">
                        <a:lnSpc>
                          <a:spcPct val="115000"/>
                        </a:lnSpc>
                        <a:spcAft>
                          <a:spcPts val="0"/>
                        </a:spcAft>
                      </a:pPr>
                      <a:r>
                        <a:rPr lang="tr-TR" sz="900" i="1">
                          <a:latin typeface="Century Gothic"/>
                          <a:ea typeface="Times New Roman"/>
                          <a:cs typeface="Times New Roman"/>
                        </a:rPr>
                        <a:t>21.</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22.</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23.</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24.</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25.</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26.</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27.</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28.</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900" i="1">
                          <a:latin typeface="Century Gothic"/>
                          <a:ea typeface="Times New Roman"/>
                          <a:cs typeface="Times New Roman"/>
                        </a:rPr>
                        <a:t>29.</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a:latin typeface="Calibri"/>
                        <a:ea typeface="Times New Roman"/>
                        <a:cs typeface="Times New Roman"/>
                      </a:endParaRPr>
                    </a:p>
                  </a:txBody>
                  <a:tcPr marL="62773" marR="62773" marT="0" marB="0" anchor="ctr">
                    <a:lnL>
                      <a:noFill/>
                    </a:lnL>
                    <a:lnR>
                      <a:noFill/>
                    </a:lnR>
                    <a:lnT>
                      <a:noFill/>
                    </a:lnT>
                    <a:lnB>
                      <a:noFill/>
                    </a:lnB>
                  </a:tcPr>
                </a:tc>
              </a:tr>
              <a:tr h="224168">
                <a:tc>
                  <a:txBody>
                    <a:bodyPr/>
                    <a:lstStyle/>
                    <a:p>
                      <a:pPr algn="ctr">
                        <a:lnSpc>
                          <a:spcPct val="115000"/>
                        </a:lnSpc>
                        <a:spcAft>
                          <a:spcPts val="0"/>
                        </a:spcAft>
                      </a:pPr>
                      <a:r>
                        <a:rPr lang="tr-TR" sz="1300" b="1" i="1">
                          <a:latin typeface="Century Gothic"/>
                          <a:ea typeface="Times New Roman"/>
                          <a:cs typeface="Times New Roman"/>
                        </a:rPr>
                        <a:t>R</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S</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Ş</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T</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U</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Ü</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V</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Y</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r>
                        <a:rPr lang="tr-TR" sz="1300" b="1" i="1">
                          <a:latin typeface="Century Gothic"/>
                          <a:ea typeface="Times New Roman"/>
                          <a:cs typeface="Times New Roman"/>
                        </a:rPr>
                        <a:t>Z</a:t>
                      </a:r>
                      <a:endParaRPr lang="tr-TR" sz="1000">
                        <a:latin typeface="Calibri"/>
                        <a:ea typeface="Times New Roman"/>
                        <a:cs typeface="Times New Roman"/>
                      </a:endParaRPr>
                    </a:p>
                  </a:txBody>
                  <a:tcPr marL="62773" marR="62773" marT="0" marB="0" anchor="ctr">
                    <a:lnL>
                      <a:noFill/>
                    </a:lnL>
                    <a:lnR>
                      <a:noFill/>
                    </a:lnR>
                    <a:lnT>
                      <a:noFill/>
                    </a:lnT>
                    <a:lnB>
                      <a:noFill/>
                    </a:lnB>
                  </a:tcPr>
                </a:tc>
                <a:tc>
                  <a:txBody>
                    <a:bodyPr/>
                    <a:lstStyle/>
                    <a:p>
                      <a:pPr algn="ctr">
                        <a:lnSpc>
                          <a:spcPct val="115000"/>
                        </a:lnSpc>
                        <a:spcAft>
                          <a:spcPts val="0"/>
                        </a:spcAft>
                      </a:pPr>
                      <a:endParaRPr lang="tr-TR" sz="1000" dirty="0">
                        <a:latin typeface="Calibri"/>
                        <a:ea typeface="Times New Roman"/>
                        <a:cs typeface="Times New Roman"/>
                      </a:endParaRPr>
                    </a:p>
                  </a:txBody>
                  <a:tcPr marL="62773" marR="62773" marT="0" marB="0" anchor="ctr">
                    <a:lnL>
                      <a:noFill/>
                    </a:lnL>
                    <a:lnR>
                      <a:noFill/>
                    </a:lnR>
                    <a:lnT>
                      <a:noFill/>
                    </a:lnT>
                    <a:lnB>
                      <a:noFill/>
                    </a:lnB>
                  </a:tcPr>
                </a:tc>
              </a:tr>
            </a:tbl>
          </a:graphicData>
        </a:graphic>
      </p:graphicFrame>
      <p:sp>
        <p:nvSpPr>
          <p:cNvPr id="1025" name="Rectangle 1"/>
          <p:cNvSpPr>
            <a:spLocks noChangeArrowheads="1"/>
          </p:cNvSpPr>
          <p:nvPr/>
        </p:nvSpPr>
        <p:spPr bwMode="auto">
          <a:xfrm>
            <a:off x="928662" y="2428868"/>
            <a:ext cx="7286676" cy="33188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ts val="1000"/>
              </a:spcAft>
            </a:pPr>
            <a:r>
              <a:rPr kumimoji="0" lang="tr-TR" sz="2000" b="0" i="0" u="none" strike="noStrike" cap="none" normalizeH="0" baseline="0" dirty="0" smtClean="0">
                <a:ln>
                  <a:noFill/>
                </a:ln>
                <a:solidFill>
                  <a:schemeClr val="tx1"/>
                </a:solidFill>
                <a:effectLst/>
                <a:latin typeface="Century Gothic" pitchFamily="34" charset="0"/>
                <a:ea typeface="Times New Roman" pitchFamily="18" charset="0"/>
                <a:cs typeface="Times New Roman" pitchFamily="18" charset="0"/>
              </a:rPr>
              <a:t>   </a:t>
            </a:r>
            <a:r>
              <a:rPr kumimoji="0" lang="tr-TR"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Aşağıdaki kelimelerin sıralanışı hangi</a:t>
            </a:r>
            <a:r>
              <a:rPr kumimoji="0" lang="tr-TR" sz="2400" b="0" i="0" u="none" strike="noStrike" cap="none" normalizeH="0" dirty="0" smtClean="0">
                <a:ln>
                  <a:noFill/>
                </a:ln>
                <a:solidFill>
                  <a:schemeClr val="tx1"/>
                </a:solidFill>
                <a:effectLst/>
                <a:latin typeface="Calibri" pitchFamily="34" charset="0"/>
                <a:ea typeface="Times New Roman" pitchFamily="18" charset="0"/>
                <a:cs typeface="Times New Roman" pitchFamily="18" charset="0"/>
              </a:rPr>
              <a:t> seçenekte doğru olarak verilmiştir</a:t>
            </a:r>
            <a:r>
              <a:rPr lang="tr-TR" sz="2400" dirty="0" smtClean="0">
                <a:latin typeface="Calibri" pitchFamily="34" charset="0"/>
              </a:rPr>
              <a:t> ?</a:t>
            </a:r>
            <a:endParaRPr kumimoji="0" lang="tr-TR" sz="2400" b="0" i="0" u="none" strike="noStrike" cap="none" normalizeH="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tr-TR" sz="2000" b="0" i="0" u="none" strike="noStrike" cap="none" normalizeH="0" baseline="0" dirty="0" smtClean="0">
                <a:ln>
                  <a:noFill/>
                </a:ln>
                <a:solidFill>
                  <a:schemeClr val="tx1"/>
                </a:solidFill>
                <a:effectLst/>
                <a:latin typeface="Century Gothic" pitchFamily="34" charset="0"/>
                <a:ea typeface="Times New Roman" pitchFamily="18" charset="0"/>
                <a:cs typeface="Times New Roman" pitchFamily="18" charset="0"/>
              </a:rPr>
              <a:t>  </a:t>
            </a:r>
            <a:r>
              <a:rPr kumimoji="0" lang="tr-TR" sz="2000" b="0" i="0" u="none" strike="noStrike" cap="none" normalizeH="0" baseline="0" dirty="0" smtClean="0">
                <a:ln>
                  <a:noFill/>
                </a:ln>
                <a:solidFill>
                  <a:schemeClr val="tx1"/>
                </a:solidFill>
                <a:effectLst/>
                <a:latin typeface="Calibri"/>
                <a:ea typeface="Times New Roman" pitchFamily="18" charset="0"/>
                <a:cs typeface="Times New Roman" pitchFamily="18" charset="0"/>
              </a:rPr>
              <a:t>“ </a:t>
            </a:r>
            <a:r>
              <a:rPr kumimoji="0" lang="tr-TR" sz="2400" b="0" i="0" u="none" strike="noStrike" cap="none" normalizeH="0" baseline="0" dirty="0" smtClean="0">
                <a:ln>
                  <a:noFill/>
                </a:ln>
                <a:solidFill>
                  <a:schemeClr val="tx1"/>
                </a:solidFill>
                <a:effectLst/>
                <a:latin typeface="Calibri"/>
                <a:ea typeface="Times New Roman" pitchFamily="18" charset="0"/>
                <a:cs typeface="Times New Roman" pitchFamily="18" charset="0"/>
              </a:rPr>
              <a:t>Türkiye</a:t>
            </a:r>
            <a:r>
              <a:rPr kumimoji="0" lang="tr-TR" sz="2000" b="0" i="0" u="none" strike="noStrike" cap="none" normalizeH="0" baseline="0" dirty="0" smtClean="0">
                <a:ln>
                  <a:noFill/>
                </a:ln>
                <a:solidFill>
                  <a:schemeClr val="tx1"/>
                </a:solidFill>
                <a:effectLst/>
                <a:latin typeface="Calibri"/>
                <a:ea typeface="Times New Roman" pitchFamily="18" charset="0"/>
                <a:cs typeface="Times New Roman" pitchFamily="18" charset="0"/>
              </a:rPr>
              <a:t>  </a:t>
            </a:r>
            <a:r>
              <a:rPr kumimoji="0" lang="tr-TR"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Türkmenistan  -  Azerbaycan  -  Kazakistan ”</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tr-TR"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lvl="0" fontAlgn="base">
              <a:spcBef>
                <a:spcPct val="0"/>
              </a:spcBef>
              <a:spcAft>
                <a:spcPts val="1000"/>
              </a:spcAft>
            </a:pPr>
            <a:r>
              <a:rPr lang="tr-TR" sz="2400" dirty="0" smtClean="0">
                <a:latin typeface="Calibri" pitchFamily="34" charset="0"/>
                <a:cs typeface="Times New Roman" pitchFamily="18" charset="0"/>
              </a:rPr>
              <a:t>A-  </a:t>
            </a:r>
            <a:r>
              <a:rPr lang="tr-TR" sz="2400" dirty="0" smtClean="0">
                <a:ea typeface="Times New Roman" pitchFamily="18" charset="0"/>
                <a:cs typeface="Times New Roman" pitchFamily="18" charset="0"/>
              </a:rPr>
              <a:t>Türkiye</a:t>
            </a:r>
            <a:r>
              <a:rPr lang="tr-TR" sz="2000" dirty="0" smtClean="0">
                <a:ea typeface="Times New Roman" pitchFamily="18" charset="0"/>
                <a:cs typeface="Times New Roman" pitchFamily="18" charset="0"/>
              </a:rPr>
              <a:t>  </a:t>
            </a:r>
            <a:r>
              <a:rPr lang="tr-TR" sz="2400" dirty="0" smtClean="0">
                <a:latin typeface="Calibri" pitchFamily="34" charset="0"/>
                <a:ea typeface="Times New Roman" pitchFamily="18" charset="0"/>
                <a:cs typeface="Times New Roman" pitchFamily="18" charset="0"/>
              </a:rPr>
              <a:t>- Türkmenistan  -  Azerbaycan  -  Kazakistan</a:t>
            </a:r>
          </a:p>
          <a:p>
            <a:pPr lvl="0" fontAlgn="base">
              <a:spcBef>
                <a:spcPct val="0"/>
              </a:spcBef>
              <a:spcAft>
                <a:spcPts val="1000"/>
              </a:spcAft>
            </a:pPr>
            <a:r>
              <a:rPr kumimoji="0" lang="tr-TR" sz="2400" b="0" i="0" u="none" strike="noStrike" cap="none" normalizeH="0" baseline="0" dirty="0" smtClean="0">
                <a:ln>
                  <a:noFill/>
                </a:ln>
                <a:solidFill>
                  <a:schemeClr val="tx1"/>
                </a:solidFill>
                <a:effectLst/>
                <a:latin typeface="Calibri" pitchFamily="34" charset="0"/>
                <a:cs typeface="Times New Roman" pitchFamily="18" charset="0"/>
              </a:rPr>
              <a:t>B-   Azerbaycan - Türkiye - Türkmenistan</a:t>
            </a:r>
            <a:r>
              <a:rPr kumimoji="0" lang="tr-TR" sz="2400" b="0" i="0" u="none" strike="noStrike" cap="none" normalizeH="0" dirty="0" smtClean="0">
                <a:ln>
                  <a:noFill/>
                </a:ln>
                <a:solidFill>
                  <a:schemeClr val="tx1"/>
                </a:solidFill>
                <a:effectLst/>
                <a:latin typeface="Calibri" pitchFamily="34" charset="0"/>
                <a:cs typeface="Times New Roman" pitchFamily="18" charset="0"/>
              </a:rPr>
              <a:t> - Kazakistan</a:t>
            </a:r>
            <a:endParaRPr kumimoji="0" lang="tr-TR" sz="2400" b="0" i="0" u="none" strike="noStrike" cap="none" normalizeH="0" baseline="0" dirty="0" smtClean="0">
              <a:ln>
                <a:noFill/>
              </a:ln>
              <a:solidFill>
                <a:schemeClr val="tx1"/>
              </a:solidFill>
              <a:effectLst/>
              <a:latin typeface="Calibri" pitchFamily="34" charset="0"/>
              <a:cs typeface="Times New Roman" pitchFamily="18" charset="0"/>
            </a:endParaRPr>
          </a:p>
          <a:p>
            <a:pPr lvl="0" fontAlgn="base">
              <a:spcBef>
                <a:spcPct val="0"/>
              </a:spcBef>
              <a:spcAft>
                <a:spcPts val="1000"/>
              </a:spcAft>
            </a:pPr>
            <a:r>
              <a:rPr lang="tr-TR" sz="2400" dirty="0" smtClean="0">
                <a:latin typeface="Calibri" pitchFamily="34" charset="0"/>
                <a:cs typeface="Times New Roman" pitchFamily="18" charset="0"/>
              </a:rPr>
              <a:t>C-  Azerbaycan - Kazakistan</a:t>
            </a:r>
            <a:r>
              <a:rPr kumimoji="0" lang="tr-TR" sz="2400" b="0" i="0" u="none" strike="noStrike" cap="none" normalizeH="0" dirty="0" smtClean="0">
                <a:ln>
                  <a:noFill/>
                </a:ln>
                <a:solidFill>
                  <a:schemeClr val="tx1"/>
                </a:solidFill>
                <a:effectLst/>
                <a:latin typeface="Calibri" pitchFamily="34" charset="0"/>
                <a:cs typeface="Times New Roman" pitchFamily="18" charset="0"/>
              </a:rPr>
              <a:t> - </a:t>
            </a:r>
            <a:r>
              <a:rPr lang="tr-TR" sz="2400" dirty="0" smtClean="0">
                <a:latin typeface="Calibri" pitchFamily="34" charset="0"/>
                <a:cs typeface="Times New Roman" pitchFamily="18" charset="0"/>
              </a:rPr>
              <a:t>Türkiye - Türkmenistan</a:t>
            </a:r>
            <a:endParaRPr kumimoji="0" lang="tr-TR" sz="2400" b="0" i="0" u="none" strike="noStrike" cap="none" normalizeH="0" baseline="0" dirty="0" smtClean="0">
              <a:ln>
                <a:noFill/>
              </a:ln>
              <a:solidFill>
                <a:schemeClr val="tx1"/>
              </a:solidFill>
              <a:effectLst/>
              <a:latin typeface="Calibri" pitchFamily="34" charset="0"/>
            </a:endParaRPr>
          </a:p>
        </p:txBody>
      </p:sp>
      <p:sp>
        <p:nvSpPr>
          <p:cNvPr id="5" name="4 Oval"/>
          <p:cNvSpPr/>
          <p:nvPr/>
        </p:nvSpPr>
        <p:spPr>
          <a:xfrm>
            <a:off x="928662" y="5286388"/>
            <a:ext cx="428628" cy="505124"/>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642910" y="457331"/>
            <a:ext cx="7801709" cy="5900627"/>
          </a:xfrm>
          <a:prstGeom prst="rect">
            <a:avLst/>
          </a:prstGeom>
          <a:noFill/>
          <a:ln w="9525">
            <a:noFill/>
            <a:miter lim="800000"/>
            <a:headEnd/>
            <a:tailEnd/>
          </a:ln>
          <a:effectLst/>
        </p:spPr>
      </p:pic>
      <p:sp>
        <p:nvSpPr>
          <p:cNvPr id="3" name="2 Metin kutusu"/>
          <p:cNvSpPr txBox="1"/>
          <p:nvPr/>
        </p:nvSpPr>
        <p:spPr>
          <a:xfrm>
            <a:off x="3071802" y="285728"/>
            <a:ext cx="4643470" cy="653705"/>
          </a:xfrm>
          <a:prstGeom prst="rect">
            <a:avLst/>
          </a:prstGeom>
          <a:noFill/>
        </p:spPr>
        <p:txBody>
          <a:bodyPr wrap="square" rtlCol="0">
            <a:spAutoFit/>
          </a:bodyPr>
          <a:lstStyle/>
          <a:p>
            <a:pPr lvl="0">
              <a:lnSpc>
                <a:spcPct val="114000"/>
              </a:lnSpc>
            </a:pPr>
            <a:r>
              <a:rPr lang="tr-TR" sz="3200" dirty="0" smtClean="0">
                <a:latin typeface="ALFABET98" pitchFamily="2" charset="0"/>
              </a:rPr>
              <a:t>Çalışma Kitabı Sayfa 32</a:t>
            </a:r>
          </a:p>
        </p:txBody>
      </p:sp>
      <p:sp>
        <p:nvSpPr>
          <p:cNvPr id="4" name="3 Metin kutusu"/>
          <p:cNvSpPr txBox="1"/>
          <p:nvPr/>
        </p:nvSpPr>
        <p:spPr>
          <a:xfrm>
            <a:off x="2571736" y="1923138"/>
            <a:ext cx="1571636" cy="886974"/>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Mahalle Mektebi</a:t>
            </a:r>
          </a:p>
        </p:txBody>
      </p:sp>
      <p:sp>
        <p:nvSpPr>
          <p:cNvPr id="5" name="4 Metin kutusu"/>
          <p:cNvSpPr txBox="1"/>
          <p:nvPr/>
        </p:nvSpPr>
        <p:spPr>
          <a:xfrm>
            <a:off x="5143504" y="2000240"/>
            <a:ext cx="1928826" cy="886974"/>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Şemsi Efendi İlkokulu</a:t>
            </a:r>
          </a:p>
        </p:txBody>
      </p:sp>
      <p:sp>
        <p:nvSpPr>
          <p:cNvPr id="6" name="5 Metin kutusu"/>
          <p:cNvSpPr txBox="1"/>
          <p:nvPr/>
        </p:nvSpPr>
        <p:spPr>
          <a:xfrm>
            <a:off x="1714480" y="3286124"/>
            <a:ext cx="1571636" cy="1290481"/>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Selanik Mülkiye Rüştiyesi</a:t>
            </a:r>
          </a:p>
        </p:txBody>
      </p:sp>
      <p:sp>
        <p:nvSpPr>
          <p:cNvPr id="7" name="6 Metin kutusu"/>
          <p:cNvSpPr txBox="1"/>
          <p:nvPr/>
        </p:nvSpPr>
        <p:spPr>
          <a:xfrm>
            <a:off x="4071934" y="3500438"/>
            <a:ext cx="1571636" cy="921471"/>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Askeri Rüştiye</a:t>
            </a:r>
          </a:p>
        </p:txBody>
      </p:sp>
      <p:sp>
        <p:nvSpPr>
          <p:cNvPr id="8" name="7 Metin kutusu"/>
          <p:cNvSpPr txBox="1"/>
          <p:nvPr/>
        </p:nvSpPr>
        <p:spPr>
          <a:xfrm>
            <a:off x="6572264" y="3286124"/>
            <a:ext cx="1571636" cy="1290481"/>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Manastır Askeri Lisesi</a:t>
            </a:r>
          </a:p>
        </p:txBody>
      </p:sp>
      <p:sp>
        <p:nvSpPr>
          <p:cNvPr id="9" name="8 Metin kutusu"/>
          <p:cNvSpPr txBox="1"/>
          <p:nvPr/>
        </p:nvSpPr>
        <p:spPr>
          <a:xfrm>
            <a:off x="2857488" y="4929198"/>
            <a:ext cx="1571636" cy="1290481"/>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İstanbul Harp Okulu</a:t>
            </a:r>
          </a:p>
        </p:txBody>
      </p:sp>
      <p:sp>
        <p:nvSpPr>
          <p:cNvPr id="10" name="9 Metin kutusu"/>
          <p:cNvSpPr txBox="1"/>
          <p:nvPr/>
        </p:nvSpPr>
        <p:spPr>
          <a:xfrm>
            <a:off x="5286380" y="5072074"/>
            <a:ext cx="1571636" cy="886974"/>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Harp Akademisi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428596" y="499758"/>
            <a:ext cx="8358246" cy="5200938"/>
          </a:xfrm>
          <a:prstGeom prst="rect">
            <a:avLst/>
          </a:prstGeom>
          <a:noFill/>
          <a:ln w="9525">
            <a:noFill/>
            <a:miter lim="800000"/>
            <a:headEnd/>
            <a:tailEnd/>
          </a:ln>
          <a:effectLst/>
        </p:spPr>
      </p:pic>
      <p:sp>
        <p:nvSpPr>
          <p:cNvPr id="3" name="2 Metin kutusu"/>
          <p:cNvSpPr txBox="1"/>
          <p:nvPr/>
        </p:nvSpPr>
        <p:spPr>
          <a:xfrm>
            <a:off x="2585723" y="240195"/>
            <a:ext cx="4643470" cy="653705"/>
          </a:xfrm>
          <a:prstGeom prst="rect">
            <a:avLst/>
          </a:prstGeom>
          <a:noFill/>
        </p:spPr>
        <p:txBody>
          <a:bodyPr wrap="square" rtlCol="0">
            <a:spAutoFit/>
          </a:bodyPr>
          <a:lstStyle/>
          <a:p>
            <a:pPr lvl="0">
              <a:lnSpc>
                <a:spcPct val="114000"/>
              </a:lnSpc>
            </a:pPr>
            <a:r>
              <a:rPr lang="tr-TR" sz="3200" dirty="0" smtClean="0">
                <a:latin typeface="ALFABET98" pitchFamily="2" charset="0"/>
              </a:rPr>
              <a:t>Çalışma Kitabı Sayfa 33</a:t>
            </a:r>
          </a:p>
        </p:txBody>
      </p:sp>
      <p:sp>
        <p:nvSpPr>
          <p:cNvPr id="4" name="3 Metin kutusu"/>
          <p:cNvSpPr txBox="1"/>
          <p:nvPr/>
        </p:nvSpPr>
        <p:spPr>
          <a:xfrm>
            <a:off x="4000496" y="4933423"/>
            <a:ext cx="357190" cy="495841"/>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2</a:t>
            </a:r>
          </a:p>
        </p:txBody>
      </p:sp>
      <p:sp>
        <p:nvSpPr>
          <p:cNvPr id="5" name="4 Metin kutusu"/>
          <p:cNvSpPr txBox="1"/>
          <p:nvPr/>
        </p:nvSpPr>
        <p:spPr>
          <a:xfrm>
            <a:off x="4429124" y="4933423"/>
            <a:ext cx="285752" cy="495841"/>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1</a:t>
            </a:r>
          </a:p>
        </p:txBody>
      </p:sp>
      <p:sp>
        <p:nvSpPr>
          <p:cNvPr id="6" name="5 Metin kutusu"/>
          <p:cNvSpPr txBox="1"/>
          <p:nvPr/>
        </p:nvSpPr>
        <p:spPr>
          <a:xfrm>
            <a:off x="4786314" y="4933423"/>
            <a:ext cx="357190" cy="495841"/>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6</a:t>
            </a:r>
          </a:p>
        </p:txBody>
      </p:sp>
      <p:sp>
        <p:nvSpPr>
          <p:cNvPr id="7" name="6 Metin kutusu"/>
          <p:cNvSpPr txBox="1"/>
          <p:nvPr/>
        </p:nvSpPr>
        <p:spPr>
          <a:xfrm>
            <a:off x="5214942" y="4929198"/>
            <a:ext cx="357190" cy="483466"/>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7</a:t>
            </a:r>
          </a:p>
        </p:txBody>
      </p:sp>
      <p:sp>
        <p:nvSpPr>
          <p:cNvPr id="8" name="7 Metin kutusu"/>
          <p:cNvSpPr txBox="1"/>
          <p:nvPr/>
        </p:nvSpPr>
        <p:spPr>
          <a:xfrm>
            <a:off x="5572132" y="4929198"/>
            <a:ext cx="357190" cy="483466"/>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4</a:t>
            </a:r>
          </a:p>
        </p:txBody>
      </p:sp>
      <p:sp>
        <p:nvSpPr>
          <p:cNvPr id="9" name="8 Metin kutusu"/>
          <p:cNvSpPr txBox="1"/>
          <p:nvPr/>
        </p:nvSpPr>
        <p:spPr>
          <a:xfrm>
            <a:off x="6000760" y="4945798"/>
            <a:ext cx="357190" cy="483466"/>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3</a:t>
            </a:r>
          </a:p>
        </p:txBody>
      </p:sp>
      <p:sp>
        <p:nvSpPr>
          <p:cNvPr id="10" name="9 Metin kutusu"/>
          <p:cNvSpPr txBox="1"/>
          <p:nvPr/>
        </p:nvSpPr>
        <p:spPr>
          <a:xfrm>
            <a:off x="6357950" y="4929198"/>
            <a:ext cx="357190" cy="483466"/>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976313" y="852488"/>
            <a:ext cx="7191375" cy="5153025"/>
          </a:xfrm>
          <a:prstGeom prst="rect">
            <a:avLst/>
          </a:prstGeom>
          <a:noFill/>
          <a:ln w="9525">
            <a:noFill/>
            <a:miter lim="800000"/>
            <a:headEnd/>
            <a:tailEnd/>
          </a:ln>
          <a:effectLst/>
        </p:spPr>
      </p:pic>
      <p:sp>
        <p:nvSpPr>
          <p:cNvPr id="3" name="2 Metin kutusu"/>
          <p:cNvSpPr txBox="1"/>
          <p:nvPr/>
        </p:nvSpPr>
        <p:spPr>
          <a:xfrm>
            <a:off x="3371541" y="383070"/>
            <a:ext cx="4643470" cy="653705"/>
          </a:xfrm>
          <a:prstGeom prst="rect">
            <a:avLst/>
          </a:prstGeom>
          <a:noFill/>
        </p:spPr>
        <p:txBody>
          <a:bodyPr wrap="square" rtlCol="0">
            <a:spAutoFit/>
          </a:bodyPr>
          <a:lstStyle/>
          <a:p>
            <a:pPr lvl="0">
              <a:lnSpc>
                <a:spcPct val="114000"/>
              </a:lnSpc>
            </a:pPr>
            <a:r>
              <a:rPr lang="tr-TR" sz="3200" dirty="0" smtClean="0">
                <a:latin typeface="ALFABET98" pitchFamily="2" charset="0"/>
              </a:rPr>
              <a:t>Çalışma Kitabı Sayfa 33</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428596" y="614722"/>
            <a:ext cx="8657221" cy="4795478"/>
          </a:xfrm>
          <a:prstGeom prst="rect">
            <a:avLst/>
          </a:prstGeom>
          <a:noFill/>
          <a:ln w="9525">
            <a:noFill/>
            <a:miter lim="800000"/>
            <a:headEnd/>
            <a:tailEnd/>
          </a:ln>
          <a:effectLst/>
        </p:spPr>
      </p:pic>
      <p:sp>
        <p:nvSpPr>
          <p:cNvPr id="3" name="2 Metin kutusu"/>
          <p:cNvSpPr txBox="1"/>
          <p:nvPr/>
        </p:nvSpPr>
        <p:spPr>
          <a:xfrm>
            <a:off x="3357554" y="428604"/>
            <a:ext cx="4643470" cy="653705"/>
          </a:xfrm>
          <a:prstGeom prst="rect">
            <a:avLst/>
          </a:prstGeom>
          <a:noFill/>
        </p:spPr>
        <p:txBody>
          <a:bodyPr wrap="square" rtlCol="0">
            <a:spAutoFit/>
          </a:bodyPr>
          <a:lstStyle/>
          <a:p>
            <a:pPr lvl="0">
              <a:lnSpc>
                <a:spcPct val="114000"/>
              </a:lnSpc>
            </a:pPr>
            <a:r>
              <a:rPr lang="tr-TR" sz="3200" dirty="0" smtClean="0">
                <a:latin typeface="ALFABET98" pitchFamily="2" charset="0"/>
              </a:rPr>
              <a:t>Çalışma Kitabı Sayfa 34</a:t>
            </a:r>
          </a:p>
        </p:txBody>
      </p:sp>
      <p:sp>
        <p:nvSpPr>
          <p:cNvPr id="4" name="3 Metin kutusu"/>
          <p:cNvSpPr txBox="1"/>
          <p:nvPr/>
        </p:nvSpPr>
        <p:spPr>
          <a:xfrm>
            <a:off x="3214678" y="2285992"/>
            <a:ext cx="2071702" cy="495841"/>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Dürüst insan</a:t>
            </a:r>
          </a:p>
        </p:txBody>
      </p:sp>
      <p:sp>
        <p:nvSpPr>
          <p:cNvPr id="5" name="4 Metin kutusu"/>
          <p:cNvSpPr txBox="1"/>
          <p:nvPr/>
        </p:nvSpPr>
        <p:spPr>
          <a:xfrm>
            <a:off x="3143240" y="2643182"/>
            <a:ext cx="2071702" cy="495841"/>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Zeki insan</a:t>
            </a:r>
          </a:p>
        </p:txBody>
      </p:sp>
      <p:sp>
        <p:nvSpPr>
          <p:cNvPr id="6" name="5 Metin kutusu"/>
          <p:cNvSpPr txBox="1"/>
          <p:nvPr/>
        </p:nvSpPr>
        <p:spPr>
          <a:xfrm>
            <a:off x="3143240" y="3071810"/>
            <a:ext cx="2071702" cy="495841"/>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Cesur insan</a:t>
            </a:r>
          </a:p>
        </p:txBody>
      </p:sp>
      <p:sp>
        <p:nvSpPr>
          <p:cNvPr id="7" name="6 Metin kutusu"/>
          <p:cNvSpPr txBox="1"/>
          <p:nvPr/>
        </p:nvSpPr>
        <p:spPr>
          <a:xfrm>
            <a:off x="3214678" y="3429000"/>
            <a:ext cx="2071702" cy="483466"/>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Kararlı insan</a:t>
            </a:r>
          </a:p>
        </p:txBody>
      </p:sp>
      <p:sp>
        <p:nvSpPr>
          <p:cNvPr id="8" name="7 Metin kutusu"/>
          <p:cNvSpPr txBox="1"/>
          <p:nvPr/>
        </p:nvSpPr>
        <p:spPr>
          <a:xfrm>
            <a:off x="3214678" y="3786190"/>
            <a:ext cx="2071702" cy="483466"/>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İnançlı insan</a:t>
            </a:r>
          </a:p>
        </p:txBody>
      </p:sp>
      <p:sp>
        <p:nvSpPr>
          <p:cNvPr id="9" name="8 Metin kutusu"/>
          <p:cNvSpPr txBox="1"/>
          <p:nvPr/>
        </p:nvSpPr>
        <p:spPr>
          <a:xfrm>
            <a:off x="3143240" y="4214818"/>
            <a:ext cx="2071702" cy="483466"/>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Sevecen insan</a:t>
            </a:r>
          </a:p>
        </p:txBody>
      </p:sp>
      <p:sp>
        <p:nvSpPr>
          <p:cNvPr id="10" name="9 Metin kutusu"/>
          <p:cNvSpPr txBox="1"/>
          <p:nvPr/>
        </p:nvSpPr>
        <p:spPr>
          <a:xfrm>
            <a:off x="3143240" y="4572008"/>
            <a:ext cx="2071702" cy="483466"/>
          </a:xfrm>
          <a:prstGeom prst="rect">
            <a:avLst/>
          </a:prstGeom>
          <a:noFill/>
        </p:spPr>
        <p:txBody>
          <a:bodyPr wrap="square" rtlCol="0">
            <a:spAutoFit/>
          </a:bodyPr>
          <a:lstStyle/>
          <a:p>
            <a:pPr lvl="0">
              <a:lnSpc>
                <a:spcPct val="114000"/>
              </a:lnSpc>
            </a:pPr>
            <a:r>
              <a:rPr lang="tr-TR" sz="2300" b="1" dirty="0" smtClean="0">
                <a:solidFill>
                  <a:srgbClr val="C00000"/>
                </a:solidFill>
                <a:latin typeface="ALFABET98" pitchFamily="2" charset="0"/>
              </a:rPr>
              <a:t>Büyük insan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785786" y="2071678"/>
            <a:ext cx="678661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tr-TR" sz="2800" b="1" dirty="0" smtClean="0">
                <a:solidFill>
                  <a:srgbClr val="C00000"/>
                </a:solidFill>
                <a:latin typeface="Calibri" pitchFamily="34" charset="0"/>
                <a:ea typeface="AvantYeniBold"/>
                <a:cs typeface="AvantYeniPlain"/>
              </a:rPr>
              <a:t>     Gelenek </a:t>
            </a:r>
            <a:r>
              <a:rPr lang="tr-TR" sz="2800" dirty="0" smtClean="0">
                <a:latin typeface="Calibri" pitchFamily="34" charset="0"/>
                <a:ea typeface="AvantYeniBold"/>
                <a:cs typeface="AvantYeniPlain"/>
              </a:rPr>
              <a:t>ve</a:t>
            </a:r>
            <a:r>
              <a:rPr lang="tr-TR" sz="2800" b="1" dirty="0" smtClean="0">
                <a:solidFill>
                  <a:srgbClr val="C00000"/>
                </a:solidFill>
                <a:latin typeface="Calibri" pitchFamily="34" charset="0"/>
                <a:ea typeface="AvantYeniBold"/>
                <a:cs typeface="AvantYeniPlain"/>
              </a:rPr>
              <a:t> yenilik </a:t>
            </a:r>
            <a:r>
              <a:rPr lang="tr-TR" sz="2800" dirty="0" smtClean="0">
                <a:latin typeface="Calibri" pitchFamily="34" charset="0"/>
                <a:ea typeface="AvantYeniBold"/>
                <a:cs typeface="AvantYeniPlain"/>
              </a:rPr>
              <a:t>kelimelerine örnekler vermenizi istiyorum.</a:t>
            </a:r>
            <a:r>
              <a:rPr kumimoji="0" lang="tr-TR" sz="2800" b="0" i="0" u="none" strike="noStrike" cap="none" normalizeH="0" baseline="0" dirty="0" smtClean="0">
                <a:ln>
                  <a:noFill/>
                </a:ln>
                <a:solidFill>
                  <a:schemeClr val="tx1"/>
                </a:solidFill>
                <a:effectLst/>
                <a:latin typeface="Calibri" pitchFamily="34" charset="0"/>
                <a:ea typeface="AvantYeniBold"/>
                <a:cs typeface="AvantYeniPlain"/>
              </a:rPr>
              <a:t> </a:t>
            </a:r>
          </a:p>
        </p:txBody>
      </p:sp>
      <p:sp>
        <p:nvSpPr>
          <p:cNvPr id="7" name="Rectangle 1"/>
          <p:cNvSpPr>
            <a:spLocks noChangeArrowheads="1"/>
          </p:cNvSpPr>
          <p:nvPr/>
        </p:nvSpPr>
        <p:spPr bwMode="auto">
          <a:xfrm>
            <a:off x="928662" y="4000504"/>
            <a:ext cx="6786610"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tr-TR" sz="2800" b="1" dirty="0" smtClean="0">
                <a:solidFill>
                  <a:srgbClr val="C00000"/>
                </a:solidFill>
                <a:latin typeface="Calibri" pitchFamily="34" charset="0"/>
                <a:ea typeface="AvantYeniBold"/>
                <a:cs typeface="AvantYeniPlain"/>
              </a:rPr>
              <a:t>     Gelenek </a:t>
            </a:r>
            <a:r>
              <a:rPr lang="tr-TR" sz="2800" dirty="0" smtClean="0">
                <a:latin typeface="Calibri" pitchFamily="34" charset="0"/>
                <a:ea typeface="AvantYeniBold"/>
                <a:cs typeface="AvantYeniPlain"/>
              </a:rPr>
              <a:t>ve</a:t>
            </a:r>
            <a:r>
              <a:rPr lang="tr-TR" sz="2800" b="1" dirty="0" smtClean="0">
                <a:solidFill>
                  <a:srgbClr val="C00000"/>
                </a:solidFill>
                <a:latin typeface="Calibri" pitchFamily="34" charset="0"/>
                <a:ea typeface="AvantYeniBold"/>
                <a:cs typeface="AvantYeniPlain"/>
              </a:rPr>
              <a:t> yenilik </a:t>
            </a:r>
            <a:r>
              <a:rPr lang="tr-TR" sz="2800" dirty="0" smtClean="0">
                <a:latin typeface="Calibri" pitchFamily="34" charset="0"/>
                <a:ea typeface="AvantYeniBold"/>
                <a:cs typeface="AvantYeniPlain"/>
              </a:rPr>
              <a:t>kelimeleri arasında zıtlık buluyor musunuz?</a:t>
            </a:r>
            <a:endParaRPr kumimoji="0" lang="tr-TR" sz="2800" b="0" i="0" u="none" strike="noStrike" cap="none" normalizeH="0" baseline="0" dirty="0" smtClean="0">
              <a:ln>
                <a:noFill/>
              </a:ln>
              <a:solidFill>
                <a:schemeClr val="tx1"/>
              </a:solidFill>
              <a:effectLst/>
              <a:latin typeface="Calibri" pitchFamily="34" charset="0"/>
              <a:ea typeface="AvantYeniBold"/>
              <a:cs typeface="AvantYeniPlain"/>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890588" y="338138"/>
            <a:ext cx="7362825" cy="6181725"/>
          </a:xfrm>
          <a:prstGeom prst="rect">
            <a:avLst/>
          </a:prstGeom>
          <a:noFill/>
          <a:ln w="9525">
            <a:noFill/>
            <a:miter lim="800000"/>
            <a:headEnd/>
            <a:tailEnd/>
          </a:ln>
          <a:effectLst/>
        </p:spPr>
      </p:pic>
      <p:sp>
        <p:nvSpPr>
          <p:cNvPr id="3" name="2 Metin kutusu"/>
          <p:cNvSpPr txBox="1"/>
          <p:nvPr/>
        </p:nvSpPr>
        <p:spPr>
          <a:xfrm>
            <a:off x="3571868" y="142852"/>
            <a:ext cx="4643470" cy="653705"/>
          </a:xfrm>
          <a:prstGeom prst="rect">
            <a:avLst/>
          </a:prstGeom>
          <a:noFill/>
        </p:spPr>
        <p:txBody>
          <a:bodyPr wrap="square" rtlCol="0">
            <a:spAutoFit/>
          </a:bodyPr>
          <a:lstStyle/>
          <a:p>
            <a:pPr lvl="0">
              <a:lnSpc>
                <a:spcPct val="114000"/>
              </a:lnSpc>
            </a:pPr>
            <a:r>
              <a:rPr lang="tr-TR" sz="3200" dirty="0" smtClean="0">
                <a:latin typeface="ALFABET98" pitchFamily="2" charset="0"/>
              </a:rPr>
              <a:t>Çalışma Kitabı Sayfa 34</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a:srcRect/>
          <a:stretch>
            <a:fillRect/>
          </a:stretch>
        </p:blipFill>
        <p:spPr bwMode="auto">
          <a:xfrm>
            <a:off x="785786" y="642918"/>
            <a:ext cx="7229475" cy="5629275"/>
          </a:xfrm>
          <a:prstGeom prst="rect">
            <a:avLst/>
          </a:prstGeom>
          <a:noFill/>
          <a:ln w="9525">
            <a:noFill/>
            <a:miter lim="800000"/>
            <a:headEnd/>
            <a:tailEnd/>
          </a:ln>
          <a:effectLst/>
        </p:spPr>
      </p:pic>
      <p:sp>
        <p:nvSpPr>
          <p:cNvPr id="4" name="3 Metin kutusu"/>
          <p:cNvSpPr txBox="1"/>
          <p:nvPr/>
        </p:nvSpPr>
        <p:spPr>
          <a:xfrm>
            <a:off x="3214678" y="357166"/>
            <a:ext cx="4643470" cy="653705"/>
          </a:xfrm>
          <a:prstGeom prst="rect">
            <a:avLst/>
          </a:prstGeom>
          <a:noFill/>
        </p:spPr>
        <p:txBody>
          <a:bodyPr wrap="square" rtlCol="0">
            <a:spAutoFit/>
          </a:bodyPr>
          <a:lstStyle/>
          <a:p>
            <a:pPr lvl="0">
              <a:lnSpc>
                <a:spcPct val="114000"/>
              </a:lnSpc>
            </a:pPr>
            <a:r>
              <a:rPr lang="tr-TR" sz="3200" dirty="0" smtClean="0">
                <a:latin typeface="ALFABET98" pitchFamily="2" charset="0"/>
              </a:rPr>
              <a:t>Çalışma Kitabı Sayfa 35</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1057275" y="1119188"/>
            <a:ext cx="7029450" cy="4619625"/>
          </a:xfrm>
          <a:prstGeom prst="rect">
            <a:avLst/>
          </a:prstGeom>
          <a:noFill/>
          <a:ln w="9525">
            <a:noFill/>
            <a:miter lim="800000"/>
            <a:headEnd/>
            <a:tailEnd/>
          </a:ln>
          <a:effectLst/>
        </p:spPr>
      </p:pic>
      <p:sp>
        <p:nvSpPr>
          <p:cNvPr id="3" name="2 Metin kutusu"/>
          <p:cNvSpPr txBox="1"/>
          <p:nvPr/>
        </p:nvSpPr>
        <p:spPr>
          <a:xfrm>
            <a:off x="3571868" y="500042"/>
            <a:ext cx="4643470" cy="653705"/>
          </a:xfrm>
          <a:prstGeom prst="rect">
            <a:avLst/>
          </a:prstGeom>
          <a:noFill/>
        </p:spPr>
        <p:txBody>
          <a:bodyPr wrap="square" rtlCol="0">
            <a:spAutoFit/>
          </a:bodyPr>
          <a:lstStyle/>
          <a:p>
            <a:pPr lvl="0">
              <a:lnSpc>
                <a:spcPct val="114000"/>
              </a:lnSpc>
            </a:pPr>
            <a:r>
              <a:rPr lang="tr-TR" sz="3200" dirty="0" smtClean="0">
                <a:latin typeface="ALFABET98" pitchFamily="2" charset="0"/>
              </a:rPr>
              <a:t>Çalışma Kitabı Sayfa 35</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143108" y="2428868"/>
            <a:ext cx="5214974" cy="723916"/>
          </a:xfrm>
          <a:prstGeom prst="rect">
            <a:avLst/>
          </a:prstGeom>
          <a:noFill/>
        </p:spPr>
        <p:txBody>
          <a:bodyPr wrap="square" rtlCol="0">
            <a:spAutoFit/>
          </a:bodyPr>
          <a:lstStyle/>
          <a:p>
            <a:pPr>
              <a:lnSpc>
                <a:spcPct val="114000"/>
              </a:lnSpc>
              <a:spcAft>
                <a:spcPts val="1000"/>
              </a:spcAft>
            </a:pPr>
            <a:r>
              <a:rPr lang="tr-TR" sz="3600" b="1" dirty="0" smtClean="0">
                <a:ln w="11430"/>
                <a:solidFill>
                  <a:srgbClr val="C00000"/>
                </a:solidFill>
                <a:effectLst>
                  <a:outerShdw blurRad="50800" dist="39000" dir="5460000" algn="tl">
                    <a:srgbClr val="000000">
                      <a:alpha val="38000"/>
                    </a:srgbClr>
                  </a:outerShdw>
                </a:effectLst>
                <a:latin typeface="Kayra Aydin" pitchFamily="34" charset="0"/>
              </a:rPr>
              <a:t>Bir hikaye yazalım mı?</a:t>
            </a:r>
            <a:endParaRPr lang="tr-TR" sz="3600" dirty="0" smtClean="0">
              <a:latin typeface="ALFABET98" pitchFamily="2"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Başlık"/>
          <p:cNvSpPr>
            <a:spLocks noGrp="1"/>
          </p:cNvSpPr>
          <p:nvPr>
            <p:ph type="title"/>
          </p:nvPr>
        </p:nvSpPr>
        <p:spPr>
          <a:xfrm>
            <a:off x="2000232" y="285728"/>
            <a:ext cx="5143536" cy="1143000"/>
          </a:xfrm>
        </p:spPr>
        <p:txBody>
          <a:bodyPr>
            <a:normAutofit/>
          </a:bodyPr>
          <a:lstStyle/>
          <a:p>
            <a:r>
              <a:rPr lang="tr-TR" b="1" dirty="0" smtClean="0">
                <a:solidFill>
                  <a:srgbClr val="C00000"/>
                </a:solidFill>
              </a:rPr>
              <a:t>SUNU KONULARI</a:t>
            </a:r>
            <a:endParaRPr lang="tr-TR" dirty="0">
              <a:solidFill>
                <a:srgbClr val="C00000"/>
              </a:solidFill>
            </a:endParaRPr>
          </a:p>
        </p:txBody>
      </p:sp>
      <p:sp>
        <p:nvSpPr>
          <p:cNvPr id="4" name="3 Metin kutusu"/>
          <p:cNvSpPr txBox="1"/>
          <p:nvPr/>
        </p:nvSpPr>
        <p:spPr>
          <a:xfrm>
            <a:off x="928662" y="1214422"/>
            <a:ext cx="7215238" cy="1776448"/>
          </a:xfrm>
          <a:prstGeom prst="rect">
            <a:avLst/>
          </a:prstGeom>
          <a:noFill/>
        </p:spPr>
        <p:txBody>
          <a:bodyPr wrap="square" rtlCol="0">
            <a:spAutoFit/>
          </a:bodyPr>
          <a:lstStyle/>
          <a:p>
            <a:pPr lvl="0">
              <a:lnSpc>
                <a:spcPct val="114000"/>
              </a:lnSpc>
              <a:buClr>
                <a:srgbClr val="C00000"/>
              </a:buClr>
              <a:buFont typeface="Wingdings" pitchFamily="2" charset="2"/>
              <a:buChar char="v"/>
            </a:pPr>
            <a:r>
              <a:rPr lang="tr-TR" sz="3200" dirty="0" smtClean="0">
                <a:latin typeface="ALFABET98" pitchFamily="2" charset="0"/>
              </a:rPr>
              <a:t>    Mustafa Kemal mahalle mektebine devam etseydi, onun hayatında neler değişirdi?</a:t>
            </a:r>
          </a:p>
        </p:txBody>
      </p:sp>
      <p:sp>
        <p:nvSpPr>
          <p:cNvPr id="7" name="6 Metin kutusu"/>
          <p:cNvSpPr txBox="1"/>
          <p:nvPr/>
        </p:nvSpPr>
        <p:spPr>
          <a:xfrm>
            <a:off x="857224" y="3143248"/>
            <a:ext cx="7215238" cy="1776448"/>
          </a:xfrm>
          <a:prstGeom prst="rect">
            <a:avLst/>
          </a:prstGeom>
          <a:noFill/>
        </p:spPr>
        <p:txBody>
          <a:bodyPr wrap="square" rtlCol="0">
            <a:spAutoFit/>
          </a:bodyPr>
          <a:lstStyle/>
          <a:p>
            <a:pPr lvl="0">
              <a:lnSpc>
                <a:spcPct val="114000"/>
              </a:lnSpc>
              <a:buClr>
                <a:srgbClr val="C00000"/>
              </a:buClr>
              <a:buFont typeface="Wingdings" pitchFamily="2" charset="2"/>
              <a:buChar char="v"/>
            </a:pPr>
            <a:r>
              <a:rPr lang="tr-TR" sz="3200" dirty="0" smtClean="0">
                <a:latin typeface="ALFABET98" pitchFamily="2" charset="0"/>
              </a:rPr>
              <a:t>    Mustafa Kemal mahalle mektebine devam etseydi, bugün bizim hayatımızda neler değişirdi?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642910" y="1928802"/>
            <a:ext cx="7643866" cy="1197892"/>
          </a:xfrm>
          <a:prstGeom prst="rect">
            <a:avLst/>
          </a:prstGeom>
          <a:noFill/>
        </p:spPr>
        <p:txBody>
          <a:bodyPr wrap="square" rtlCol="0">
            <a:spAutoFit/>
          </a:bodyPr>
          <a:lstStyle/>
          <a:p>
            <a:pPr>
              <a:lnSpc>
                <a:spcPct val="114000"/>
              </a:lnSpc>
              <a:buClr>
                <a:srgbClr val="C00000"/>
              </a:buClr>
            </a:pPr>
            <a:r>
              <a:rPr lang="tr-TR" sz="3200" dirty="0" smtClean="0">
                <a:latin typeface="ALFABET98" pitchFamily="2" charset="0"/>
              </a:rPr>
              <a:t>  Seçtiğiniz konuyu </a:t>
            </a:r>
            <a:r>
              <a:rPr lang="tr-TR" sz="3200" dirty="0" smtClean="0">
                <a:solidFill>
                  <a:srgbClr val="C00000"/>
                </a:solidFill>
                <a:latin typeface="ALFABET98" pitchFamily="2" charset="0"/>
              </a:rPr>
              <a:t>ş</a:t>
            </a:r>
            <a:r>
              <a:rPr lang="da-DK" sz="3200" dirty="0" smtClean="0">
                <a:solidFill>
                  <a:srgbClr val="C00000"/>
                </a:solidFill>
                <a:latin typeface="ALFABET98" pitchFamily="2" charset="0"/>
              </a:rPr>
              <a:t>iir</a:t>
            </a:r>
            <a:r>
              <a:rPr lang="tr-TR" sz="3200" dirty="0" smtClean="0">
                <a:solidFill>
                  <a:srgbClr val="C00000"/>
                </a:solidFill>
                <a:latin typeface="ALFABET98" pitchFamily="2" charset="0"/>
              </a:rPr>
              <a:t> </a:t>
            </a:r>
            <a:r>
              <a:rPr lang="tr-TR" sz="3200" dirty="0" smtClean="0">
                <a:latin typeface="ALFABET98" pitchFamily="2" charset="0"/>
              </a:rPr>
              <a:t>mi</a:t>
            </a:r>
            <a:r>
              <a:rPr lang="da-DK" sz="3200" dirty="0" smtClean="0">
                <a:latin typeface="ALFABET98" pitchFamily="2" charset="0"/>
              </a:rPr>
              <a:t>,</a:t>
            </a:r>
            <a:r>
              <a:rPr lang="tr-TR" sz="3200" dirty="0" smtClean="0">
                <a:latin typeface="ALFABET98" pitchFamily="2" charset="0"/>
              </a:rPr>
              <a:t> </a:t>
            </a:r>
            <a:r>
              <a:rPr lang="da-DK" sz="3200" dirty="0" smtClean="0">
                <a:solidFill>
                  <a:srgbClr val="C00000"/>
                </a:solidFill>
                <a:latin typeface="ALFABET98" pitchFamily="2" charset="0"/>
              </a:rPr>
              <a:t>hikay</a:t>
            </a:r>
            <a:r>
              <a:rPr lang="da-DK" sz="3200" dirty="0" smtClean="0">
                <a:latin typeface="ALFABET98" pitchFamily="2" charset="0"/>
              </a:rPr>
              <a:t>e</a:t>
            </a:r>
            <a:r>
              <a:rPr lang="tr-TR" sz="3200" dirty="0" smtClean="0">
                <a:latin typeface="ALFABET98" pitchFamily="2" charset="0"/>
              </a:rPr>
              <a:t> mi</a:t>
            </a:r>
            <a:r>
              <a:rPr lang="da-DK" sz="3200" dirty="0" smtClean="0">
                <a:latin typeface="ALFABET98" pitchFamily="2" charset="0"/>
              </a:rPr>
              <a:t>,</a:t>
            </a:r>
            <a:r>
              <a:rPr lang="tr-TR" sz="3200" dirty="0" smtClean="0">
                <a:latin typeface="ALFABET98" pitchFamily="2" charset="0"/>
              </a:rPr>
              <a:t> </a:t>
            </a:r>
            <a:r>
              <a:rPr lang="da-DK" sz="3200" dirty="0" smtClean="0">
                <a:solidFill>
                  <a:srgbClr val="C00000"/>
                </a:solidFill>
                <a:latin typeface="ALFABET98" pitchFamily="2" charset="0"/>
              </a:rPr>
              <a:t>masal</a:t>
            </a:r>
            <a:r>
              <a:rPr lang="tr-TR" sz="3200" dirty="0" smtClean="0">
                <a:latin typeface="ALFABET98" pitchFamily="2" charset="0"/>
              </a:rPr>
              <a:t> mı</a:t>
            </a:r>
            <a:r>
              <a:rPr lang="da-DK" sz="3200" dirty="0" smtClean="0">
                <a:latin typeface="ALFABET98" pitchFamily="2" charset="0"/>
              </a:rPr>
              <a:t>, </a:t>
            </a:r>
            <a:r>
              <a:rPr lang="da-DK" sz="3200" dirty="0" smtClean="0">
                <a:solidFill>
                  <a:srgbClr val="C00000"/>
                </a:solidFill>
                <a:latin typeface="ALFABET98" pitchFamily="2" charset="0"/>
              </a:rPr>
              <a:t>f›kra</a:t>
            </a:r>
            <a:r>
              <a:rPr lang="tr-TR" sz="3200" dirty="0" smtClean="0">
                <a:latin typeface="ALFABET98" pitchFamily="2" charset="0"/>
              </a:rPr>
              <a:t> türünde mi hazırlamak istersiniz?</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714348" y="1857364"/>
            <a:ext cx="7643866" cy="1776448"/>
          </a:xfrm>
          <a:prstGeom prst="rect">
            <a:avLst/>
          </a:prstGeom>
          <a:noFill/>
        </p:spPr>
        <p:txBody>
          <a:bodyPr wrap="square" rtlCol="0">
            <a:spAutoFit/>
          </a:bodyPr>
          <a:lstStyle/>
          <a:p>
            <a:pPr>
              <a:lnSpc>
                <a:spcPct val="114000"/>
              </a:lnSpc>
              <a:buClr>
                <a:srgbClr val="C00000"/>
              </a:buClr>
            </a:pPr>
            <a:r>
              <a:rPr lang="tr-TR" sz="3200" dirty="0" smtClean="0">
                <a:latin typeface="ALFABET98" pitchFamily="2" charset="0"/>
              </a:rPr>
              <a:t>  Seçtiğiniz konuyu </a:t>
            </a:r>
            <a:r>
              <a:rPr lang="tr-TR" sz="3200" dirty="0" smtClean="0">
                <a:solidFill>
                  <a:srgbClr val="C00000"/>
                </a:solidFill>
                <a:latin typeface="ALFABET98" pitchFamily="2" charset="0"/>
              </a:rPr>
              <a:t>konuşma</a:t>
            </a:r>
            <a:r>
              <a:rPr lang="tr-TR" sz="3200" dirty="0" smtClean="0">
                <a:latin typeface="ALFABET98" pitchFamily="2" charset="0"/>
              </a:rPr>
              <a:t>, </a:t>
            </a:r>
            <a:r>
              <a:rPr lang="tr-TR" sz="3200" dirty="0" smtClean="0">
                <a:solidFill>
                  <a:srgbClr val="C00000"/>
                </a:solidFill>
                <a:latin typeface="ALFABET98" pitchFamily="2" charset="0"/>
              </a:rPr>
              <a:t>yazma</a:t>
            </a:r>
            <a:r>
              <a:rPr lang="tr-TR" sz="3200" dirty="0" smtClean="0">
                <a:latin typeface="ALFABET98" pitchFamily="2" charset="0"/>
              </a:rPr>
              <a:t>, </a:t>
            </a:r>
            <a:r>
              <a:rPr lang="tr-TR" sz="3200" dirty="0" smtClean="0">
                <a:solidFill>
                  <a:srgbClr val="C00000"/>
                </a:solidFill>
                <a:latin typeface="ALFABET98" pitchFamily="2" charset="0"/>
              </a:rPr>
              <a:t>görsel sunu</a:t>
            </a:r>
            <a:r>
              <a:rPr lang="tr-TR" sz="3200" dirty="0" smtClean="0">
                <a:latin typeface="ALFABET98" pitchFamily="2" charset="0"/>
              </a:rPr>
              <a:t> çal›</a:t>
            </a:r>
            <a:r>
              <a:rPr lang="tr-TR" sz="3200" dirty="0" err="1" smtClean="0">
                <a:latin typeface="ALFABET98" pitchFamily="2" charset="0"/>
              </a:rPr>
              <a:t>şmalarından</a:t>
            </a:r>
            <a:r>
              <a:rPr lang="tr-TR" sz="3200" dirty="0" smtClean="0">
                <a:latin typeface="ALFABET98" pitchFamily="2" charset="0"/>
              </a:rPr>
              <a:t> hangisiyle sunacağı-</a:t>
            </a:r>
            <a:r>
              <a:rPr lang="tr-TR" sz="3200" dirty="0" err="1" smtClean="0">
                <a:latin typeface="ALFABET98" pitchFamily="2" charset="0"/>
              </a:rPr>
              <a:t>nıza</a:t>
            </a:r>
            <a:r>
              <a:rPr lang="tr-TR" sz="3200" dirty="0" smtClean="0">
                <a:latin typeface="ALFABET98" pitchFamily="2" charset="0"/>
              </a:rPr>
              <a:t> karar vermelisiniz.</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357422" y="642918"/>
            <a:ext cx="3585469" cy="584775"/>
          </a:xfrm>
          <a:prstGeom prst="rect">
            <a:avLst/>
          </a:prstGeom>
        </p:spPr>
        <p:txBody>
          <a:bodyPr wrap="none">
            <a:spAutoFit/>
          </a:bodyPr>
          <a:lstStyle/>
          <a:p>
            <a:r>
              <a:rPr lang="tr-TR" sz="3200" b="1" dirty="0" smtClean="0">
                <a:solidFill>
                  <a:srgbClr val="C00000"/>
                </a:solidFill>
              </a:rPr>
              <a:t>Tür ve Sunu şekilleri</a:t>
            </a:r>
            <a:endParaRPr lang="tr-TR" sz="3200" b="1" dirty="0">
              <a:solidFill>
                <a:srgbClr val="C00000"/>
              </a:solidFill>
            </a:endParaRPr>
          </a:p>
        </p:txBody>
      </p:sp>
      <p:sp>
        <p:nvSpPr>
          <p:cNvPr id="4" name="3 Dikdörtgen"/>
          <p:cNvSpPr/>
          <p:nvPr/>
        </p:nvSpPr>
        <p:spPr>
          <a:xfrm>
            <a:off x="785786" y="1142984"/>
            <a:ext cx="7929618" cy="4785926"/>
          </a:xfrm>
          <a:prstGeom prst="rect">
            <a:avLst/>
          </a:prstGeom>
        </p:spPr>
        <p:txBody>
          <a:bodyPr wrap="square">
            <a:spAutoFit/>
          </a:bodyPr>
          <a:lstStyle/>
          <a:p>
            <a:pPr>
              <a:spcAft>
                <a:spcPts val="600"/>
              </a:spcAft>
            </a:pPr>
            <a:r>
              <a:rPr lang="tr-TR" sz="2600" dirty="0" smtClean="0"/>
              <a:t>1. Şiir okuma; masal, hikaye, fıkra anlatma</a:t>
            </a:r>
          </a:p>
          <a:p>
            <a:pPr>
              <a:spcAft>
                <a:spcPts val="600"/>
              </a:spcAft>
            </a:pPr>
            <a:r>
              <a:rPr lang="de-DE" sz="2600" dirty="0" smtClean="0"/>
              <a:t>2. </a:t>
            </a:r>
            <a:r>
              <a:rPr lang="de-DE" sz="2600" dirty="0" err="1" smtClean="0"/>
              <a:t>Deneyim</a:t>
            </a:r>
            <a:r>
              <a:rPr lang="de-DE" sz="2600" dirty="0" smtClean="0"/>
              <a:t>, </a:t>
            </a:r>
            <a:r>
              <a:rPr lang="de-DE" sz="2600" dirty="0" err="1" smtClean="0"/>
              <a:t>izlenim</a:t>
            </a:r>
            <a:r>
              <a:rPr lang="de-DE" sz="2600" dirty="0" smtClean="0"/>
              <a:t> </a:t>
            </a:r>
            <a:r>
              <a:rPr lang="de-DE" sz="2600" dirty="0" err="1" smtClean="0"/>
              <a:t>ve</a:t>
            </a:r>
            <a:r>
              <a:rPr lang="de-DE" sz="2600" dirty="0" smtClean="0"/>
              <a:t> an</a:t>
            </a:r>
            <a:r>
              <a:rPr lang="tr-TR" sz="2600" dirty="0" smtClean="0"/>
              <a:t>ı</a:t>
            </a:r>
            <a:r>
              <a:rPr lang="de-DE" sz="2600" dirty="0" smtClean="0"/>
              <a:t> </a:t>
            </a:r>
            <a:r>
              <a:rPr lang="de-DE" sz="2600" dirty="0" err="1" smtClean="0"/>
              <a:t>anlatma</a:t>
            </a:r>
            <a:endParaRPr lang="de-DE" sz="2600" dirty="0" smtClean="0"/>
          </a:p>
          <a:p>
            <a:pPr>
              <a:spcAft>
                <a:spcPts val="600"/>
              </a:spcAft>
            </a:pPr>
            <a:r>
              <a:rPr lang="tr-TR" sz="2600" dirty="0" smtClean="0"/>
              <a:t>3. Mektup, davetiye, tebrik kartı yazma</a:t>
            </a:r>
          </a:p>
          <a:p>
            <a:pPr>
              <a:spcAft>
                <a:spcPts val="600"/>
              </a:spcAft>
            </a:pPr>
            <a:r>
              <a:rPr lang="tr-TR" sz="2600" dirty="0" smtClean="0"/>
              <a:t>4. Sözlü anlatma, yazılı anlatma</a:t>
            </a:r>
          </a:p>
          <a:p>
            <a:pPr>
              <a:spcAft>
                <a:spcPts val="600"/>
              </a:spcAft>
            </a:pPr>
            <a:r>
              <a:rPr lang="tr-TR" sz="2600" dirty="0" smtClean="0"/>
              <a:t>5. Özetleme</a:t>
            </a:r>
          </a:p>
          <a:p>
            <a:pPr>
              <a:spcAft>
                <a:spcPts val="600"/>
              </a:spcAft>
            </a:pPr>
            <a:r>
              <a:rPr lang="tr-TR" sz="2600" dirty="0" smtClean="0"/>
              <a:t>6. Serbest yazma</a:t>
            </a:r>
          </a:p>
          <a:p>
            <a:pPr>
              <a:spcAft>
                <a:spcPts val="600"/>
              </a:spcAft>
            </a:pPr>
            <a:r>
              <a:rPr lang="tr-TR" sz="2600" dirty="0" smtClean="0"/>
              <a:t>7.Drama</a:t>
            </a:r>
          </a:p>
          <a:p>
            <a:pPr>
              <a:spcAft>
                <a:spcPts val="600"/>
              </a:spcAft>
            </a:pPr>
            <a:r>
              <a:rPr lang="tr-TR" sz="2600" dirty="0" smtClean="0"/>
              <a:t>8. Karşılaştırma</a:t>
            </a:r>
          </a:p>
          <a:p>
            <a:pPr>
              <a:spcAft>
                <a:spcPts val="600"/>
              </a:spcAft>
            </a:pPr>
            <a:r>
              <a:rPr lang="tr-TR" sz="2600" dirty="0" smtClean="0"/>
              <a:t>9. İletişim teknolojilerinden yararlanma</a:t>
            </a:r>
          </a:p>
          <a:p>
            <a:pPr>
              <a:spcAft>
                <a:spcPts val="600"/>
              </a:spcAft>
            </a:pPr>
            <a:r>
              <a:rPr lang="tr-TR" sz="2600" dirty="0" smtClean="0"/>
              <a:t>10. Gazete, levha, işaret ve sembollerden yararlanma</a:t>
            </a:r>
            <a:endParaRPr lang="tr-TR" sz="26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785794"/>
            <a:ext cx="7715304" cy="5357850"/>
          </a:xfrm>
        </p:spPr>
        <p:txBody>
          <a:bodyPr>
            <a:noAutofit/>
          </a:bodyPr>
          <a:lstStyle/>
          <a:p>
            <a:pPr algn="l">
              <a:lnSpc>
                <a:spcPct val="200000"/>
              </a:lnSpc>
              <a:spcAft>
                <a:spcPts val="600"/>
              </a:spcAft>
            </a:pPr>
            <a:r>
              <a:rPr lang="tr-TR" sz="2000" b="1" dirty="0" smtClean="0">
                <a:solidFill>
                  <a:srgbClr val="C00000"/>
                </a:solidFill>
                <a:latin typeface="ALFABET98" pitchFamily="2" charset="0"/>
              </a:rPr>
              <a:t>Kaynaklar:</a:t>
            </a:r>
            <a:br>
              <a:rPr lang="tr-TR" sz="2000" b="1" dirty="0" smtClean="0">
                <a:solidFill>
                  <a:srgbClr val="C00000"/>
                </a:solidFill>
                <a:latin typeface="ALFABET98" pitchFamily="2" charset="0"/>
              </a:rPr>
            </a:br>
            <a:r>
              <a:rPr lang="tr-TR" sz="2000" u="sng" dirty="0" smtClean="0"/>
              <a:t>upload.</a:t>
            </a:r>
            <a:r>
              <a:rPr lang="tr-TR" sz="2000" dirty="0" smtClean="0">
                <a:hlinkClick r:id="rId3"/>
              </a:rPr>
              <a:t>wikimedia.org</a:t>
            </a:r>
            <a:r>
              <a:rPr lang="tr-TR" sz="2000" dirty="0" smtClean="0"/>
              <a:t>                   </a:t>
            </a:r>
            <a:br>
              <a:rPr lang="tr-TR" sz="2000" dirty="0" smtClean="0"/>
            </a:br>
            <a:r>
              <a:rPr lang="tr-TR" sz="2000" u="sng" dirty="0" smtClean="0">
                <a:hlinkClick r:id="rId4"/>
              </a:rPr>
              <a:t>www.</a:t>
            </a:r>
            <a:r>
              <a:rPr lang="tr-TR" sz="2000" u="sng" dirty="0" smtClean="0"/>
              <a:t>asilajans.com </a:t>
            </a:r>
            <a:r>
              <a:rPr lang="tr-TR" sz="2000" dirty="0" smtClean="0"/>
              <a:t>           </a:t>
            </a:r>
            <a:br>
              <a:rPr lang="tr-TR" sz="2000" dirty="0" smtClean="0"/>
            </a:br>
            <a:r>
              <a:rPr lang="tr-TR" sz="2000" u="sng" dirty="0" smtClean="0"/>
              <a:t>www.turkcesozlukler.com</a:t>
            </a:r>
            <a:br>
              <a:rPr lang="tr-TR" sz="2000" u="sng" dirty="0" smtClean="0"/>
            </a:br>
            <a:r>
              <a:rPr lang="tr-TR" sz="2000" u="sng" dirty="0" smtClean="0"/>
              <a:t>www.turkcebilgi.com</a:t>
            </a:r>
            <a:br>
              <a:rPr lang="tr-TR" sz="2000" u="sng" dirty="0" smtClean="0"/>
            </a:br>
            <a:r>
              <a:rPr lang="tr-TR" sz="2000" u="sng" dirty="0" smtClean="0">
                <a:hlinkClick r:id="rId5"/>
              </a:rPr>
              <a:t>www.sozluk.bilgiportal.com</a:t>
            </a:r>
            <a:r>
              <a:rPr lang="tr-TR" sz="2000" u="sng" dirty="0" smtClean="0"/>
              <a:t/>
            </a:r>
            <a:br>
              <a:rPr lang="tr-TR" sz="2000" u="sng" dirty="0" smtClean="0"/>
            </a:br>
            <a:r>
              <a:rPr lang="tr-TR" sz="2000" dirty="0">
                <a:hlinkClick r:id="rId6"/>
              </a:rPr>
              <a:t>www.sorubak.com</a:t>
            </a:r>
            <a:endParaRPr lang="tr-TR" sz="2000" dirty="0">
              <a:latin typeface="ALFABET98" pitchFamily="2"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643042" y="1071546"/>
            <a:ext cx="6015054" cy="5192278"/>
          </a:xfrm>
          <a:prstGeom prst="rect">
            <a:avLst/>
          </a:prstGeom>
          <a:noFill/>
          <a:ln w="9525">
            <a:noFill/>
            <a:miter lim="800000"/>
            <a:headEnd/>
            <a:tailEnd/>
          </a:ln>
          <a:effectLst/>
        </p:spPr>
      </p:pic>
      <p:sp>
        <p:nvSpPr>
          <p:cNvPr id="6" name="5 Metin kutusu"/>
          <p:cNvSpPr txBox="1"/>
          <p:nvPr/>
        </p:nvSpPr>
        <p:spPr>
          <a:xfrm>
            <a:off x="3643306" y="785794"/>
            <a:ext cx="4643470" cy="500458"/>
          </a:xfrm>
          <a:prstGeom prst="rect">
            <a:avLst/>
          </a:prstGeom>
          <a:noFill/>
        </p:spPr>
        <p:txBody>
          <a:bodyPr wrap="square" rtlCol="0">
            <a:spAutoFit/>
          </a:bodyPr>
          <a:lstStyle/>
          <a:p>
            <a:pPr lvl="0">
              <a:lnSpc>
                <a:spcPct val="114000"/>
              </a:lnSpc>
            </a:pPr>
            <a:r>
              <a:rPr lang="tr-TR" sz="2400" dirty="0" smtClean="0">
                <a:latin typeface="ALFABET98" pitchFamily="2" charset="0"/>
              </a:rPr>
              <a:t>Çalışma Kitabı Sayfa 31</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928662" y="1857364"/>
            <a:ext cx="7143800" cy="1566006"/>
          </a:xfrm>
          <a:prstGeom prst="rect">
            <a:avLst/>
          </a:prstGeom>
          <a:noFill/>
        </p:spPr>
        <p:txBody>
          <a:bodyPr wrap="square" rtlCol="0">
            <a:spAutoFit/>
          </a:bodyPr>
          <a:lstStyle/>
          <a:p>
            <a:pPr>
              <a:lnSpc>
                <a:spcPct val="114000"/>
              </a:lnSpc>
            </a:pPr>
            <a:r>
              <a:rPr lang="tr-TR" sz="2800" dirty="0" smtClean="0">
                <a:latin typeface="ALFABET98" pitchFamily="2" charset="0"/>
              </a:rPr>
              <a:t>	Mustafa Kemal’in Okul Hayatı metnini dinleyerek, okuyarak ve metnin görsellerini inceleyerek neler kazanabilirisiniz?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Resim" descr="Resim3.png"/>
          <p:cNvPicPr>
            <a:picLocks noChangeAspect="1"/>
          </p:cNvPicPr>
          <p:nvPr/>
        </p:nvPicPr>
        <p:blipFill>
          <a:blip r:embed="rId2"/>
          <a:stretch>
            <a:fillRect/>
          </a:stretch>
        </p:blipFill>
        <p:spPr>
          <a:xfrm>
            <a:off x="4889437" y="285728"/>
            <a:ext cx="4254563" cy="3810465"/>
          </a:xfrm>
          <a:prstGeom prst="rect">
            <a:avLst/>
          </a:prstGeom>
        </p:spPr>
      </p:pic>
      <p:sp>
        <p:nvSpPr>
          <p:cNvPr id="4" name="3 Metin kutusu"/>
          <p:cNvSpPr txBox="1"/>
          <p:nvPr/>
        </p:nvSpPr>
        <p:spPr>
          <a:xfrm>
            <a:off x="357158" y="2000240"/>
            <a:ext cx="7143800" cy="1074781"/>
          </a:xfrm>
          <a:prstGeom prst="rect">
            <a:avLst/>
          </a:prstGeom>
          <a:noFill/>
        </p:spPr>
        <p:txBody>
          <a:bodyPr wrap="square" rtlCol="0">
            <a:spAutoFit/>
          </a:bodyPr>
          <a:lstStyle/>
          <a:p>
            <a:pPr>
              <a:lnSpc>
                <a:spcPct val="114000"/>
              </a:lnSpc>
            </a:pPr>
            <a:r>
              <a:rPr lang="tr-TR" sz="2800" dirty="0" smtClean="0">
                <a:latin typeface="ALFABET98" pitchFamily="2" charset="0"/>
              </a:rPr>
              <a:t>   Metnin üçüncü sayfasındaki </a:t>
            </a:r>
          </a:p>
          <a:p>
            <a:pPr>
              <a:lnSpc>
                <a:spcPct val="114000"/>
              </a:lnSpc>
            </a:pPr>
            <a:r>
              <a:rPr lang="tr-TR" sz="2800" dirty="0" smtClean="0">
                <a:latin typeface="ALFABET98" pitchFamily="2" charset="0"/>
              </a:rPr>
              <a:t>resmi inceleyiniz.</a:t>
            </a:r>
          </a:p>
        </p:txBody>
      </p:sp>
      <p:sp>
        <p:nvSpPr>
          <p:cNvPr id="3" name="2 Metin kutusu"/>
          <p:cNvSpPr txBox="1"/>
          <p:nvPr/>
        </p:nvSpPr>
        <p:spPr>
          <a:xfrm>
            <a:off x="571472" y="4500570"/>
            <a:ext cx="8001056" cy="1074781"/>
          </a:xfrm>
          <a:prstGeom prst="rect">
            <a:avLst/>
          </a:prstGeom>
          <a:noFill/>
        </p:spPr>
        <p:txBody>
          <a:bodyPr wrap="square" rtlCol="0">
            <a:spAutoFit/>
          </a:bodyPr>
          <a:lstStyle/>
          <a:p>
            <a:pPr>
              <a:lnSpc>
                <a:spcPct val="114000"/>
              </a:lnSpc>
            </a:pPr>
            <a:r>
              <a:rPr lang="tr-TR" sz="2800" dirty="0" smtClean="0">
                <a:latin typeface="ALFABET98" pitchFamily="2" charset="0"/>
              </a:rPr>
              <a:t>	Resimdeki sınıfla kendi sınıfımızı karşılaştıralım. Neler söyleyebilirsiniz?</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14282" y="763486"/>
            <a:ext cx="8572560" cy="238526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Aft>
                <a:spcPts val="600"/>
              </a:spcAft>
            </a:pPr>
            <a:r>
              <a:rPr lang="tr-TR" sz="3600" b="1" dirty="0" smtClean="0">
                <a:ln w="11430"/>
                <a:solidFill>
                  <a:srgbClr val="00B050"/>
                </a:solidFill>
                <a:effectLst>
                  <a:outerShdw blurRad="50800" dist="39000" dir="5460000" algn="tl">
                    <a:srgbClr val="000000">
                      <a:alpha val="38000"/>
                    </a:srgbClr>
                  </a:outerShdw>
                </a:effectLst>
                <a:latin typeface="Kayra Aydin" pitchFamily="34" charset="0"/>
              </a:rPr>
              <a:t>	Size bilgilendirici bir metin okuyacağım.</a:t>
            </a:r>
          </a:p>
          <a:p>
            <a:r>
              <a:rPr lang="tr-TR" sz="3600" b="1" dirty="0" smtClean="0">
                <a:ln w="11430"/>
                <a:solidFill>
                  <a:srgbClr val="00B050"/>
                </a:solidFill>
                <a:effectLst>
                  <a:outerShdw blurRad="50800" dist="39000" dir="5460000" algn="tl">
                    <a:srgbClr val="000000">
                      <a:alpha val="38000"/>
                    </a:srgbClr>
                  </a:outerShdw>
                </a:effectLst>
                <a:latin typeface="Kayra Aydin" pitchFamily="34" charset="0"/>
              </a:rPr>
              <a:t> 	Ama önce dinleme kurallarını hatırlayalım mı?</a:t>
            </a:r>
            <a:endParaRPr lang="tr-TR" sz="36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3" name="2 Metin kutusu"/>
          <p:cNvSpPr txBox="1"/>
          <p:nvPr/>
        </p:nvSpPr>
        <p:spPr>
          <a:xfrm>
            <a:off x="571472" y="3214686"/>
            <a:ext cx="742955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1- Dinlemek için hazırlık yapmalıyız.</a:t>
            </a:r>
            <a:endParaRPr lang="tr-TR" sz="28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5" name="4 Metin kutusu"/>
          <p:cNvSpPr txBox="1"/>
          <p:nvPr/>
        </p:nvSpPr>
        <p:spPr>
          <a:xfrm>
            <a:off x="642910" y="4000504"/>
            <a:ext cx="742955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2- Dinlemenin amacını belirlemeliyiz.</a:t>
            </a:r>
            <a:endParaRPr lang="tr-TR" sz="28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6" name="5 Metin kutusu"/>
          <p:cNvSpPr txBox="1"/>
          <p:nvPr/>
        </p:nvSpPr>
        <p:spPr>
          <a:xfrm>
            <a:off x="642910" y="4786322"/>
            <a:ext cx="7715304"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3- Dikkatimizi dinlediğimize yoğunlaştırırız.</a:t>
            </a:r>
            <a:endParaRPr lang="tr-TR" sz="28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
        <p:nvSpPr>
          <p:cNvPr id="7" name="6 Metin kutusu"/>
          <p:cNvSpPr txBox="1"/>
          <p:nvPr/>
        </p:nvSpPr>
        <p:spPr>
          <a:xfrm>
            <a:off x="571472" y="5429264"/>
            <a:ext cx="7286676"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2800" b="1" dirty="0" smtClean="0">
                <a:ln w="11430"/>
                <a:solidFill>
                  <a:srgbClr val="00B050"/>
                </a:solidFill>
                <a:effectLst>
                  <a:outerShdw blurRad="50800" dist="39000" dir="5460000" algn="tl">
                    <a:srgbClr val="000000">
                      <a:alpha val="38000"/>
                    </a:srgbClr>
                  </a:outerShdw>
                </a:effectLst>
                <a:latin typeface="Kayra Aydin" pitchFamily="34" charset="0"/>
              </a:rPr>
              <a:t>4- Görgü kurallarına uygun dinlemeliyiz.</a:t>
            </a:r>
            <a:endParaRPr lang="tr-TR" sz="2800" b="1" dirty="0">
              <a:ln w="11430"/>
              <a:solidFill>
                <a:schemeClr val="accent1">
                  <a:lumMod val="75000"/>
                </a:schemeClr>
              </a:solidFill>
              <a:effectLst>
                <a:outerShdw blurRad="50800" dist="39000" dir="5460000" algn="tl">
                  <a:srgbClr val="000000">
                    <a:alpha val="38000"/>
                  </a:srgbClr>
                </a:outerShdw>
              </a:effectLst>
              <a:latin typeface="Kayra Aydin"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2796</TotalTime>
  <Words>1310</Words>
  <Application>Microsoft Office PowerPoint</Application>
  <PresentationFormat>Ekran Gösterisi (4:3)</PresentationFormat>
  <Paragraphs>379</Paragraphs>
  <Slides>54</Slides>
  <Notes>2</Notes>
  <HiddenSlides>0</HiddenSlides>
  <MMClips>1</MMClips>
  <ScaleCrop>false</ScaleCrop>
  <HeadingPairs>
    <vt:vector size="6" baseType="variant">
      <vt:variant>
        <vt:lpstr>Kullanılan Yazı Tipleri</vt:lpstr>
      </vt:variant>
      <vt:variant>
        <vt:i4>12</vt:i4>
      </vt:variant>
      <vt:variant>
        <vt:lpstr>Tema</vt:lpstr>
      </vt:variant>
      <vt:variant>
        <vt:i4>1</vt:i4>
      </vt:variant>
      <vt:variant>
        <vt:lpstr>Slayt Başlıkları</vt:lpstr>
      </vt:variant>
      <vt:variant>
        <vt:i4>54</vt:i4>
      </vt:variant>
    </vt:vector>
  </HeadingPairs>
  <TitlesOfParts>
    <vt:vector size="67" baseType="lpstr">
      <vt:lpstr>ALFABET98</vt:lpstr>
      <vt:lpstr>Arial</vt:lpstr>
      <vt:lpstr>AvantYeniBold</vt:lpstr>
      <vt:lpstr>AvantYeniItalic</vt:lpstr>
      <vt:lpstr>AvantYeniPlain</vt:lpstr>
      <vt:lpstr>Calibri</vt:lpstr>
      <vt:lpstr>Century Gothic</vt:lpstr>
      <vt:lpstr>Kayra Aydin</vt:lpstr>
      <vt:lpstr>Open Sans</vt:lpstr>
      <vt:lpstr>Times New Roman</vt:lpstr>
      <vt:lpstr>TimesTRPlain</vt:lpstr>
      <vt:lpstr>Wingdings</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SUNU KONULARI</vt:lpstr>
      <vt:lpstr>PowerPoint Sunusu</vt:lpstr>
      <vt:lpstr>PowerPoint Sunusu</vt:lpstr>
      <vt:lpstr>PowerPoint Sunusu</vt:lpstr>
      <vt:lpstr>Kaynaklar: upload.wikimedia.org                    www.asilajans.com             www.turkcesozlukler.com www.turkcebilgi.com www.sozluk.bilgiportal.com www.sorubak.com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cp:lastModifiedBy>doğan</cp:lastModifiedBy>
  <cp:revision>490</cp:revision>
  <dcterms:modified xsi:type="dcterms:W3CDTF">2015-10-26T20:22:58Z</dcterms:modified>
  <cp:category>www.sorubak.com</cp:category>
</cp:coreProperties>
</file>