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5" autoAdjust="0"/>
    <p:restoredTop sz="94434" autoAdjust="0"/>
  </p:normalViewPr>
  <p:slideViewPr>
    <p:cSldViewPr>
      <p:cViewPr>
        <p:scale>
          <a:sx n="70" d="100"/>
          <a:sy n="70" d="100"/>
        </p:scale>
        <p:origin x="1428"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A68F1A25-8C6E-4F2F-9B7B-E26EC4B99FCC}" type="datetimeFigureOut">
              <a:rPr lang="tr-TR"/>
              <a:pPr>
                <a:defRPr/>
              </a:pPr>
              <a:t>16.07.2015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B75B026-0608-48A7-BAE5-7F36E5903D0A}" type="slidenum">
              <a:rPr lang="tr-TR"/>
              <a:pPr>
                <a:defRPr/>
              </a:pPr>
              <a:t>‹#›</a:t>
            </a:fld>
            <a:endParaRPr lang="tr-TR"/>
          </a:p>
        </p:txBody>
      </p:sp>
    </p:spTree>
  </p:cSld>
  <p:clrMapOvr>
    <a:masterClrMapping/>
  </p:clrMapOvr>
  <p:transition advTm="10723">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13D2742F-DCA0-480C-8427-B295A7A6075A}" type="datetimeFigureOut">
              <a:rPr lang="tr-TR"/>
              <a:pPr>
                <a:defRPr/>
              </a:pPr>
              <a:t>16.07.2015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876F839-21C9-4350-9D1A-C5C05AB04474}" type="slidenum">
              <a:rPr lang="tr-TR"/>
              <a:pPr>
                <a:defRPr/>
              </a:pPr>
              <a:t>‹#›</a:t>
            </a:fld>
            <a:endParaRPr lang="tr-TR"/>
          </a:p>
        </p:txBody>
      </p:sp>
    </p:spTree>
  </p:cSld>
  <p:clrMapOvr>
    <a:masterClrMapping/>
  </p:clrMapOvr>
  <p:transition advTm="10723">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B1942800-FC38-4434-B317-0C6B67B75CC1}" type="datetimeFigureOut">
              <a:rPr lang="tr-TR"/>
              <a:pPr>
                <a:defRPr/>
              </a:pPr>
              <a:t>16.07.2015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D7CC00A-68BC-4EDE-848D-15D89B83789B}" type="slidenum">
              <a:rPr lang="tr-TR"/>
              <a:pPr>
                <a:defRPr/>
              </a:pPr>
              <a:t>‹#›</a:t>
            </a:fld>
            <a:endParaRPr lang="tr-TR"/>
          </a:p>
        </p:txBody>
      </p:sp>
    </p:spTree>
  </p:cSld>
  <p:clrMapOvr>
    <a:masterClrMapping/>
  </p:clrMapOvr>
  <p:transition advTm="10723">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16768C52-3E88-43A1-893D-2D69BD48BB08}" type="datetimeFigureOut">
              <a:rPr lang="tr-TR"/>
              <a:pPr>
                <a:defRPr/>
              </a:pPr>
              <a:t>16.07.2015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BDCAE3A-76CF-43FE-B4BB-65DF2D37A60B}" type="slidenum">
              <a:rPr lang="tr-TR"/>
              <a:pPr>
                <a:defRPr/>
              </a:pPr>
              <a:t>‹#›</a:t>
            </a:fld>
            <a:endParaRPr lang="tr-TR"/>
          </a:p>
        </p:txBody>
      </p:sp>
    </p:spTree>
  </p:cSld>
  <p:clrMapOvr>
    <a:masterClrMapping/>
  </p:clrMapOvr>
  <p:transition advTm="10723">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7EF11B70-DE75-47D7-A0EE-6919B78C792C}" type="datetimeFigureOut">
              <a:rPr lang="tr-TR"/>
              <a:pPr>
                <a:defRPr/>
              </a:pPr>
              <a:t>16.07.2015</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E95D1C7-7E8B-49E2-BFAA-9CC19C26FE8F}" type="slidenum">
              <a:rPr lang="tr-TR"/>
              <a:pPr>
                <a:defRPr/>
              </a:pPr>
              <a:t>‹#›</a:t>
            </a:fld>
            <a:endParaRPr lang="tr-TR"/>
          </a:p>
        </p:txBody>
      </p:sp>
    </p:spTree>
  </p:cSld>
  <p:clrMapOvr>
    <a:masterClrMapping/>
  </p:clrMapOvr>
  <p:transition advTm="10723">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9A9FC742-EA41-4E7C-A9ED-1EC9C9F88FF3}" type="datetimeFigureOut">
              <a:rPr lang="tr-TR"/>
              <a:pPr>
                <a:defRPr/>
              </a:pPr>
              <a:t>16.07.2015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9F0598BB-1AD5-42D2-A4EC-FFADC7B1F410}" type="slidenum">
              <a:rPr lang="tr-TR"/>
              <a:pPr>
                <a:defRPr/>
              </a:pPr>
              <a:t>‹#›</a:t>
            </a:fld>
            <a:endParaRPr lang="tr-TR"/>
          </a:p>
        </p:txBody>
      </p:sp>
    </p:spTree>
  </p:cSld>
  <p:clrMapOvr>
    <a:masterClrMapping/>
  </p:clrMapOvr>
  <p:transition advTm="10723">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01BA678E-7D73-43A7-9000-0E00FBD8D244}" type="datetimeFigureOut">
              <a:rPr lang="tr-TR"/>
              <a:pPr>
                <a:defRPr/>
              </a:pPr>
              <a:t>16.07.2015</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FD60AFDE-1A34-4EB9-A01A-A6700F04040B}" type="slidenum">
              <a:rPr lang="tr-TR"/>
              <a:pPr>
                <a:defRPr/>
              </a:pPr>
              <a:t>‹#›</a:t>
            </a:fld>
            <a:endParaRPr lang="tr-TR"/>
          </a:p>
        </p:txBody>
      </p:sp>
    </p:spTree>
  </p:cSld>
  <p:clrMapOvr>
    <a:masterClrMapping/>
  </p:clrMapOvr>
  <p:transition advTm="10723">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541AFDD-394B-4324-8CD8-C20A3B174A7F}" type="datetimeFigureOut">
              <a:rPr lang="tr-TR"/>
              <a:pPr>
                <a:defRPr/>
              </a:pPr>
              <a:t>16.07.2015</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18CEF916-B3CF-43D8-AB33-D3D66F75EC0E}" type="slidenum">
              <a:rPr lang="tr-TR"/>
              <a:pPr>
                <a:defRPr/>
              </a:pPr>
              <a:t>‹#›</a:t>
            </a:fld>
            <a:endParaRPr lang="tr-TR"/>
          </a:p>
        </p:txBody>
      </p:sp>
    </p:spTree>
  </p:cSld>
  <p:clrMapOvr>
    <a:masterClrMapping/>
  </p:clrMapOvr>
  <p:transition advTm="10723">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299F60C6-503B-464C-959E-A3164EEF207F}" type="datetimeFigureOut">
              <a:rPr lang="tr-TR"/>
              <a:pPr>
                <a:defRPr/>
              </a:pPr>
              <a:t>16.07.2015</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879780C4-6184-4B10-BA91-9B0854E47D9F}" type="slidenum">
              <a:rPr lang="tr-TR"/>
              <a:pPr>
                <a:defRPr/>
              </a:pPr>
              <a:t>‹#›</a:t>
            </a:fld>
            <a:endParaRPr lang="tr-TR"/>
          </a:p>
        </p:txBody>
      </p:sp>
    </p:spTree>
  </p:cSld>
  <p:clrMapOvr>
    <a:masterClrMapping/>
  </p:clrMapOvr>
  <p:transition advTm="10723">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6E18F1CA-545A-4DBE-9FE1-CEE1B284B813}" type="datetimeFigureOut">
              <a:rPr lang="tr-TR"/>
              <a:pPr>
                <a:defRPr/>
              </a:pPr>
              <a:t>16.07.2015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F4013B0-407E-41D9-81AD-1E2C4851A2FE}" type="slidenum">
              <a:rPr lang="tr-TR"/>
              <a:pPr>
                <a:defRPr/>
              </a:pPr>
              <a:t>‹#›</a:t>
            </a:fld>
            <a:endParaRPr lang="tr-TR"/>
          </a:p>
        </p:txBody>
      </p:sp>
    </p:spTree>
  </p:cSld>
  <p:clrMapOvr>
    <a:masterClrMapping/>
  </p:clrMapOvr>
  <p:transition advTm="10723">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60FF6BCE-9982-4DA1-948D-415F8CFFBCB7}" type="datetimeFigureOut">
              <a:rPr lang="tr-TR"/>
              <a:pPr>
                <a:defRPr/>
              </a:pPr>
              <a:t>16.07.2015</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E7C1AD4-ED47-4695-984A-C08DB6539742}" type="slidenum">
              <a:rPr lang="tr-TR"/>
              <a:pPr>
                <a:defRPr/>
              </a:pPr>
              <a:t>‹#›</a:t>
            </a:fld>
            <a:endParaRPr lang="tr-TR"/>
          </a:p>
        </p:txBody>
      </p:sp>
    </p:spTree>
  </p:cSld>
  <p:clrMapOvr>
    <a:masterClrMapping/>
  </p:clrMapOvr>
  <p:transition advTm="10723">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9230AF6E-90AC-44B5-AC04-E1775C6AB281}" type="datetimeFigureOut">
              <a:rPr lang="tr-TR"/>
              <a:pPr>
                <a:defRPr/>
              </a:pPr>
              <a:t>16.07.2015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607265D6-8B83-42F7-AB44-577473EC703F}"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advTm="10723">
    <p:wipe/>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a:defRPr>
      </a:lvl2pPr>
      <a:lvl3pPr algn="ctr" rtl="0" fontAlgn="base">
        <a:spcBef>
          <a:spcPct val="0"/>
        </a:spcBef>
        <a:spcAft>
          <a:spcPct val="0"/>
        </a:spcAft>
        <a:defRPr sz="4400">
          <a:solidFill>
            <a:schemeClr val="tx1"/>
          </a:solidFill>
          <a:latin typeface="Calibri"/>
        </a:defRPr>
      </a:lvl3pPr>
      <a:lvl4pPr algn="ctr" rtl="0" fontAlgn="base">
        <a:spcBef>
          <a:spcPct val="0"/>
        </a:spcBef>
        <a:spcAft>
          <a:spcPct val="0"/>
        </a:spcAft>
        <a:defRPr sz="4400">
          <a:solidFill>
            <a:schemeClr val="tx1"/>
          </a:solidFill>
          <a:latin typeface="Calibri"/>
        </a:defRPr>
      </a:lvl4pPr>
      <a:lvl5pPr algn="ctr" rtl="0" fontAlgn="base">
        <a:spcBef>
          <a:spcPct val="0"/>
        </a:spcBef>
        <a:spcAft>
          <a:spcPct val="0"/>
        </a:spcAft>
        <a:defRPr sz="4400">
          <a:solidFill>
            <a:schemeClr val="tx1"/>
          </a:solidFill>
          <a:latin typeface="Calibri"/>
        </a:defRPr>
      </a:lvl5pPr>
      <a:lvl6pPr marL="457200" algn="ctr" rtl="0" fontAlgn="base">
        <a:spcBef>
          <a:spcPct val="0"/>
        </a:spcBef>
        <a:spcAft>
          <a:spcPct val="0"/>
        </a:spcAft>
        <a:defRPr sz="4400">
          <a:solidFill>
            <a:schemeClr val="tx1"/>
          </a:solidFill>
          <a:latin typeface="Calibri"/>
        </a:defRPr>
      </a:lvl6pPr>
      <a:lvl7pPr marL="914400" algn="ctr" rtl="0" fontAlgn="base">
        <a:spcBef>
          <a:spcPct val="0"/>
        </a:spcBef>
        <a:spcAft>
          <a:spcPct val="0"/>
        </a:spcAft>
        <a:defRPr sz="4400">
          <a:solidFill>
            <a:schemeClr val="tx1"/>
          </a:solidFill>
          <a:latin typeface="Calibri"/>
        </a:defRPr>
      </a:lvl7pPr>
      <a:lvl8pPr marL="1371600" algn="ctr" rtl="0" fontAlgn="base">
        <a:spcBef>
          <a:spcPct val="0"/>
        </a:spcBef>
        <a:spcAft>
          <a:spcPct val="0"/>
        </a:spcAft>
        <a:defRPr sz="4400">
          <a:solidFill>
            <a:schemeClr val="tx1"/>
          </a:solidFill>
          <a:latin typeface="Calibri"/>
        </a:defRPr>
      </a:lvl8pPr>
      <a:lvl9pPr marL="1828800" algn="ctr" rtl="0" fontAlgn="base">
        <a:spcBef>
          <a:spcPct val="0"/>
        </a:spcBef>
        <a:spcAft>
          <a:spcPct val="0"/>
        </a:spcAft>
        <a:defRPr sz="4400">
          <a:solidFill>
            <a:schemeClr val="tx1"/>
          </a:solidFill>
          <a:latin typeface="Calibri"/>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Başlık 1"/>
          <p:cNvSpPr>
            <a:spLocks noGrp="1"/>
          </p:cNvSpPr>
          <p:nvPr>
            <p:ph type="ctrTitle"/>
          </p:nvPr>
        </p:nvSpPr>
        <p:spPr/>
        <p:txBody>
          <a:bodyPr/>
          <a:lstStyle/>
          <a:p>
            <a:endParaRPr lang="tr-TR" smtClean="0"/>
          </a:p>
        </p:txBody>
      </p:sp>
      <p:sp>
        <p:nvSpPr>
          <p:cNvPr id="3" name="Alt Başlık 2"/>
          <p:cNvSpPr>
            <a:spLocks noGrp="1"/>
          </p:cNvSpPr>
          <p:nvPr>
            <p:ph type="subTitle" idx="1"/>
          </p:nvPr>
        </p:nvSpPr>
        <p:spPr/>
        <p:txBody>
          <a:bodyPr rtlCol="0">
            <a:normAutofit/>
          </a:bodyPr>
          <a:lstStyle/>
          <a:p>
            <a:pPr fontAlgn="auto">
              <a:spcAft>
                <a:spcPts val="0"/>
              </a:spcAft>
              <a:buFont typeface="Arial" pitchFamily="34" charset="0"/>
              <a:buNone/>
              <a:defRPr/>
            </a:pPr>
            <a:endParaRPr lang="tr-TR"/>
          </a:p>
        </p:txBody>
      </p:sp>
      <p:pic>
        <p:nvPicPr>
          <p:cNvPr id="4" name="Resim 3"/>
          <p:cNvPicPr>
            <a:picLocks noChangeAspect="1"/>
          </p:cNvPicPr>
          <p:nvPr/>
        </p:nvPicPr>
        <p:blipFill>
          <a:blip r:embed="rId2">
            <a:extLst/>
          </a:blip>
          <a:stretch>
            <a:fillRect/>
          </a:stretch>
        </p:blipFill>
        <p:spPr>
          <a:xfrm>
            <a:off x="-371265" y="-171400"/>
            <a:ext cx="10009112" cy="7425969"/>
          </a:xfrm>
          <a:prstGeom prst="rect">
            <a:avLst/>
          </a:prstGeom>
          <a:ln>
            <a:noFill/>
          </a:ln>
          <a:effectLst>
            <a:softEdge rad="112500"/>
          </a:effectLst>
        </p:spPr>
      </p:pic>
      <p:sp>
        <p:nvSpPr>
          <p:cNvPr id="13316" name="Metin kutusu 4"/>
          <p:cNvSpPr txBox="1">
            <a:spLocks noChangeArrowheads="1"/>
          </p:cNvSpPr>
          <p:nvPr/>
        </p:nvSpPr>
        <p:spPr bwMode="auto">
          <a:xfrm>
            <a:off x="107950" y="188913"/>
            <a:ext cx="8064500" cy="646112"/>
          </a:xfrm>
          <a:prstGeom prst="rect">
            <a:avLst/>
          </a:prstGeom>
          <a:noFill/>
          <a:ln w="9525">
            <a:noFill/>
            <a:miter lim="800000"/>
            <a:headEnd/>
            <a:tailEnd/>
          </a:ln>
        </p:spPr>
        <p:txBody>
          <a:bodyPr>
            <a:spAutoFit/>
          </a:bodyPr>
          <a:lstStyle/>
          <a:p>
            <a:r>
              <a:rPr lang="tr-TR">
                <a:solidFill>
                  <a:schemeClr val="bg1"/>
                </a:solidFill>
                <a:latin typeface="Calibri"/>
              </a:rPr>
              <a:t>Finlandiya’da  zorunlu okula başlama yaşı 7 .</a:t>
            </a:r>
          </a:p>
          <a:p>
            <a:r>
              <a:rPr lang="tr-TR">
                <a:solidFill>
                  <a:schemeClr val="bg1"/>
                </a:solidFill>
                <a:latin typeface="Calibri"/>
              </a:rPr>
              <a:t> Ve yaşları ne olursa olsun çocuklar okula yürüyerek ya da bisikletle gidiyorlar.</a:t>
            </a:r>
          </a:p>
        </p:txBody>
      </p:sp>
      <p:sp>
        <p:nvSpPr>
          <p:cNvPr id="13317" name="Metin kutusu 5"/>
          <p:cNvSpPr txBox="1">
            <a:spLocks noChangeArrowheads="1"/>
          </p:cNvSpPr>
          <p:nvPr/>
        </p:nvSpPr>
        <p:spPr bwMode="auto">
          <a:xfrm>
            <a:off x="-107950" y="6092825"/>
            <a:ext cx="8640763" cy="369888"/>
          </a:xfrm>
          <a:prstGeom prst="rect">
            <a:avLst/>
          </a:prstGeom>
          <a:noFill/>
          <a:ln w="9525">
            <a:noFill/>
            <a:miter lim="800000"/>
            <a:headEnd/>
            <a:tailEnd/>
          </a:ln>
        </p:spPr>
        <p:txBody>
          <a:bodyPr>
            <a:spAutoFit/>
          </a:bodyPr>
          <a:lstStyle/>
          <a:p>
            <a:pPr algn="ctr"/>
            <a:r>
              <a:rPr lang="tr-TR">
                <a:solidFill>
                  <a:schemeClr val="bg1"/>
                </a:solidFill>
                <a:latin typeface="Calibri"/>
              </a:rPr>
              <a:t>Fin kültürü çocukların bağımsız yetişmesini çok önemsiyor. </a:t>
            </a:r>
          </a:p>
        </p:txBody>
      </p:sp>
    </p:spTree>
  </p:cSld>
  <p:clrMapOvr>
    <a:masterClrMapping/>
  </p:clrMapOvr>
  <p:transition advTm="1072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359900" cy="6858000"/>
          </a:xfrm>
          <a:effectLst>
            <a:outerShdw blurRad="292100" dist="139700" dir="2700000" algn="tl" rotWithShape="0">
              <a:srgbClr val="333333">
                <a:alpha val="65000"/>
              </a:srgbClr>
            </a:outerShdw>
          </a:effectLst>
        </p:spPr>
      </p:pic>
      <p:sp>
        <p:nvSpPr>
          <p:cNvPr id="22531" name="Metin kutusu 4"/>
          <p:cNvSpPr txBox="1">
            <a:spLocks noChangeArrowheads="1"/>
          </p:cNvSpPr>
          <p:nvPr/>
        </p:nvSpPr>
        <p:spPr bwMode="auto">
          <a:xfrm>
            <a:off x="228600" y="0"/>
            <a:ext cx="4319588" cy="6740307"/>
          </a:xfrm>
          <a:prstGeom prst="rect">
            <a:avLst/>
          </a:prstGeom>
          <a:noFill/>
          <a:ln w="9525">
            <a:noFill/>
            <a:miter lim="800000"/>
            <a:headEnd/>
            <a:tailEnd/>
          </a:ln>
        </p:spPr>
        <p:txBody>
          <a:bodyPr>
            <a:spAutoFit/>
          </a:bodyPr>
          <a:lstStyle/>
          <a:p>
            <a:r>
              <a:rPr lang="tr-TR" sz="2400" b="1" i="1" dirty="0">
                <a:solidFill>
                  <a:schemeClr val="bg1"/>
                </a:solidFill>
                <a:latin typeface="Comic Sans MS" pitchFamily="66" charset="0"/>
              </a:rPr>
              <a:t>Finlandiya’da eğitime ayrılan bütçenin daha fazlası sınıf ortamına yansıyor. </a:t>
            </a:r>
          </a:p>
          <a:p>
            <a:endParaRPr lang="tr-TR" sz="2400" b="1" i="1" dirty="0">
              <a:solidFill>
                <a:schemeClr val="bg1"/>
              </a:solidFill>
              <a:latin typeface="Comic Sans MS" pitchFamily="66" charset="0"/>
            </a:endParaRPr>
          </a:p>
          <a:p>
            <a:endParaRPr lang="tr-TR" sz="2400" b="1" i="1" dirty="0">
              <a:solidFill>
                <a:schemeClr val="bg1"/>
              </a:solidFill>
              <a:latin typeface="Comic Sans MS" pitchFamily="66" charset="0"/>
            </a:endParaRPr>
          </a:p>
          <a:p>
            <a:r>
              <a:rPr lang="tr-TR" sz="2400" b="1" i="1" dirty="0">
                <a:solidFill>
                  <a:schemeClr val="bg1"/>
                </a:solidFill>
                <a:latin typeface="Comic Sans MS" pitchFamily="66" charset="0"/>
              </a:rPr>
              <a:t>Çünkü öğretmenler de, yöneticiler de hemen hemen aynı maaşı alıyor. </a:t>
            </a:r>
          </a:p>
          <a:p>
            <a:r>
              <a:rPr lang="tr-TR" sz="2400" b="1" i="1" dirty="0">
                <a:solidFill>
                  <a:schemeClr val="bg1"/>
                </a:solidFill>
                <a:latin typeface="Comic Sans MS" pitchFamily="66" charset="0"/>
              </a:rPr>
              <a:t>Bu yüzden Finlandiya’da eğitim maliyetleri çok daha düşük. Ancak 15 yıllık kıdemli bir öğretmen ortalama bir üniversite mezunundan daha iyi kazanıyor.</a:t>
            </a:r>
          </a:p>
          <a:p>
            <a:endParaRPr lang="tr-TR" sz="2400" b="1" i="1" dirty="0">
              <a:solidFill>
                <a:schemeClr val="bg1"/>
              </a:solidFill>
              <a:latin typeface="Comic Sans MS" pitchFamily="66" charset="0"/>
            </a:endParaRPr>
          </a:p>
          <a:p>
            <a:r>
              <a:rPr lang="tr-TR" sz="2400">
                <a:hlinkClick r:id="rId3"/>
              </a:rPr>
              <a:t>www.sorubak.com</a:t>
            </a:r>
            <a:endParaRPr lang="tr-TR" sz="2400" b="1" i="1" dirty="0">
              <a:solidFill>
                <a:schemeClr val="bg1"/>
              </a:solidFill>
              <a:latin typeface="Comic Sans MS" pitchFamily="66" charset="0"/>
            </a:endParaRPr>
          </a:p>
        </p:txBody>
      </p:sp>
    </p:spTree>
  </p:cSld>
  <p:clrMapOvr>
    <a:masterClrMapping/>
  </p:clrMapOvr>
  <p:transition advTm="10723">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107950" y="-171450"/>
            <a:ext cx="9359900" cy="7143750"/>
          </a:xfrm>
          <a:effectLst>
            <a:outerShdw blurRad="292100" dist="139700" dir="2700000" algn="tl" rotWithShape="0">
              <a:srgbClr val="333333">
                <a:alpha val="65000"/>
              </a:srgbClr>
            </a:outerShdw>
          </a:effectLst>
        </p:spPr>
      </p:pic>
      <p:sp>
        <p:nvSpPr>
          <p:cNvPr id="14339" name="Metin kutusu 4"/>
          <p:cNvSpPr txBox="1">
            <a:spLocks noChangeArrowheads="1"/>
          </p:cNvSpPr>
          <p:nvPr/>
        </p:nvSpPr>
        <p:spPr bwMode="auto">
          <a:xfrm>
            <a:off x="323850" y="333375"/>
            <a:ext cx="4752975" cy="706438"/>
          </a:xfrm>
          <a:prstGeom prst="rect">
            <a:avLst/>
          </a:prstGeom>
          <a:noFill/>
          <a:ln w="9525">
            <a:noFill/>
            <a:miter lim="800000"/>
            <a:headEnd/>
            <a:tailEnd/>
          </a:ln>
        </p:spPr>
        <p:txBody>
          <a:bodyPr>
            <a:spAutoFit/>
          </a:bodyPr>
          <a:lstStyle/>
          <a:p>
            <a:r>
              <a:rPr lang="tr-TR" sz="2000" b="1" i="1">
                <a:latin typeface="Calibri"/>
              </a:rPr>
              <a:t>Çocuklarını okula getirip götüren, </a:t>
            </a:r>
          </a:p>
          <a:p>
            <a:r>
              <a:rPr lang="tr-TR" sz="2000" b="1" i="1">
                <a:latin typeface="Calibri"/>
              </a:rPr>
              <a:t>ders çalıştıran ebeveynler diye bir şey yok. </a:t>
            </a:r>
          </a:p>
        </p:txBody>
      </p:sp>
      <p:sp>
        <p:nvSpPr>
          <p:cNvPr id="14340" name="Metin kutusu 5"/>
          <p:cNvSpPr txBox="1">
            <a:spLocks noChangeArrowheads="1"/>
          </p:cNvSpPr>
          <p:nvPr/>
        </p:nvSpPr>
        <p:spPr bwMode="auto">
          <a:xfrm>
            <a:off x="0" y="6307138"/>
            <a:ext cx="7200900" cy="401637"/>
          </a:xfrm>
          <a:prstGeom prst="rect">
            <a:avLst/>
          </a:prstGeom>
          <a:noFill/>
          <a:ln w="9525">
            <a:noFill/>
            <a:miter lim="800000"/>
            <a:headEnd/>
            <a:tailEnd/>
          </a:ln>
        </p:spPr>
        <p:txBody>
          <a:bodyPr>
            <a:spAutoFit/>
          </a:bodyPr>
          <a:lstStyle/>
          <a:p>
            <a:r>
              <a:rPr lang="tr-TR" sz="2000" b="1" i="1">
                <a:latin typeface="Calibri"/>
              </a:rPr>
              <a:t>Öğrencilere ödev verilmiyor çünkü öğrenmenin yeri okuldur. </a:t>
            </a:r>
          </a:p>
        </p:txBody>
      </p:sp>
    </p:spTree>
  </p:cSld>
  <p:clrMapOvr>
    <a:masterClrMapping/>
  </p:clrMapOvr>
  <p:transition advTm="10723">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144000" cy="6931025"/>
          </a:xfrm>
          <a:effectLst>
            <a:outerShdw blurRad="292100" dist="139700" dir="2700000" algn="tl" rotWithShape="0">
              <a:srgbClr val="333333">
                <a:alpha val="65000"/>
              </a:srgbClr>
            </a:outerShdw>
          </a:effectLst>
        </p:spPr>
      </p:pic>
      <p:sp>
        <p:nvSpPr>
          <p:cNvPr id="5" name="Metin kutusu 4"/>
          <p:cNvSpPr txBox="1"/>
          <p:nvPr/>
        </p:nvSpPr>
        <p:spPr>
          <a:xfrm>
            <a:off x="0" y="-44450"/>
            <a:ext cx="4606925" cy="4402138"/>
          </a:xfrm>
          <a:prstGeom prst="rect">
            <a:avLst/>
          </a:prstGeom>
          <a:solidFill>
            <a:schemeClr val="accent4">
              <a:lumMod val="60000"/>
              <a:lumOff val="40000"/>
            </a:schemeClr>
          </a:solidFill>
        </p:spPr>
        <p:txBody>
          <a:bodyPr>
            <a:spAutoFit/>
          </a:bodyPr>
          <a:lstStyle/>
          <a:p>
            <a:pPr fontAlgn="auto">
              <a:spcBef>
                <a:spcPts val="0"/>
              </a:spcBef>
              <a:spcAft>
                <a:spcPts val="0"/>
              </a:spcAft>
              <a:defRPr/>
            </a:pPr>
            <a:r>
              <a:rPr lang="tr-TR" sz="2800" dirty="0">
                <a:latin typeface="Comic Sans MS" panose="030F0702030302020204" pitchFamily="66" charset="0"/>
                <a:cs typeface="+mn-cs"/>
              </a:rPr>
              <a:t>Fin eğitim müfredatı basit ve genel bir çerçeve tanımlamaktan ibaret. Öğrenciler, kendi ilgi ve ihtiyaçları doğrultusunda kendi eğitim-öğretim programlarını şekillendirme haklarına sahipler. </a:t>
            </a:r>
          </a:p>
          <a:p>
            <a:pPr fontAlgn="auto">
              <a:spcBef>
                <a:spcPts val="0"/>
              </a:spcBef>
              <a:spcAft>
                <a:spcPts val="0"/>
              </a:spcAft>
              <a:defRPr/>
            </a:pPr>
            <a:r>
              <a:rPr lang="tr-TR" sz="2800" dirty="0">
                <a:latin typeface="Comic Sans MS" panose="030F0702030302020204" pitchFamily="66" charset="0"/>
                <a:cs typeface="+mn-cs"/>
              </a:rPr>
              <a:t>Öğretmenler de öyle. </a:t>
            </a:r>
          </a:p>
        </p:txBody>
      </p:sp>
    </p:spTree>
  </p:cSld>
  <p:clrMapOvr>
    <a:masterClrMapping/>
  </p:clrMapOvr>
  <p:transition advTm="10723">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144000" cy="6858000"/>
          </a:xfrm>
          <a:effectLst>
            <a:outerShdw blurRad="292100" dist="139700" dir="2700000" algn="tl" rotWithShape="0">
              <a:srgbClr val="333333">
                <a:alpha val="65000"/>
              </a:srgbClr>
            </a:outerShdw>
          </a:effectLst>
        </p:spPr>
      </p:pic>
      <p:sp>
        <p:nvSpPr>
          <p:cNvPr id="16387" name="Metin kutusu 4"/>
          <p:cNvSpPr txBox="1">
            <a:spLocks noChangeArrowheads="1"/>
          </p:cNvSpPr>
          <p:nvPr/>
        </p:nvSpPr>
        <p:spPr bwMode="auto">
          <a:xfrm>
            <a:off x="323850" y="333375"/>
            <a:ext cx="8424863" cy="922338"/>
          </a:xfrm>
          <a:prstGeom prst="rect">
            <a:avLst/>
          </a:prstGeom>
          <a:noFill/>
          <a:ln w="9525">
            <a:noFill/>
            <a:miter lim="800000"/>
            <a:headEnd/>
            <a:tailEnd/>
          </a:ln>
        </p:spPr>
        <p:txBody>
          <a:bodyPr>
            <a:spAutoFit/>
          </a:bodyPr>
          <a:lstStyle/>
          <a:p>
            <a:r>
              <a:rPr lang="tr-TR">
                <a:latin typeface="Calibri"/>
              </a:rPr>
              <a:t>Finli öğrencilere eğitim hayatlarının ilk altı yılında hiçbir şekilde not verilmiyor. Sekizinci sınıfın sonuna kadar not verme zorunluluğu yok ve öğrenciler standardize edilmiş bir sınav sistemine tabi değiller. </a:t>
            </a:r>
          </a:p>
        </p:txBody>
      </p:sp>
      <p:sp>
        <p:nvSpPr>
          <p:cNvPr id="16388" name="Metin kutusu 5"/>
          <p:cNvSpPr txBox="1">
            <a:spLocks noChangeArrowheads="1"/>
          </p:cNvSpPr>
          <p:nvPr/>
        </p:nvSpPr>
        <p:spPr bwMode="auto">
          <a:xfrm>
            <a:off x="5327650" y="1628775"/>
            <a:ext cx="3816350" cy="3478213"/>
          </a:xfrm>
          <a:prstGeom prst="rect">
            <a:avLst/>
          </a:prstGeom>
          <a:noFill/>
          <a:ln w="9525">
            <a:noFill/>
            <a:miter lim="800000"/>
            <a:headEnd/>
            <a:tailEnd/>
          </a:ln>
        </p:spPr>
        <p:txBody>
          <a:bodyPr>
            <a:spAutoFit/>
          </a:bodyPr>
          <a:lstStyle/>
          <a:p>
            <a:r>
              <a:rPr lang="tr-TR" sz="4400" b="1" i="1">
                <a:latin typeface="Calibri"/>
              </a:rPr>
              <a:t>Sadece 16 yaşlarındayken ülke genelinde bir sınava giriyorlar. </a:t>
            </a:r>
          </a:p>
        </p:txBody>
      </p:sp>
    </p:spTree>
  </p:cSld>
  <p:clrMapOvr>
    <a:masterClrMapping/>
  </p:clrMapOvr>
  <p:transition advTm="10723">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144000" cy="6858000"/>
          </a:xfrm>
          <a:effectLst>
            <a:outerShdw blurRad="292100" dist="139700" dir="2700000" algn="tl" rotWithShape="0">
              <a:srgbClr val="333333">
                <a:alpha val="65000"/>
              </a:srgbClr>
            </a:outerShdw>
          </a:effectLst>
        </p:spPr>
      </p:pic>
      <p:sp>
        <p:nvSpPr>
          <p:cNvPr id="17411" name="Metin kutusu 4"/>
          <p:cNvSpPr txBox="1">
            <a:spLocks noChangeArrowheads="1"/>
          </p:cNvSpPr>
          <p:nvPr/>
        </p:nvSpPr>
        <p:spPr bwMode="auto">
          <a:xfrm>
            <a:off x="0" y="0"/>
            <a:ext cx="9144000" cy="1816100"/>
          </a:xfrm>
          <a:prstGeom prst="rect">
            <a:avLst/>
          </a:prstGeom>
          <a:blipFill dpi="0" rotWithShape="1">
            <a:blip r:embed="rId3"/>
            <a:srcRect/>
            <a:tile tx="0" ty="0" sx="100000" sy="100000" flip="none" algn="tl"/>
          </a:blipFill>
          <a:ln w="9525">
            <a:noFill/>
            <a:miter lim="800000"/>
            <a:headEnd/>
            <a:tailEnd/>
          </a:ln>
        </p:spPr>
        <p:txBody>
          <a:bodyPr>
            <a:spAutoFit/>
          </a:bodyPr>
          <a:lstStyle/>
          <a:p>
            <a:r>
              <a:rPr lang="tr-TR" sz="2800">
                <a:solidFill>
                  <a:srgbClr val="C00000"/>
                </a:solidFill>
                <a:latin typeface="Calibri"/>
              </a:rPr>
              <a:t>Öğretmenler gün boyu sınıfta ortalama dört saat ders veriyor. Haftada iki saati ise mesleki gelişimleri için eğitimlere katılmak için ayırıyorlar. İlkokulda öğrencilerin ders dışı/teneffüs olarak geçirdikleri zaman toplam 75 dakika. </a:t>
            </a:r>
          </a:p>
        </p:txBody>
      </p:sp>
    </p:spTree>
  </p:cSld>
  <p:clrMapOvr>
    <a:masterClrMapping/>
  </p:clrMapOvr>
  <p:transition advTm="10723">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180975" y="-315913"/>
            <a:ext cx="9937750" cy="7500938"/>
          </a:xfrm>
          <a:effectLst>
            <a:outerShdw blurRad="292100" dist="139700" dir="2700000" algn="tl" rotWithShape="0">
              <a:srgbClr val="333333">
                <a:alpha val="65000"/>
              </a:srgbClr>
            </a:outerShdw>
          </a:effectLst>
        </p:spPr>
      </p:pic>
      <p:sp>
        <p:nvSpPr>
          <p:cNvPr id="18435" name="Metin kutusu 4"/>
          <p:cNvSpPr txBox="1">
            <a:spLocks noChangeArrowheads="1"/>
          </p:cNvSpPr>
          <p:nvPr/>
        </p:nvSpPr>
        <p:spPr bwMode="auto">
          <a:xfrm>
            <a:off x="107950" y="-242888"/>
            <a:ext cx="8640763" cy="1322388"/>
          </a:xfrm>
          <a:prstGeom prst="rect">
            <a:avLst/>
          </a:prstGeom>
          <a:noFill/>
          <a:ln w="9525">
            <a:noFill/>
            <a:miter lim="800000"/>
            <a:headEnd/>
            <a:tailEnd/>
          </a:ln>
        </p:spPr>
        <p:txBody>
          <a:bodyPr>
            <a:spAutoFit/>
          </a:bodyPr>
          <a:lstStyle/>
          <a:p>
            <a:endParaRPr lang="tr-TR" sz="2000" b="1" i="1">
              <a:latin typeface="Calibri"/>
            </a:endParaRPr>
          </a:p>
          <a:p>
            <a:r>
              <a:rPr lang="tr-TR" sz="2000" b="1" i="1">
                <a:latin typeface="Calibri"/>
              </a:rPr>
              <a:t>Tüm öğretmenlerin en az mastır derecesi var ve üniversite başarısı en yüksek %10’luk dilim arasından seçiliyorlar. Öğretmenlik toplum gözünde statüsü en yüksek mesleklerden biri. </a:t>
            </a:r>
          </a:p>
        </p:txBody>
      </p:sp>
      <p:sp>
        <p:nvSpPr>
          <p:cNvPr id="6" name="Metin kutusu 5"/>
          <p:cNvSpPr txBox="1"/>
          <p:nvPr/>
        </p:nvSpPr>
        <p:spPr>
          <a:xfrm>
            <a:off x="107950" y="1557338"/>
            <a:ext cx="4867275" cy="2862262"/>
          </a:xfrm>
          <a:prstGeom prst="rect">
            <a:avLst/>
          </a:prstGeom>
          <a:noFill/>
        </p:spPr>
        <p:txBody>
          <a:bodyPr>
            <a:spAutoFit/>
          </a:bodyPr>
          <a:lstStyle/>
          <a:p>
            <a:pPr fontAlgn="auto">
              <a:spcBef>
                <a:spcPts val="0"/>
              </a:spcBef>
              <a:spcAft>
                <a:spcPts val="0"/>
              </a:spcAft>
              <a:defRPr/>
            </a:pPr>
            <a:r>
              <a:rPr lang="tr-TR" sz="2000" b="1" i="1" dirty="0">
                <a:solidFill>
                  <a:schemeClr val="tx1">
                    <a:lumMod val="95000"/>
                    <a:lumOff val="5000"/>
                  </a:schemeClr>
                </a:solidFill>
                <a:latin typeface="Comic Sans MS" panose="030F0702030302020204" pitchFamily="66" charset="0"/>
                <a:cs typeface="+mn-cs"/>
              </a:rPr>
              <a:t>Finlandiya öğretmenleri </a:t>
            </a:r>
          </a:p>
          <a:p>
            <a:pPr fontAlgn="auto">
              <a:spcBef>
                <a:spcPts val="0"/>
              </a:spcBef>
              <a:spcAft>
                <a:spcPts val="0"/>
              </a:spcAft>
              <a:defRPr/>
            </a:pPr>
            <a:r>
              <a:rPr lang="tr-TR" sz="2000" b="1" i="1" dirty="0">
                <a:solidFill>
                  <a:schemeClr val="tx1">
                    <a:lumMod val="95000"/>
                    <a:lumOff val="5000"/>
                  </a:schemeClr>
                </a:solidFill>
                <a:latin typeface="Comic Sans MS" panose="030F0702030302020204" pitchFamily="66" charset="0"/>
                <a:cs typeface="+mn-cs"/>
              </a:rPr>
              <a:t>başarılı-başarısız olarak yargılamayan bir kültüre sahip. Eksikleri bulunan öğretmenlerin, yeni eğitim-öğretim programlarıyla kendilerini geliştirmesinin önü açılıyor. </a:t>
            </a:r>
          </a:p>
          <a:p>
            <a:pPr fontAlgn="auto">
              <a:spcBef>
                <a:spcPts val="0"/>
              </a:spcBef>
              <a:spcAft>
                <a:spcPts val="0"/>
              </a:spcAft>
              <a:defRPr/>
            </a:pPr>
            <a:endParaRPr lang="tr-TR" sz="2000" b="1" i="1" dirty="0">
              <a:solidFill>
                <a:schemeClr val="tx1">
                  <a:lumMod val="95000"/>
                  <a:lumOff val="5000"/>
                </a:schemeClr>
              </a:solidFill>
              <a:latin typeface="Comic Sans MS" panose="030F0702030302020204" pitchFamily="66" charset="0"/>
              <a:cs typeface="+mn-cs"/>
            </a:endParaRPr>
          </a:p>
          <a:p>
            <a:pPr fontAlgn="auto">
              <a:spcBef>
                <a:spcPts val="0"/>
              </a:spcBef>
              <a:spcAft>
                <a:spcPts val="0"/>
              </a:spcAft>
              <a:defRPr/>
            </a:pPr>
            <a:r>
              <a:rPr lang="tr-TR" sz="2000" b="1" i="1" dirty="0">
                <a:solidFill>
                  <a:schemeClr val="tx1">
                    <a:lumMod val="95000"/>
                    <a:lumOff val="5000"/>
                  </a:schemeClr>
                </a:solidFill>
                <a:latin typeface="Comic Sans MS" panose="030F0702030302020204" pitchFamily="66" charset="0"/>
                <a:cs typeface="+mn-cs"/>
              </a:rPr>
              <a:t>Hiçbir öğretmenin performans nedeniyle işten atılma korkusu yok. </a:t>
            </a:r>
          </a:p>
        </p:txBody>
      </p:sp>
    </p:spTree>
  </p:cSld>
  <p:clrMapOvr>
    <a:masterClrMapping/>
  </p:clrMapOvr>
  <p:transition advTm="10723">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144000" cy="6858000"/>
          </a:xfrm>
          <a:effectLst>
            <a:outerShdw blurRad="292100" dist="139700" dir="2700000" algn="tl" rotWithShape="0">
              <a:srgbClr val="333333">
                <a:alpha val="65000"/>
              </a:srgbClr>
            </a:outerShdw>
          </a:effectLst>
        </p:spPr>
      </p:pic>
      <p:sp>
        <p:nvSpPr>
          <p:cNvPr id="19459" name="Metin kutusu 4"/>
          <p:cNvSpPr txBox="1">
            <a:spLocks noChangeArrowheads="1"/>
          </p:cNvSpPr>
          <p:nvPr/>
        </p:nvSpPr>
        <p:spPr bwMode="auto">
          <a:xfrm>
            <a:off x="107950" y="115888"/>
            <a:ext cx="4751388" cy="6740525"/>
          </a:xfrm>
          <a:prstGeom prst="rect">
            <a:avLst/>
          </a:prstGeom>
          <a:noFill/>
          <a:ln w="9525">
            <a:noFill/>
            <a:miter lim="800000"/>
            <a:headEnd/>
            <a:tailEnd/>
          </a:ln>
        </p:spPr>
        <p:txBody>
          <a:bodyPr>
            <a:spAutoFit/>
          </a:bodyPr>
          <a:lstStyle/>
          <a:p>
            <a:r>
              <a:rPr lang="tr-TR" sz="2400" b="1" i="1">
                <a:latin typeface="Calibri"/>
              </a:rPr>
              <a:t>Her çocuğa bir birey olarak değer veriliyor. Çocuklardan biri yeterince iyi öğrenemiyorsa öğretmenleri bunu hemen fark ediyor ve çocuğun öğrenme programını onun bireysel ihtiyaçlarına göre düzenliyor. Aynı şey, okula uyum göstermeyen, sıkılan ya da öğrenim durumu programın ilerisinde olan çocuklar için de geçerli. </a:t>
            </a:r>
          </a:p>
          <a:p>
            <a:r>
              <a:rPr lang="tr-TR" sz="2400" b="1" i="1">
                <a:latin typeface="Calibri"/>
              </a:rPr>
              <a:t>Öğretmenlerin yüksek eğitim düzeyi, çocukların her türlü gelişimini gözlemleyebilmelerini ve esnek çözümler yaratabilmelerinin en önemli nedeni. İstatistiklere göre çocukların ortalama %30’u eğitim hayatlarının ilk dokuz yılında özel programlarla destekleniyor. </a:t>
            </a:r>
          </a:p>
        </p:txBody>
      </p:sp>
    </p:spTree>
  </p:cSld>
  <p:clrMapOvr>
    <a:masterClrMapping/>
  </p:clrMapOvr>
  <p:transition advTm="10723">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Başlık 1"/>
          <p:cNvSpPr>
            <a:spLocks noGrp="1"/>
          </p:cNvSpPr>
          <p:nvPr>
            <p:ph type="title"/>
          </p:nvPr>
        </p:nvSpPr>
        <p:spPr/>
        <p:txBody>
          <a:bodyPr/>
          <a:lstStyle/>
          <a:p>
            <a:endParaRPr lang="tr-TR" smtClean="0"/>
          </a:p>
        </p:txBody>
      </p:sp>
      <p:pic>
        <p:nvPicPr>
          <p:cNvPr id="4" name="İçerik Yer Tutucusu 3"/>
          <p:cNvPicPr>
            <a:picLocks noGrp="1" noChangeAspect="1"/>
          </p:cNvPicPr>
          <p:nvPr>
            <p:ph idx="1"/>
          </p:nvPr>
        </p:nvPicPr>
        <p:blipFill>
          <a:blip r:embed="rId2"/>
          <a:stretch>
            <a:fillRect/>
          </a:stretch>
        </p:blipFill>
        <p:spPr>
          <a:xfrm>
            <a:off x="0" y="0"/>
            <a:ext cx="9144000" cy="6858000"/>
          </a:xfrm>
          <a:effectLst>
            <a:outerShdw blurRad="292100" dist="139700" dir="2700000" algn="tl" rotWithShape="0">
              <a:srgbClr val="333333">
                <a:alpha val="65000"/>
              </a:srgbClr>
            </a:outerShdw>
          </a:effectLst>
        </p:spPr>
      </p:pic>
      <p:sp>
        <p:nvSpPr>
          <p:cNvPr id="20483" name="Metin kutusu 4"/>
          <p:cNvSpPr txBox="1">
            <a:spLocks noChangeArrowheads="1"/>
          </p:cNvSpPr>
          <p:nvPr/>
        </p:nvSpPr>
        <p:spPr bwMode="auto">
          <a:xfrm>
            <a:off x="107950" y="333375"/>
            <a:ext cx="5327650" cy="6124575"/>
          </a:xfrm>
          <a:prstGeom prst="rect">
            <a:avLst/>
          </a:prstGeom>
          <a:noFill/>
          <a:ln w="9525">
            <a:noFill/>
            <a:miter lim="800000"/>
            <a:headEnd/>
            <a:tailEnd/>
          </a:ln>
        </p:spPr>
        <p:txBody>
          <a:bodyPr>
            <a:spAutoFit/>
          </a:bodyPr>
          <a:lstStyle/>
          <a:p>
            <a:r>
              <a:rPr lang="tr-TR" sz="2800" b="1" i="1">
                <a:latin typeface="Calibri"/>
              </a:rPr>
              <a:t>Fin okullarında spora bol bol yer var ama spor karşılaşmaları yapacak takımlar yok. Rekabet, üstünlük kazanmak Fin kültüründe değer verilen bir şey değil. Finlandiya’da özel okul yok ve eğitim harcamalarının tümü devlet tarafından destekleniyor. Finlandiya’da okullar birbirleriyle rekabet etmiyor, aksine dayanışıyor. Okulların hemen hemen tümünün başarı düzeyi aynı. Bu yüzden okulun bir diğerine göre ayrıcalığı yok. </a:t>
            </a:r>
          </a:p>
        </p:txBody>
      </p:sp>
    </p:spTree>
  </p:cSld>
  <p:clrMapOvr>
    <a:masterClrMapping/>
  </p:clrMapOvr>
  <p:transition advTm="10723">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Başlık 1"/>
          <p:cNvSpPr>
            <a:spLocks noGrp="1"/>
          </p:cNvSpPr>
          <p:nvPr>
            <p:ph type="title"/>
          </p:nvPr>
        </p:nvSpPr>
        <p:spPr/>
        <p:txBody>
          <a:bodyPr/>
          <a:lstStyle/>
          <a:p>
            <a:endParaRPr lang="tr-TR" smtClean="0"/>
          </a:p>
        </p:txBody>
      </p:sp>
      <p:pic>
        <p:nvPicPr>
          <p:cNvPr id="21506" name="İçerik Yer Tutucusu 3"/>
          <p:cNvPicPr>
            <a:picLocks noGrp="1" noChangeAspect="1"/>
          </p:cNvPicPr>
          <p:nvPr>
            <p:ph idx="1"/>
          </p:nvPr>
        </p:nvPicPr>
        <p:blipFill>
          <a:blip r:embed="rId2"/>
          <a:srcRect/>
          <a:stretch>
            <a:fillRect/>
          </a:stretch>
        </p:blipFill>
        <p:spPr>
          <a:xfrm>
            <a:off x="0" y="0"/>
            <a:ext cx="9144000" cy="6858000"/>
          </a:xfrm>
        </p:spPr>
      </p:pic>
      <p:sp>
        <p:nvSpPr>
          <p:cNvPr id="21507" name="Metin kutusu 4"/>
          <p:cNvSpPr txBox="1">
            <a:spLocks noChangeArrowheads="1"/>
          </p:cNvSpPr>
          <p:nvPr/>
        </p:nvSpPr>
        <p:spPr bwMode="auto">
          <a:xfrm>
            <a:off x="323850" y="333375"/>
            <a:ext cx="3024188" cy="4400550"/>
          </a:xfrm>
          <a:prstGeom prst="rect">
            <a:avLst/>
          </a:prstGeom>
          <a:noFill/>
          <a:ln w="9525">
            <a:noFill/>
            <a:miter lim="800000"/>
            <a:headEnd/>
            <a:tailEnd/>
          </a:ln>
        </p:spPr>
        <p:txBody>
          <a:bodyPr>
            <a:spAutoFit/>
          </a:bodyPr>
          <a:lstStyle/>
          <a:p>
            <a:r>
              <a:rPr lang="tr-TR" sz="2800" b="1" i="1">
                <a:latin typeface="Calibri"/>
              </a:rPr>
              <a:t>Eğitim “herkes için eşit imkânlar sağlamak” demek. Eşitlik kavramına olağanüstü değer veriliyor. Tüm çocuklar zekâ ve becerileri ne olursa olsun aynı sınıflarda okuyor.</a:t>
            </a:r>
          </a:p>
        </p:txBody>
      </p:sp>
    </p:spTree>
  </p:cSld>
  <p:clrMapOvr>
    <a:masterClrMapping/>
  </p:clrMapOvr>
  <p:transition advTm="10723">
    <p:wip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427</Words>
  <Application>Microsoft Office PowerPoint</Application>
  <PresentationFormat>Ekran Gösterisi (4:3)</PresentationFormat>
  <Paragraphs>28</Paragraphs>
  <Slides>10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10</vt:i4>
      </vt:variant>
    </vt:vector>
  </HeadingPairs>
  <TitlesOfParts>
    <vt:vector size="14" baseType="lpstr">
      <vt:lpstr>Arial</vt:lpstr>
      <vt:lpstr>Calibri</vt:lpstr>
      <vt:lpstr>Comic Sans MS</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qosmııo</dc:creator>
  <cp:keywords>www.sorubak.com</cp:keywords>
  <dc:description>www.sorubak.com</dc:description>
  <cp:lastModifiedBy>doğan</cp:lastModifiedBy>
  <cp:revision>8</cp:revision>
  <dcterms:created xsi:type="dcterms:W3CDTF">2015-07-07T18:57:13Z</dcterms:created>
  <dcterms:modified xsi:type="dcterms:W3CDTF">2015-07-16T11:52:47Z</dcterms:modified>
  <cp:category>www.sorubak.com</cp:category>
</cp:coreProperties>
</file>