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2" r:id="rId1"/>
  </p:sldMasterIdLst>
  <p:sldIdLst>
    <p:sldId id="269" r:id="rId2"/>
    <p:sldId id="256" r:id="rId3"/>
    <p:sldId id="258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FF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Açık Stil 1 - Vurgu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30C9C-5B9D-4F54-B4C6-8B6EDF422582}" type="datetimeFigureOut">
              <a:rPr lang="tr-TR" smtClean="0"/>
              <a:t>11.10.2015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908A6-54DE-4B15-AF60-E3291AE3FDE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767519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30C9C-5B9D-4F54-B4C6-8B6EDF422582}" type="datetimeFigureOut">
              <a:rPr lang="tr-TR" smtClean="0"/>
              <a:t>11.10.2015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908A6-54DE-4B15-AF60-E3291AE3FDE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53688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30C9C-5B9D-4F54-B4C6-8B6EDF422582}" type="datetimeFigureOut">
              <a:rPr lang="tr-TR" smtClean="0"/>
              <a:t>11.10.2015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908A6-54DE-4B15-AF60-E3291AE3FDE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27536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30C9C-5B9D-4F54-B4C6-8B6EDF422582}" type="datetimeFigureOut">
              <a:rPr lang="tr-TR" smtClean="0"/>
              <a:t>11.10.2015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908A6-54DE-4B15-AF60-E3291AE3FDE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66578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30C9C-5B9D-4F54-B4C6-8B6EDF422582}" type="datetimeFigureOut">
              <a:rPr lang="tr-TR" smtClean="0"/>
              <a:t>11.10.2015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908A6-54DE-4B15-AF60-E3291AE3FDE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43732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30C9C-5B9D-4F54-B4C6-8B6EDF422582}" type="datetimeFigureOut">
              <a:rPr lang="tr-TR" smtClean="0"/>
              <a:t>11.10.2015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908A6-54DE-4B15-AF60-E3291AE3FDE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93205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30C9C-5B9D-4F54-B4C6-8B6EDF422582}" type="datetimeFigureOut">
              <a:rPr lang="tr-TR" smtClean="0"/>
              <a:t>11.10.2015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908A6-54DE-4B15-AF60-E3291AE3FDE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89587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30C9C-5B9D-4F54-B4C6-8B6EDF422582}" type="datetimeFigureOut">
              <a:rPr lang="tr-TR" smtClean="0"/>
              <a:t>11.10.2015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908A6-54DE-4B15-AF60-E3291AE3FDE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621587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30C9C-5B9D-4F54-B4C6-8B6EDF422582}" type="datetimeFigureOut">
              <a:rPr lang="tr-TR" smtClean="0"/>
              <a:t>11.10.2015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908A6-54DE-4B15-AF60-E3291AE3FDE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33280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30C9C-5B9D-4F54-B4C6-8B6EDF422582}" type="datetimeFigureOut">
              <a:rPr lang="tr-TR" smtClean="0"/>
              <a:t>11.10.2015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908A6-54DE-4B15-AF60-E3291AE3FDE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02628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30C9C-5B9D-4F54-B4C6-8B6EDF422582}" type="datetimeFigureOut">
              <a:rPr lang="tr-TR" smtClean="0"/>
              <a:t>11.10.2015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908A6-54DE-4B15-AF60-E3291AE3FDE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89108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7000"/>
            <a:lum/>
          </a:blip>
          <a:srcRect/>
          <a:tile tx="120650" ty="6350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430C9C-5B9D-4F54-B4C6-8B6EDF422582}" type="datetimeFigureOut">
              <a:rPr lang="tr-TR" smtClean="0"/>
              <a:t>11.10.2015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2908A6-54DE-4B15-AF60-E3291AE3FDE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10310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4" r:id="rId2"/>
    <p:sldLayoutId id="2147483865" r:id="rId3"/>
    <p:sldLayoutId id="2147483866" r:id="rId4"/>
    <p:sldLayoutId id="2147483867" r:id="rId5"/>
    <p:sldLayoutId id="2147483868" r:id="rId6"/>
    <p:sldLayoutId id="2147483869" r:id="rId7"/>
    <p:sldLayoutId id="2147483870" r:id="rId8"/>
    <p:sldLayoutId id="2147483871" r:id="rId9"/>
    <p:sldLayoutId id="2147483872" r:id="rId10"/>
    <p:sldLayoutId id="21474838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365760" y="266007"/>
            <a:ext cx="11554691" cy="2327564"/>
          </a:xfrm>
          <a:blipFill>
            <a:blip r:embed="rId2">
              <a:alphaModFix amt="47000"/>
            </a:blip>
            <a:tile tx="0" ty="0" sx="100000" sy="100000" flip="none" algn="tl"/>
          </a:blipFill>
        </p:spPr>
        <p:txBody>
          <a:bodyPr>
            <a:noAutofit/>
          </a:bodyPr>
          <a:lstStyle/>
          <a:p>
            <a:r>
              <a:rPr lang="tr-TR" sz="13800" dirty="0" smtClean="0"/>
              <a:t>HOŞ GELDİNİZ.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65760" y="3153151"/>
            <a:ext cx="11554691" cy="3463780"/>
          </a:xfrm>
          <a:gradFill>
            <a:gsLst>
              <a:gs pos="1000">
                <a:schemeClr val="accent2">
                  <a:lumMod val="40000"/>
                  <a:lumOff val="60000"/>
                </a:schemeClr>
              </a:gs>
              <a:gs pos="8000">
                <a:schemeClr val="accent2">
                  <a:lumMod val="95000"/>
                  <a:lumOff val="5000"/>
                </a:schemeClr>
              </a:gs>
              <a:gs pos="23000">
                <a:schemeClr val="accent2">
                  <a:lumMod val="60000"/>
                </a:schemeClr>
              </a:gs>
            </a:gsLst>
            <a:path path="rect">
              <a:fillToRect l="100000" t="100000"/>
            </a:path>
          </a:gradFill>
        </p:spPr>
        <p:txBody>
          <a:bodyPr>
            <a:normAutofit/>
          </a:bodyPr>
          <a:lstStyle/>
          <a:p>
            <a:r>
              <a:rPr lang="tr-TR" sz="3600" dirty="0" smtClean="0">
                <a:solidFill>
                  <a:srgbClr val="FFFF00"/>
                </a:solidFill>
              </a:rPr>
              <a:t>BU ÇALIŞMADA FİİL, İSİM, SIFAT ve ZARFLARIN GÖREVLERİNİ ve ÖZELLİKLERİNİ ÇOK KISA BİR ŞEKİLDE AÇIKLAMAYA ÇALIŞTIM.</a:t>
            </a:r>
          </a:p>
          <a:p>
            <a:endParaRPr lang="tr-TR" sz="3600" dirty="0"/>
          </a:p>
          <a:p>
            <a:r>
              <a:rPr lang="tr-TR" sz="3600" dirty="0" smtClean="0">
                <a:solidFill>
                  <a:schemeClr val="bg1"/>
                </a:solidFill>
              </a:rPr>
              <a:t>AMAÇ, ARALARINDAKİ BENZER ve FARKLI YÖNLERİ EN KISA YOLDAN GÖSTEREBİLMEKTİR.</a:t>
            </a:r>
            <a:endParaRPr lang="tr-TR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367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91319" y="365125"/>
            <a:ext cx="10862481" cy="266467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Autofit/>
          </a:bodyPr>
          <a:lstStyle/>
          <a:p>
            <a:pPr marL="742950" indent="-742950">
              <a:buFont typeface="Arial" panose="020B0604020202020204" pitchFamily="34" charset="0"/>
              <a:buChar char="•"/>
            </a:pPr>
            <a:r>
              <a:rPr lang="tr-TR" dirty="0" smtClean="0">
                <a:solidFill>
                  <a:srgbClr val="FF0000"/>
                </a:solidFill>
              </a:rPr>
              <a:t>İsimlerin önüne gelir. (Bu nedenle </a:t>
            </a:r>
            <a:r>
              <a:rPr lang="tr-TR" b="1" dirty="0" smtClean="0">
                <a:solidFill>
                  <a:srgbClr val="FF0000"/>
                </a:solidFill>
              </a:rPr>
              <a:t>«ön ad» </a:t>
            </a:r>
            <a:r>
              <a:rPr lang="tr-TR" dirty="0" smtClean="0">
                <a:solidFill>
                  <a:srgbClr val="FF0000"/>
                </a:solidFill>
              </a:rPr>
              <a:t>denir.)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>
                <a:solidFill>
                  <a:srgbClr val="0070C0"/>
                </a:solidFill>
              </a:rPr>
              <a:t>İsimlerin; rengini, şeklini, sayısını ve her çeşit özelliğini gösterirler.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91319" y="3234520"/>
            <a:ext cx="11122926" cy="2683136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ÖRNEK: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sz="3600" dirty="0" smtClean="0"/>
              <a:t>yeşil ördek		çalışkan öğrenci		hamarat kız</a:t>
            </a:r>
          </a:p>
          <a:p>
            <a:pPr marL="0" indent="0">
              <a:buNone/>
            </a:pPr>
            <a:endParaRPr lang="tr-TR" sz="3600" dirty="0"/>
          </a:p>
          <a:p>
            <a:pPr marL="0" indent="0">
              <a:buNone/>
            </a:pPr>
            <a:r>
              <a:rPr lang="tr-TR" sz="3600" dirty="0"/>
              <a:t>y</a:t>
            </a:r>
            <a:r>
              <a:rPr lang="tr-TR" sz="3600" dirty="0" smtClean="0"/>
              <a:t>arım ekmek		beşinci kat	</a:t>
            </a:r>
            <a:r>
              <a:rPr lang="tr-TR" sz="3600" smtClean="0"/>
              <a:t>		kilitli </a:t>
            </a:r>
            <a:r>
              <a:rPr lang="tr-TR" sz="3600" dirty="0" smtClean="0"/>
              <a:t>sandık</a:t>
            </a:r>
          </a:p>
        </p:txBody>
      </p:sp>
    </p:spTree>
    <p:extLst>
      <p:ext uri="{BB962C8B-B14F-4D97-AF65-F5344CB8AC3E}">
        <p14:creationId xmlns:p14="http://schemas.microsoft.com/office/powerpoint/2010/main" val="4194639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5" presetClass="emph" presetSubtype="0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85800"/>
          </a:xfrm>
        </p:spPr>
        <p:txBody>
          <a:bodyPr>
            <a:normAutofit/>
          </a:bodyPr>
          <a:lstStyle/>
          <a:p>
            <a:pPr algn="ctr"/>
            <a:r>
              <a:rPr lang="tr-TR" sz="23900" dirty="0" smtClean="0"/>
              <a:t>ZARF</a:t>
            </a:r>
            <a:r>
              <a:rPr lang="tr-TR" sz="11500" dirty="0" smtClean="0"/>
              <a:t/>
            </a:r>
            <a:br>
              <a:rPr lang="tr-TR" sz="11500" dirty="0" smtClean="0"/>
            </a:br>
            <a:r>
              <a:rPr lang="tr-TR" sz="11500" dirty="0" smtClean="0"/>
              <a:t>(BELİRTEÇ)</a:t>
            </a:r>
            <a:endParaRPr lang="tr-TR" sz="11500" dirty="0"/>
          </a:p>
        </p:txBody>
      </p:sp>
    </p:spTree>
    <p:extLst>
      <p:ext uri="{BB962C8B-B14F-4D97-AF65-F5344CB8AC3E}">
        <p14:creationId xmlns:p14="http://schemas.microsoft.com/office/powerpoint/2010/main" val="600597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Fiillerin her çeşit özelliğini zarflar gösterir.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tr-TR" sz="5400" dirty="0" smtClean="0"/>
              <a:t>Durum Zarfı (nasıl?)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5400" dirty="0" smtClean="0"/>
              <a:t>Miktar Zarfı (ne kadar?)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5400" dirty="0" smtClean="0"/>
              <a:t>Zaman Zarfı (</a:t>
            </a:r>
            <a:r>
              <a:rPr lang="tr-TR" sz="5400" dirty="0"/>
              <a:t>n</a:t>
            </a:r>
            <a:r>
              <a:rPr lang="tr-TR" sz="5400" dirty="0" smtClean="0"/>
              <a:t>e zaman?)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5400" dirty="0" smtClean="0"/>
              <a:t>Yer-yön Zarfı (ne tarafa?)</a:t>
            </a:r>
          </a:p>
          <a:p>
            <a:pPr marL="0" indent="0">
              <a:buNone/>
            </a:pPr>
            <a:r>
              <a:rPr lang="tr-TR" sz="5400" dirty="0" smtClean="0"/>
              <a:t>**Soru Zarfı (üstteki 4 soru)</a:t>
            </a:r>
            <a:endParaRPr lang="tr-TR" sz="5400" dirty="0"/>
          </a:p>
        </p:txBody>
      </p:sp>
    </p:spTree>
    <p:extLst>
      <p:ext uri="{BB962C8B-B14F-4D97-AF65-F5344CB8AC3E}">
        <p14:creationId xmlns:p14="http://schemas.microsoft.com/office/powerpoint/2010/main" val="400384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450376"/>
            <a:ext cx="10515600" cy="5726587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tr-TR" dirty="0" smtClean="0"/>
              <a:t>ÖRNEK:</a:t>
            </a:r>
          </a:p>
          <a:p>
            <a:pPr marL="0" indent="0">
              <a:buNone/>
            </a:pPr>
            <a:r>
              <a:rPr lang="tr-TR" sz="5600" dirty="0" smtClean="0"/>
              <a:t>Bugün dersler beni çok </a:t>
            </a:r>
            <a:r>
              <a:rPr lang="tr-TR" sz="5600" dirty="0" smtClean="0">
                <a:solidFill>
                  <a:srgbClr val="FF0000"/>
                </a:solidFill>
              </a:rPr>
              <a:t>yordu.</a:t>
            </a:r>
          </a:p>
          <a:p>
            <a:pPr marL="0" indent="0">
              <a:buNone/>
            </a:pPr>
            <a:endParaRPr lang="tr-TR" sz="4800" dirty="0"/>
          </a:p>
          <a:p>
            <a:pPr marL="0" indent="0">
              <a:buNone/>
            </a:pPr>
            <a:r>
              <a:rPr lang="tr-TR" sz="4800" dirty="0" smtClean="0"/>
              <a:t>Hayat yolundaki engelleri çalışarak </a:t>
            </a:r>
            <a:r>
              <a:rPr lang="tr-TR" sz="4800" dirty="0" smtClean="0">
                <a:solidFill>
                  <a:srgbClr val="FF0000"/>
                </a:solidFill>
              </a:rPr>
              <a:t>aşacaksın.</a:t>
            </a:r>
          </a:p>
          <a:p>
            <a:pPr marL="0" indent="0">
              <a:buNone/>
            </a:pPr>
            <a:endParaRPr lang="tr-TR" sz="4800" dirty="0"/>
          </a:p>
          <a:p>
            <a:pPr marL="0" indent="0">
              <a:buNone/>
            </a:pPr>
            <a:r>
              <a:rPr lang="tr-TR" sz="4800" dirty="0" smtClean="0"/>
              <a:t>Babaannem her gece bize iki saat masal </a:t>
            </a:r>
            <a:r>
              <a:rPr lang="tr-TR" sz="4800" dirty="0" smtClean="0">
                <a:solidFill>
                  <a:srgbClr val="FF0000"/>
                </a:solidFill>
              </a:rPr>
              <a:t>anlatır.</a:t>
            </a:r>
          </a:p>
          <a:p>
            <a:pPr marL="0" indent="0">
              <a:buNone/>
            </a:pPr>
            <a:endParaRPr lang="tr-TR" sz="4800" dirty="0"/>
          </a:p>
          <a:p>
            <a:pPr marL="0" indent="0">
              <a:buNone/>
            </a:pPr>
            <a:r>
              <a:rPr lang="tr-TR" sz="6400" dirty="0" smtClean="0"/>
              <a:t>Fiilimsileri hamsi gibi </a:t>
            </a:r>
            <a:r>
              <a:rPr lang="tr-TR" sz="6400" dirty="0" smtClean="0">
                <a:solidFill>
                  <a:srgbClr val="FF0000"/>
                </a:solidFill>
              </a:rPr>
              <a:t>yiyeceğiz</a:t>
            </a:r>
            <a:r>
              <a:rPr lang="tr-TR" sz="6400" dirty="0" smtClean="0"/>
              <a:t>.</a:t>
            </a:r>
          </a:p>
          <a:p>
            <a:pPr marL="0" indent="0">
              <a:buNone/>
            </a:pPr>
            <a:endParaRPr lang="tr-TR" sz="4800" dirty="0"/>
          </a:p>
          <a:p>
            <a:pPr marL="0" indent="0">
              <a:buNone/>
            </a:pPr>
            <a:r>
              <a:rPr lang="tr-TR" sz="5600" dirty="0" smtClean="0"/>
              <a:t>Asker gözünü kırpmadan ileri </a:t>
            </a:r>
            <a:r>
              <a:rPr lang="tr-TR" sz="5600" dirty="0" smtClean="0">
                <a:solidFill>
                  <a:srgbClr val="FF0000"/>
                </a:solidFill>
              </a:rPr>
              <a:t>atıldı</a:t>
            </a:r>
            <a:r>
              <a:rPr lang="tr-TR" sz="5600" dirty="0" smtClean="0">
                <a:solidFill>
                  <a:srgbClr val="FF0000"/>
                </a:solidFill>
              </a:rPr>
              <a:t>. </a:t>
            </a:r>
            <a:r>
              <a:rPr lang="tr-TR" sz="5400">
                <a:hlinkClick r:id="rId2"/>
              </a:rPr>
              <a:t>www.sorubak.com</a:t>
            </a:r>
            <a:endParaRPr lang="tr-TR" sz="5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226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633183" y="3510720"/>
            <a:ext cx="9144000" cy="2098510"/>
          </a:xfrm>
        </p:spPr>
        <p:txBody>
          <a:bodyPr>
            <a:noAutofit/>
          </a:bodyPr>
          <a:lstStyle/>
          <a:p>
            <a:r>
              <a:rPr lang="tr-TR" sz="19900" dirty="0" smtClean="0"/>
              <a:t>FİİL</a:t>
            </a:r>
            <a:r>
              <a:rPr lang="tr-TR" sz="13800" dirty="0" smtClean="0"/>
              <a:t> </a:t>
            </a:r>
            <a:br>
              <a:rPr lang="tr-TR" sz="13800" dirty="0" smtClean="0"/>
            </a:br>
            <a:r>
              <a:rPr lang="tr-TR" sz="13800" dirty="0" smtClean="0"/>
              <a:t>(EYLEM)</a:t>
            </a:r>
            <a:endParaRPr lang="tr-TR" sz="13800" dirty="0"/>
          </a:p>
        </p:txBody>
      </p:sp>
    </p:spTree>
    <p:extLst>
      <p:ext uri="{BB962C8B-B14F-4D97-AF65-F5344CB8AC3E}">
        <p14:creationId xmlns:p14="http://schemas.microsoft.com/office/powerpoint/2010/main" val="82755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«-</a:t>
            </a:r>
            <a:r>
              <a:rPr lang="tr-TR" dirty="0" err="1" smtClean="0">
                <a:solidFill>
                  <a:srgbClr val="FF0000"/>
                </a:solidFill>
              </a:rPr>
              <a:t>mek</a:t>
            </a:r>
            <a:r>
              <a:rPr lang="tr-TR" dirty="0" smtClean="0">
                <a:solidFill>
                  <a:srgbClr val="FF0000"/>
                </a:solidFill>
              </a:rPr>
              <a:t>/-</a:t>
            </a:r>
            <a:r>
              <a:rPr lang="tr-TR" dirty="0" err="1" smtClean="0">
                <a:solidFill>
                  <a:srgbClr val="FF0000"/>
                </a:solidFill>
              </a:rPr>
              <a:t>mak</a:t>
            </a:r>
            <a:r>
              <a:rPr lang="tr-TR" dirty="0" smtClean="0">
                <a:solidFill>
                  <a:srgbClr val="FF0000"/>
                </a:solidFill>
              </a:rPr>
              <a:t>» mastar ekini alabilirler.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  <a:ln>
            <a:solidFill>
              <a:schemeClr val="accent3">
                <a:lumMod val="20000"/>
                <a:lumOff val="80000"/>
              </a:schemeClr>
            </a:solidFill>
          </a:ln>
        </p:spPr>
        <p:txBody>
          <a:bodyPr>
            <a:normAutofit/>
          </a:bodyPr>
          <a:lstStyle/>
          <a:p>
            <a:r>
              <a:rPr lang="tr-TR" dirty="0" smtClean="0"/>
              <a:t>ÖRNEK: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sz="3600" dirty="0" smtClean="0"/>
              <a:t> oku-	yaz-		çalış-	dinle-	uyu-</a:t>
            </a:r>
          </a:p>
          <a:p>
            <a:pPr marL="0" indent="0">
              <a:buNone/>
            </a:pPr>
            <a:endParaRPr lang="tr-TR" sz="3600" dirty="0"/>
          </a:p>
          <a:p>
            <a:pPr marL="0" indent="0">
              <a:buNone/>
            </a:pPr>
            <a:r>
              <a:rPr lang="tr-TR" sz="3600" dirty="0"/>
              <a:t> </a:t>
            </a:r>
            <a:r>
              <a:rPr lang="tr-TR" sz="3600" dirty="0" smtClean="0"/>
              <a:t>koş-		atıştır-	yatış-	izle-		uç-</a:t>
            </a:r>
          </a:p>
          <a:p>
            <a:pPr marL="0" indent="0">
              <a:buNone/>
            </a:pPr>
            <a:endParaRPr lang="tr-TR" sz="3600" dirty="0"/>
          </a:p>
          <a:p>
            <a:pPr marL="0" indent="0">
              <a:buNone/>
            </a:pPr>
            <a:r>
              <a:rPr lang="tr-TR" sz="3600" dirty="0" smtClean="0"/>
              <a:t> büyü-	sarar-	paslan-	çürü-	yeşer-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val="216238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tr-TR" dirty="0" smtClean="0">
                <a:solidFill>
                  <a:srgbClr val="FF0000"/>
                </a:solidFill>
              </a:rPr>
              <a:t>İş, oluş ve durum bildirirler.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ÖRNEK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sz="4000" dirty="0" smtClean="0"/>
              <a:t> oku-	yaz-		çalış-	dinle-	uyu-</a:t>
            </a:r>
          </a:p>
          <a:p>
            <a:pPr marL="0" indent="0">
              <a:buNone/>
            </a:pPr>
            <a:endParaRPr lang="tr-TR" sz="4000" dirty="0" smtClean="0"/>
          </a:p>
          <a:p>
            <a:pPr marL="0" indent="0">
              <a:buNone/>
            </a:pPr>
            <a:r>
              <a:rPr lang="tr-TR" sz="4000" dirty="0" smtClean="0"/>
              <a:t> koş-	atıştır-	yatış-	izle-		uç-</a:t>
            </a:r>
          </a:p>
          <a:p>
            <a:pPr marL="0" indent="0">
              <a:buNone/>
            </a:pPr>
            <a:endParaRPr lang="tr-TR" sz="4000" dirty="0" smtClean="0"/>
          </a:p>
          <a:p>
            <a:pPr marL="0" indent="0">
              <a:buNone/>
            </a:pPr>
            <a:r>
              <a:rPr lang="tr-TR" sz="4000" dirty="0" smtClean="0"/>
              <a:t> büyü-	sarar-	paslan-	çürü-	yeşer-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55212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tr-TR" dirty="0" smtClean="0"/>
              <a:t>Kip ve kişi eklerini alabilirler.</a:t>
            </a:r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8988089"/>
              </p:ext>
            </p:extLst>
          </p:nvPr>
        </p:nvGraphicFramePr>
        <p:xfrm>
          <a:off x="2210937" y="1866569"/>
          <a:ext cx="7274256" cy="490728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424752"/>
                <a:gridCol w="2424752"/>
                <a:gridCol w="2424752"/>
              </a:tblGrid>
              <a:tr h="370840">
                <a:tc>
                  <a:txBody>
                    <a:bodyPr/>
                    <a:lstStyle/>
                    <a:p>
                      <a:r>
                        <a:rPr lang="tr-TR" sz="4000" dirty="0" smtClean="0"/>
                        <a:t>Fiil</a:t>
                      </a:r>
                      <a:endParaRPr lang="tr-TR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000" dirty="0" smtClean="0"/>
                        <a:t>Kip</a:t>
                      </a:r>
                      <a:endParaRPr lang="tr-TR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000" dirty="0" smtClean="0"/>
                        <a:t>Kişi </a:t>
                      </a:r>
                      <a:endParaRPr lang="tr-TR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4000" dirty="0" smtClean="0"/>
                        <a:t>Oku-</a:t>
                      </a:r>
                      <a:endParaRPr lang="tr-TR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000" dirty="0" smtClean="0"/>
                        <a:t>-</a:t>
                      </a:r>
                      <a:r>
                        <a:rPr lang="tr-TR" sz="4000" dirty="0" err="1" smtClean="0"/>
                        <a:t>du</a:t>
                      </a:r>
                      <a:endParaRPr lang="tr-TR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000" dirty="0" smtClean="0"/>
                        <a:t>-m</a:t>
                      </a:r>
                      <a:endParaRPr lang="tr-TR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sz="4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000" dirty="0" smtClean="0"/>
                        <a:t>-yor</a:t>
                      </a:r>
                      <a:endParaRPr lang="tr-TR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000" dirty="0" smtClean="0"/>
                        <a:t>-</a:t>
                      </a:r>
                      <a:r>
                        <a:rPr lang="tr-TR" sz="4000" dirty="0" err="1" smtClean="0"/>
                        <a:t>lar</a:t>
                      </a:r>
                      <a:endParaRPr lang="tr-TR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000" dirty="0" smtClean="0"/>
                        <a:t>-malı</a:t>
                      </a:r>
                      <a:endParaRPr lang="tr-TR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000" dirty="0" smtClean="0"/>
                        <a:t>-</a:t>
                      </a:r>
                      <a:r>
                        <a:rPr lang="tr-TR" sz="4000" dirty="0" err="1" smtClean="0"/>
                        <a:t>yız</a:t>
                      </a:r>
                      <a:endParaRPr lang="tr-TR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000" dirty="0" smtClean="0"/>
                        <a:t>-</a:t>
                      </a:r>
                      <a:r>
                        <a:rPr lang="tr-TR" sz="4000" dirty="0" err="1" smtClean="0"/>
                        <a:t>sa</a:t>
                      </a:r>
                      <a:endParaRPr lang="tr-TR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000" dirty="0" smtClean="0"/>
                        <a:t>-n</a:t>
                      </a:r>
                      <a:endParaRPr lang="tr-TR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sz="4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000" dirty="0" smtClean="0"/>
                        <a:t>-r</a:t>
                      </a:r>
                      <a:endParaRPr lang="tr-TR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000" dirty="0" smtClean="0"/>
                        <a:t>-</a:t>
                      </a:r>
                      <a:r>
                        <a:rPr lang="tr-TR" sz="4000" dirty="0" err="1" smtClean="0"/>
                        <a:t>sunuz</a:t>
                      </a:r>
                      <a:endParaRPr lang="tr-TR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sz="4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000" dirty="0" smtClean="0"/>
                        <a:t>-y-</a:t>
                      </a:r>
                      <a:r>
                        <a:rPr lang="tr-TR" sz="4000" dirty="0" err="1" smtClean="0"/>
                        <a:t>acak</a:t>
                      </a:r>
                      <a:endParaRPr lang="tr-TR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000" dirty="0" smtClean="0"/>
                        <a:t>-sın</a:t>
                      </a:r>
                      <a:endParaRPr lang="tr-TR" sz="4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5891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47382" y="1"/>
            <a:ext cx="10515600" cy="6100548"/>
          </a:xfrm>
        </p:spPr>
        <p:txBody>
          <a:bodyPr>
            <a:noAutofit/>
          </a:bodyPr>
          <a:lstStyle/>
          <a:p>
            <a:pPr algn="ctr"/>
            <a:r>
              <a:rPr lang="tr-TR" sz="16600" dirty="0" smtClean="0"/>
              <a:t>İSİM</a:t>
            </a:r>
            <a:r>
              <a:rPr lang="tr-TR" sz="28700" dirty="0" smtClean="0"/>
              <a:t> </a:t>
            </a:r>
            <a:br>
              <a:rPr lang="tr-TR" sz="28700" dirty="0" smtClean="0"/>
            </a:br>
            <a:r>
              <a:rPr lang="tr-TR" sz="15000" dirty="0" smtClean="0"/>
              <a:t>(AD)</a:t>
            </a:r>
            <a:endParaRPr lang="tr-TR" sz="15000" dirty="0"/>
          </a:p>
        </p:txBody>
      </p:sp>
    </p:spTree>
    <p:extLst>
      <p:ext uri="{BB962C8B-B14F-4D97-AF65-F5344CB8AC3E}">
        <p14:creationId xmlns:p14="http://schemas.microsoft.com/office/powerpoint/2010/main" val="3135200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tr-TR" dirty="0" smtClean="0">
                <a:solidFill>
                  <a:srgbClr val="FF0000"/>
                </a:solidFill>
              </a:rPr>
              <a:t>Varlığın kendisidir. Somut veya soyut her varlığın bir ismi vardır.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ÖRNEK:</a:t>
            </a:r>
          </a:p>
          <a:p>
            <a:pPr marL="0" indent="0">
              <a:buNone/>
            </a:pPr>
            <a:r>
              <a:rPr lang="tr-TR" dirty="0" smtClean="0"/>
              <a:t>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sz="6600" dirty="0" smtClean="0"/>
              <a:t>dünya, insan, melek, sevgi,</a:t>
            </a:r>
          </a:p>
          <a:p>
            <a:pPr marL="0" indent="0">
              <a:buNone/>
            </a:pPr>
            <a:r>
              <a:rPr lang="tr-TR" sz="6600" dirty="0" smtClean="0"/>
              <a:t> masa, anne, kardeş vb.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41287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tr-TR" dirty="0" smtClean="0"/>
              <a:t>«-</a:t>
            </a:r>
            <a:r>
              <a:rPr lang="tr-TR" dirty="0" err="1" smtClean="0"/>
              <a:t>mek</a:t>
            </a:r>
            <a:r>
              <a:rPr lang="tr-TR" dirty="0" smtClean="0"/>
              <a:t>/-</a:t>
            </a:r>
            <a:r>
              <a:rPr lang="tr-TR" dirty="0" err="1" smtClean="0"/>
              <a:t>mak</a:t>
            </a:r>
            <a:r>
              <a:rPr lang="tr-TR" dirty="0" smtClean="0"/>
              <a:t>» mastar ekini </a:t>
            </a:r>
            <a:r>
              <a:rPr lang="tr-TR" b="1" u="sng" dirty="0" smtClean="0">
                <a:solidFill>
                  <a:srgbClr val="FF0000"/>
                </a:solidFill>
              </a:rPr>
              <a:t>alamazlar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/>
              <a:t>ÖRNEK:</a:t>
            </a:r>
          </a:p>
          <a:p>
            <a:pPr marL="0" indent="0">
              <a:buNone/>
            </a:pPr>
            <a:r>
              <a:rPr lang="tr-TR" sz="6600" dirty="0" smtClean="0"/>
              <a:t> dünya, insan, melek, sevgi,</a:t>
            </a:r>
          </a:p>
          <a:p>
            <a:pPr marL="0" indent="0">
              <a:buNone/>
            </a:pPr>
            <a:r>
              <a:rPr lang="tr-TR" sz="6600" dirty="0" smtClean="0"/>
              <a:t> koşmak, anne, özlemek vb.</a:t>
            </a:r>
          </a:p>
          <a:p>
            <a:endParaRPr lang="tr-TR" dirty="0" smtClean="0"/>
          </a:p>
          <a:p>
            <a:r>
              <a:rPr lang="tr-TR" sz="6500" dirty="0" smtClean="0"/>
              <a:t>Kip ve kişi eklerini </a:t>
            </a:r>
            <a:r>
              <a:rPr lang="tr-TR" sz="6500" b="1" dirty="0" smtClean="0"/>
              <a:t>alamazlar.</a:t>
            </a:r>
            <a:endParaRPr lang="tr-TR" sz="6500" b="1" dirty="0"/>
          </a:p>
        </p:txBody>
      </p:sp>
    </p:spTree>
    <p:extLst>
      <p:ext uri="{BB962C8B-B14F-4D97-AF65-F5344CB8AC3E}">
        <p14:creationId xmlns:p14="http://schemas.microsoft.com/office/powerpoint/2010/main" val="2104074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40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811838"/>
          </a:xfrm>
        </p:spPr>
        <p:txBody>
          <a:bodyPr>
            <a:normAutofit/>
          </a:bodyPr>
          <a:lstStyle/>
          <a:p>
            <a:pPr algn="ctr"/>
            <a:r>
              <a:rPr lang="tr-TR" sz="19900" dirty="0" smtClean="0"/>
              <a:t>SIFAT</a:t>
            </a:r>
            <a:r>
              <a:rPr lang="tr-TR" sz="11500" dirty="0" smtClean="0"/>
              <a:t/>
            </a:r>
            <a:br>
              <a:rPr lang="tr-TR" sz="11500" dirty="0" smtClean="0"/>
            </a:br>
            <a:r>
              <a:rPr lang="tr-TR" sz="11500" dirty="0" smtClean="0"/>
              <a:t>(ÖN AD)</a:t>
            </a:r>
            <a:endParaRPr lang="tr-TR" sz="11500" dirty="0"/>
          </a:p>
        </p:txBody>
      </p:sp>
    </p:spTree>
    <p:extLst>
      <p:ext uri="{BB962C8B-B14F-4D97-AF65-F5344CB8AC3E}">
        <p14:creationId xmlns:p14="http://schemas.microsoft.com/office/powerpoint/2010/main" val="362840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</TotalTime>
  <Words>252</Words>
  <Application>Microsoft Office PowerPoint</Application>
  <PresentationFormat>Geniş ekran</PresentationFormat>
  <Paragraphs>73</Paragraphs>
  <Slides>13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Teması</vt:lpstr>
      <vt:lpstr>HOŞ GELDİNİZ.</vt:lpstr>
      <vt:lpstr>FİİL  (EYLEM)</vt:lpstr>
      <vt:lpstr>«-mek/-mak» mastar ekini alabilirler.</vt:lpstr>
      <vt:lpstr>İş, oluş ve durum bildirirler.</vt:lpstr>
      <vt:lpstr>Kip ve kişi eklerini alabilirler.</vt:lpstr>
      <vt:lpstr>İSİM  (AD)</vt:lpstr>
      <vt:lpstr>Varlığın kendisidir. Somut veya soyut her varlığın bir ismi vardır.</vt:lpstr>
      <vt:lpstr>«-mek/-mak» mastar ekini alamazlar.</vt:lpstr>
      <vt:lpstr>SIFAT (ÖN AD)</vt:lpstr>
      <vt:lpstr>İsimlerin önüne gelir. (Bu nedenle «ön ad» denir.) İsimlerin; rengini, şeklini, sayısını ve her çeşit özelliğini gösterirler.</vt:lpstr>
      <vt:lpstr>ZARF (BELİRTEÇ)</vt:lpstr>
      <vt:lpstr>Fiillerin her çeşit özelliğini zarflar gösterir.</vt:lpstr>
      <vt:lpstr>PowerPoint Sunusu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FİİL  (EYLEM)</dc:title>
  <dc:creator>Mehmet Akif</dc:creator>
  <cp:lastModifiedBy>doğan</cp:lastModifiedBy>
  <cp:revision>18</cp:revision>
  <dcterms:created xsi:type="dcterms:W3CDTF">2015-10-04T19:22:18Z</dcterms:created>
  <dcterms:modified xsi:type="dcterms:W3CDTF">2015-10-11T19:34:18Z</dcterms:modified>
</cp:coreProperties>
</file>