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86" r:id="rId7"/>
    <p:sldId id="287" r:id="rId8"/>
    <p:sldId id="28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89" r:id="rId21"/>
  </p:sldIdLst>
  <p:sldSz cx="9144000" cy="6858000" type="screen4x3"/>
  <p:notesSz cx="6858000" cy="9144000"/>
  <p:custShowLst>
    <p:custShow name="Özel Gösteri 1" id="0">
      <p:sldLst>
        <p:sld r:id="rId2"/>
        <p:sld r:id="rId3"/>
        <p:sld r:id="rId4"/>
        <p:sld r:id="rId5"/>
        <p:sld r:id="rId6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6600"/>
    <a:srgbClr val="0000FF"/>
    <a:srgbClr val="99CC00"/>
    <a:srgbClr val="663300"/>
    <a:srgbClr val="66FF99"/>
    <a:srgbClr val="9A5F9F"/>
    <a:srgbClr val="CC9900"/>
    <a:srgbClr val="FF66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8" autoAdjust="0"/>
    <p:restoredTop sz="9466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7CFBDB-E76C-4C36-B398-59C6E6C7CD23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35796-F6DD-48B6-9D15-DAFB5397B64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6867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435796-F6DD-48B6-9D15-DAFB5397B646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1441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0610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7531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9232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3571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836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765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069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743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870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4793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94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69649-8662-4D61-992A-AFDC71668CDA}" type="datetimeFigureOut">
              <a:rPr lang="tr-TR" smtClean="0"/>
              <a:t>23.08.2015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AC9D4-1479-45EB-8769-8B8A69AA6B4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8632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58133" y="62422"/>
            <a:ext cx="756084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 smtClean="0">
                <a:ln w="19050" cap="rnd" cmpd="tri">
                  <a:solidFill>
                    <a:schemeClr val="tx2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accent1"/>
                    </a:gs>
                    <a:gs pos="25000">
                      <a:schemeClr val="accent3"/>
                    </a:gs>
                    <a:gs pos="50000">
                      <a:schemeClr val="accent5"/>
                    </a:gs>
                    <a:gs pos="75000">
                      <a:schemeClr val="accent2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4.SINIF DİN KÜLTÜRÜ VE AHLAK </a:t>
            </a:r>
          </a:p>
          <a:p>
            <a:pPr algn="ctr"/>
            <a:r>
              <a:rPr lang="tr-TR" sz="7200" dirty="0" smtClean="0">
                <a:ln w="19050" cap="rnd" cmpd="tri">
                  <a:solidFill>
                    <a:schemeClr val="tx2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accent1"/>
                    </a:gs>
                    <a:gs pos="25000">
                      <a:schemeClr val="accent3"/>
                    </a:gs>
                    <a:gs pos="50000">
                      <a:schemeClr val="accent5"/>
                    </a:gs>
                    <a:gs pos="75000">
                      <a:schemeClr val="accent2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BİLGİSİ 4. ÜNİTE KUR’AN-I KERİM</a:t>
            </a:r>
            <a:endParaRPr lang="tr-TR" sz="7200" dirty="0">
              <a:ln w="19050" cap="rnd" cmpd="tri">
                <a:solidFill>
                  <a:schemeClr val="tx2"/>
                </a:solidFill>
                <a:prstDash val="solid"/>
                <a:miter lim="800000"/>
              </a:ln>
              <a:gradFill flip="none" rotWithShape="1">
                <a:gsLst>
                  <a:gs pos="0">
                    <a:schemeClr val="accent1"/>
                  </a:gs>
                  <a:gs pos="25000">
                    <a:schemeClr val="accent3"/>
                  </a:gs>
                  <a:gs pos="50000">
                    <a:schemeClr val="accent5"/>
                  </a:gs>
                  <a:gs pos="75000">
                    <a:schemeClr val="accent2"/>
                  </a:gs>
                  <a:gs pos="100000">
                    <a:schemeClr val="accent4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404664"/>
            <a:ext cx="856895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 smtClean="0">
                <a:ln>
                  <a:solidFill>
                    <a:schemeClr val="bg1"/>
                  </a:solidFill>
                </a:ln>
                <a:latin typeface="+mj-lt"/>
              </a:rPr>
              <a:t> </a:t>
            </a:r>
            <a:r>
              <a:rPr lang="tr-TR" sz="2900" dirty="0">
                <a:ln w="3175">
                  <a:noFill/>
                </a:ln>
                <a:latin typeface="+mj-lt"/>
              </a:rPr>
              <a:t>“</a:t>
            </a:r>
            <a:r>
              <a:rPr lang="tr-TR" sz="2900" dirty="0" err="1">
                <a:ln w="3175">
                  <a:noFill/>
                </a:ln>
                <a:latin typeface="+mj-lt"/>
              </a:rPr>
              <a:t>Yemame</a:t>
            </a:r>
            <a:r>
              <a:rPr lang="tr-TR" sz="2900" dirty="0">
                <a:ln w="3175">
                  <a:noFill/>
                </a:ln>
                <a:latin typeface="+mj-lt"/>
              </a:rPr>
              <a:t>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Savaşı’ndan </a:t>
            </a:r>
            <a:r>
              <a:rPr lang="tr-TR" sz="2900" dirty="0">
                <a:ln w="3175">
                  <a:noFill/>
                </a:ln>
                <a:latin typeface="+mj-lt"/>
              </a:rPr>
              <a:t>sonra Hz.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Ebu Bekir beni çağırttı. Yanına vardım</a:t>
            </a:r>
            <a:r>
              <a:rPr lang="tr-TR" sz="2900" dirty="0">
                <a:ln w="3175">
                  <a:noFill/>
                </a:ln>
                <a:latin typeface="+mj-lt"/>
              </a:rPr>
              <a:t>, Hz. Ömer de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oradaydı. </a:t>
            </a:r>
            <a:r>
              <a:rPr lang="tr-TR" sz="2900" dirty="0">
                <a:ln w="3175">
                  <a:noFill/>
                </a:ln>
                <a:latin typeface="+mj-lt"/>
              </a:rPr>
              <a:t>Hz. Ebu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Bekir bana</a:t>
            </a:r>
            <a:r>
              <a:rPr lang="tr-TR" sz="2900" dirty="0">
                <a:ln w="3175">
                  <a:noFill/>
                </a:ln>
                <a:latin typeface="+mj-lt"/>
              </a:rPr>
              <a:t>, ‘Hz.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Ömer gelip </a:t>
            </a:r>
            <a:r>
              <a:rPr lang="tr-TR" sz="2900" dirty="0">
                <a:ln w="3175">
                  <a:noFill/>
                </a:ln>
                <a:latin typeface="+mj-lt"/>
              </a:rPr>
              <a:t>bana </a:t>
            </a:r>
            <a:r>
              <a:rPr lang="tr-TR" sz="2900" dirty="0" err="1">
                <a:ln w="3175">
                  <a:noFill/>
                </a:ln>
                <a:latin typeface="+mj-lt"/>
              </a:rPr>
              <a:t>Yemame’de</a:t>
            </a:r>
            <a:r>
              <a:rPr lang="tr-TR" sz="2900" dirty="0">
                <a:ln w="3175">
                  <a:noFill/>
                </a:ln>
                <a:latin typeface="+mj-lt"/>
              </a:rPr>
              <a:t> Kur’an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hafızlarının </a:t>
            </a:r>
            <a:r>
              <a:rPr lang="tr-TR" sz="2900" dirty="0">
                <a:ln w="3175">
                  <a:noFill/>
                </a:ln>
                <a:latin typeface="+mj-lt"/>
              </a:rPr>
              <a:t>birçoğu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şehit </a:t>
            </a:r>
            <a:r>
              <a:rPr lang="tr-TR" sz="2900" dirty="0">
                <a:ln w="3175">
                  <a:noFill/>
                </a:ln>
                <a:latin typeface="+mj-lt"/>
              </a:rPr>
              <a:t>oldu.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Hafızların ölmesiyle Kur’an’ın bir çoğunun kaybolmasından endişe </a:t>
            </a:r>
            <a:r>
              <a:rPr lang="tr-TR" sz="2900" dirty="0">
                <a:ln w="3175">
                  <a:noFill/>
                </a:ln>
                <a:latin typeface="+mj-lt"/>
              </a:rPr>
              <a:t>ediyorum. Bana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kalırsa Kur’an’ın </a:t>
            </a:r>
            <a:r>
              <a:rPr lang="tr-TR" sz="2900" dirty="0">
                <a:ln w="3175">
                  <a:noFill/>
                </a:ln>
                <a:latin typeface="+mj-lt"/>
              </a:rPr>
              <a:t>bir araya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getirilmesi için </a:t>
            </a:r>
            <a:r>
              <a:rPr lang="tr-TR" sz="2900" dirty="0">
                <a:ln w="3175">
                  <a:noFill/>
                </a:ln>
                <a:latin typeface="+mj-lt"/>
              </a:rPr>
              <a:t>bir emir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çıkarman gerekir</a:t>
            </a:r>
            <a:r>
              <a:rPr lang="tr-TR" sz="2900" dirty="0">
                <a:ln w="3175">
                  <a:noFill/>
                </a:ln>
                <a:latin typeface="+mj-lt"/>
              </a:rPr>
              <a:t>.’ dedi. Bana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kalırsa Kur’an’ın </a:t>
            </a:r>
            <a:r>
              <a:rPr lang="tr-TR" sz="2900" dirty="0">
                <a:ln w="3175">
                  <a:noFill/>
                </a:ln>
                <a:latin typeface="+mj-lt"/>
              </a:rPr>
              <a:t>bir araya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getirilmesi için </a:t>
            </a:r>
            <a:r>
              <a:rPr lang="tr-TR" sz="2900" dirty="0">
                <a:ln w="3175">
                  <a:noFill/>
                </a:ln>
                <a:latin typeface="+mj-lt"/>
              </a:rPr>
              <a:t>bir emir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çıkarman gerekir</a:t>
            </a:r>
            <a:r>
              <a:rPr lang="tr-TR" sz="2900" dirty="0">
                <a:ln w="3175">
                  <a:noFill/>
                </a:ln>
                <a:latin typeface="+mj-lt"/>
              </a:rPr>
              <a:t>.’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dedi</a:t>
            </a:r>
            <a:r>
              <a:rPr lang="tr-TR" sz="2900" dirty="0">
                <a:ln w="3175">
                  <a:noFill/>
                </a:ln>
                <a:latin typeface="+mj-lt"/>
              </a:rPr>
              <a:t>.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Bende </a:t>
            </a:r>
            <a:r>
              <a:rPr lang="tr-TR" sz="2900" dirty="0">
                <a:ln w="3175">
                  <a:noFill/>
                </a:ln>
                <a:latin typeface="+mj-lt"/>
              </a:rPr>
              <a:t>Hz. Ömer’e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şöyle cevap verdim</a:t>
            </a:r>
            <a:r>
              <a:rPr lang="tr-TR" sz="2900" dirty="0">
                <a:ln w="3175">
                  <a:noFill/>
                </a:ln>
                <a:latin typeface="+mj-lt"/>
              </a:rPr>
              <a:t>: ‘</a:t>
            </a:r>
            <a:r>
              <a:rPr lang="tr-TR" sz="2900" dirty="0" err="1" smtClean="0">
                <a:ln w="3175">
                  <a:noFill/>
                </a:ln>
                <a:latin typeface="+mj-lt"/>
              </a:rPr>
              <a:t>Resulullahın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 yapmadığı </a:t>
            </a:r>
            <a:r>
              <a:rPr lang="tr-TR" sz="2900" dirty="0">
                <a:ln w="3175">
                  <a:noFill/>
                </a:ln>
                <a:latin typeface="+mj-lt"/>
              </a:rPr>
              <a:t>bir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işi nasıl yapabilirim</a:t>
            </a:r>
            <a:r>
              <a:rPr lang="tr-TR" sz="2900" dirty="0">
                <a:ln w="3175">
                  <a:noFill/>
                </a:ln>
                <a:latin typeface="+mj-lt"/>
              </a:rPr>
              <a:t>?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’</a:t>
            </a:r>
            <a:r>
              <a:rPr lang="tr-TR" sz="2900" dirty="0" err="1" smtClean="0">
                <a:ln w="3175">
                  <a:noFill/>
                </a:ln>
                <a:latin typeface="+mj-lt"/>
              </a:rPr>
              <a:t>Hz.Ömer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: ‘</a:t>
            </a:r>
            <a:r>
              <a:rPr lang="tr-TR" sz="2900" dirty="0">
                <a:ln w="3175">
                  <a:noFill/>
                </a:ln>
                <a:latin typeface="+mj-lt"/>
              </a:rPr>
              <a:t>Vallahi, bu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hayırlı </a:t>
            </a:r>
            <a:r>
              <a:rPr lang="tr-TR" sz="2900" dirty="0">
                <a:ln w="3175">
                  <a:noFill/>
                </a:ln>
                <a:latin typeface="+mj-lt"/>
              </a:rPr>
              <a:t>bir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iş, teşebbüstür</a:t>
            </a:r>
            <a:r>
              <a:rPr lang="tr-TR" sz="2900" dirty="0">
                <a:ln w="3175">
                  <a:noFill/>
                </a:ln>
                <a:latin typeface="+mj-lt"/>
              </a:rPr>
              <a:t>.’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dedi. Sonra </a:t>
            </a:r>
            <a:r>
              <a:rPr lang="tr-TR" sz="2900" dirty="0">
                <a:ln w="3175">
                  <a:noFill/>
                </a:ln>
                <a:latin typeface="+mj-lt"/>
              </a:rPr>
              <a:t>bu konu üzerinde o kadar durdu ki bana söyleye söyleye sonunda Allah, kalbimi bu</a:t>
            </a:r>
          </a:p>
          <a:p>
            <a:pPr algn="ctr"/>
            <a:r>
              <a:rPr lang="tr-TR" sz="2900" dirty="0" smtClean="0">
                <a:ln w="3175">
                  <a:noFill/>
                </a:ln>
                <a:latin typeface="+mj-lt"/>
              </a:rPr>
              <a:t>işe </a:t>
            </a:r>
            <a:r>
              <a:rPr lang="tr-TR" sz="2900" dirty="0">
                <a:ln w="3175">
                  <a:noFill/>
                </a:ln>
                <a:latin typeface="+mj-lt"/>
              </a:rPr>
              <a:t>ikna etti, ben de onun </a:t>
            </a:r>
            <a:r>
              <a:rPr lang="tr-TR" sz="2900" dirty="0" smtClean="0">
                <a:ln w="3175">
                  <a:noFill/>
                </a:ln>
                <a:latin typeface="+mj-lt"/>
              </a:rPr>
              <a:t>görüşünü </a:t>
            </a:r>
            <a:r>
              <a:rPr lang="tr-TR" sz="2900" dirty="0">
                <a:ln w="3175">
                  <a:noFill/>
                </a:ln>
                <a:latin typeface="+mj-lt"/>
              </a:rPr>
              <a:t>benimsedim.”</a:t>
            </a:r>
          </a:p>
        </p:txBody>
      </p:sp>
    </p:spTree>
    <p:extLst>
      <p:ext uri="{BB962C8B-B14F-4D97-AF65-F5344CB8AC3E}">
        <p14:creationId xmlns:p14="http://schemas.microsoft.com/office/powerpoint/2010/main" val="774704077"/>
      </p:ext>
    </p:extLst>
  </p:cSld>
  <p:clrMapOvr>
    <a:masterClrMapping/>
  </p:clrMapOvr>
  <p:transition spd="slow" advClick="0" advTm="30000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5008" y="980728"/>
            <a:ext cx="87849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latin typeface="+mj-lt"/>
              </a:rPr>
              <a:t>Hz. Ömer’in önerisini kabul eden Hz. Ebu </a:t>
            </a:r>
            <a:r>
              <a:rPr lang="tr-TR" sz="3000" dirty="0" smtClean="0">
                <a:latin typeface="+mj-lt"/>
              </a:rPr>
              <a:t>Bekir</a:t>
            </a:r>
            <a:r>
              <a:rPr lang="tr-TR" sz="3000" dirty="0">
                <a:latin typeface="+mj-lt"/>
              </a:rPr>
              <a:t>, vahiy kâtiplerinin evlerinde </a:t>
            </a:r>
            <a:r>
              <a:rPr lang="tr-TR" sz="3000" dirty="0" smtClean="0">
                <a:latin typeface="+mj-lt"/>
              </a:rPr>
              <a:t>bulunan Kur’an-ı </a:t>
            </a:r>
            <a:r>
              <a:rPr lang="tr-TR" sz="3000" dirty="0">
                <a:latin typeface="+mj-lt"/>
              </a:rPr>
              <a:t>Kerim ayetlerini toplayıp kitap hâline getirmek üzere bir </a:t>
            </a:r>
            <a:r>
              <a:rPr lang="tr-TR" sz="3000" dirty="0" smtClean="0">
                <a:latin typeface="+mj-lt"/>
              </a:rPr>
              <a:t>komisyon kurdu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Vahiy kâtiplerinden </a:t>
            </a:r>
            <a:r>
              <a:rPr lang="tr-TR" sz="3000" dirty="0">
                <a:latin typeface="+mj-lt"/>
              </a:rPr>
              <a:t>oluşan bu komisyonun başkanlığına </a:t>
            </a:r>
            <a:r>
              <a:rPr lang="tr-TR" sz="3000" dirty="0" err="1">
                <a:latin typeface="+mj-lt"/>
              </a:rPr>
              <a:t>Zeyd</a:t>
            </a:r>
            <a:r>
              <a:rPr lang="tr-TR" sz="3000" dirty="0">
                <a:latin typeface="+mj-lt"/>
              </a:rPr>
              <a:t> bin </a:t>
            </a:r>
            <a:r>
              <a:rPr lang="tr-TR" sz="3000" dirty="0" err="1">
                <a:latin typeface="+mj-lt"/>
              </a:rPr>
              <a:t>Sa</a:t>
            </a:r>
            <a:r>
              <a:rPr lang="tr-TR" sz="3000" dirty="0">
                <a:latin typeface="+mj-lt"/>
              </a:rPr>
              <a:t> </a:t>
            </a:r>
            <a:r>
              <a:rPr lang="tr-TR" sz="3000" dirty="0" err="1">
                <a:latin typeface="+mj-lt"/>
              </a:rPr>
              <a:t>bit’i</a:t>
            </a:r>
            <a:r>
              <a:rPr lang="tr-TR" sz="3000" dirty="0">
                <a:latin typeface="+mj-lt"/>
              </a:rPr>
              <a:t> </a:t>
            </a:r>
            <a:r>
              <a:rPr lang="tr-TR" sz="3000" dirty="0" smtClean="0">
                <a:latin typeface="+mj-lt"/>
              </a:rPr>
              <a:t>getirdi</a:t>
            </a:r>
            <a:r>
              <a:rPr lang="tr-TR" sz="3000" dirty="0">
                <a:latin typeface="+mj-lt"/>
              </a:rPr>
              <a:t>. Hz. </a:t>
            </a:r>
            <a:r>
              <a:rPr lang="tr-TR" sz="3000" dirty="0" err="1">
                <a:latin typeface="+mj-lt"/>
              </a:rPr>
              <a:t>Zeyd</a:t>
            </a:r>
            <a:r>
              <a:rPr lang="tr-TR" sz="3000" dirty="0">
                <a:latin typeface="+mj-lt"/>
              </a:rPr>
              <a:t> </a:t>
            </a:r>
            <a:r>
              <a:rPr lang="tr-TR" sz="3000" dirty="0" smtClean="0">
                <a:latin typeface="+mj-lt"/>
              </a:rPr>
              <a:t>başkanlığındaki komisyon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Kur’an-ı Kerim’i kitap hâline getirerek </a:t>
            </a:r>
            <a:r>
              <a:rPr lang="tr-TR" sz="3000" dirty="0">
                <a:latin typeface="+mj-lt"/>
              </a:rPr>
              <a:t>Hz. Ebu </a:t>
            </a:r>
            <a:r>
              <a:rPr lang="tr-TR" sz="3000" dirty="0" smtClean="0">
                <a:latin typeface="+mj-lt"/>
              </a:rPr>
              <a:t>Bekir’e teslim etti. Böylece </a:t>
            </a:r>
            <a:r>
              <a:rPr lang="tr-TR" sz="3000" dirty="0">
                <a:latin typeface="+mj-lt"/>
              </a:rPr>
              <a:t>“</a:t>
            </a:r>
            <a:r>
              <a:rPr lang="tr-TR" sz="3000" dirty="0" smtClean="0">
                <a:latin typeface="+mj-lt"/>
              </a:rPr>
              <a:t>Mushaf </a:t>
            </a:r>
            <a:r>
              <a:rPr lang="tr-TR" sz="3000" dirty="0">
                <a:latin typeface="+mj-lt"/>
              </a:rPr>
              <a:t>” </a:t>
            </a:r>
            <a:r>
              <a:rPr lang="tr-TR" sz="3000" dirty="0" err="1" smtClean="0">
                <a:latin typeface="+mj-lt"/>
              </a:rPr>
              <a:t>dı</a:t>
            </a:r>
            <a:r>
              <a:rPr lang="tr-TR" sz="3000" dirty="0" smtClean="0">
                <a:latin typeface="+mj-lt"/>
              </a:rPr>
              <a:t> verilen </a:t>
            </a:r>
            <a:r>
              <a:rPr lang="tr-TR" sz="3000" dirty="0">
                <a:latin typeface="+mj-lt"/>
              </a:rPr>
              <a:t>ilk </a:t>
            </a:r>
            <a:r>
              <a:rPr lang="tr-TR" sz="3000" dirty="0" smtClean="0">
                <a:latin typeface="+mj-lt"/>
              </a:rPr>
              <a:t>Kur’an-ı Kerim nüshası oluşmuş oldu</a:t>
            </a:r>
            <a:r>
              <a:rPr lang="tr-TR" sz="3000" dirty="0">
                <a:latin typeface="+mj-lt"/>
              </a:rPr>
              <a:t>. Bu </a:t>
            </a:r>
            <a:r>
              <a:rPr lang="tr-TR" sz="3000" dirty="0" smtClean="0">
                <a:latin typeface="+mj-lt"/>
              </a:rPr>
              <a:t>Mushaf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Hz. Ebu Bekir’den sonra </a:t>
            </a:r>
            <a:r>
              <a:rPr lang="tr-TR" sz="3000" dirty="0">
                <a:latin typeface="+mj-lt"/>
              </a:rPr>
              <a:t>Hz. Ömer’e </a:t>
            </a:r>
            <a:r>
              <a:rPr lang="tr-TR" sz="3000" dirty="0" smtClean="0">
                <a:latin typeface="+mj-lt"/>
              </a:rPr>
              <a:t>geçti</a:t>
            </a:r>
            <a:r>
              <a:rPr lang="tr-TR" sz="3000" dirty="0">
                <a:latin typeface="+mj-lt"/>
              </a:rPr>
              <a:t>. O da </a:t>
            </a:r>
            <a:r>
              <a:rPr lang="tr-TR" sz="3000" dirty="0" smtClean="0">
                <a:latin typeface="+mj-lt"/>
              </a:rPr>
              <a:t>vefatından önce kızı </a:t>
            </a:r>
            <a:r>
              <a:rPr lang="tr-TR" sz="3000" dirty="0">
                <a:latin typeface="+mj-lt"/>
              </a:rPr>
              <a:t>Hz. </a:t>
            </a:r>
            <a:r>
              <a:rPr lang="tr-TR" sz="3000" dirty="0" err="1" smtClean="0">
                <a:latin typeface="+mj-lt"/>
              </a:rPr>
              <a:t>Hafsa’ya</a:t>
            </a:r>
            <a:r>
              <a:rPr lang="tr-TR" sz="3000" dirty="0" smtClean="0">
                <a:latin typeface="+mj-lt"/>
              </a:rPr>
              <a:t> teslim etti. </a:t>
            </a:r>
            <a:endParaRPr lang="tr-TR" sz="3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8675538"/>
      </p:ext>
    </p:extLst>
  </p:cSld>
  <p:clrMapOvr>
    <a:masterClrMapping/>
  </p:clrMapOvr>
  <p:transition spd="slow" advClick="0" advTm="30000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6152" y="188640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3000" dirty="0">
                <a:solidFill>
                  <a:srgbClr val="FFFFFF"/>
                </a:solidFill>
              </a:rPr>
              <a:t>Kur’an-ı Kerim indirilmeye başladığından itibaren onun ezberlenmesine, yazılmasına, korunmasına, öğretilmesine hizmet eden birçok kişi olmuştur. Kur’an-ı Kerim’e en çok hizmet edenlerden ve özellikle kitap hâline getirilmesine katkıda bulunanlardan</a:t>
            </a:r>
          </a:p>
          <a:p>
            <a:pPr lvl="0" algn="ctr"/>
            <a:r>
              <a:rPr lang="tr-TR" sz="3000" dirty="0">
                <a:solidFill>
                  <a:srgbClr val="FFFFFF"/>
                </a:solidFill>
              </a:rPr>
              <a:t>biri de Hz. Ali’dir. O, amcasının oğlu olmasından dolayı küçüklüğünden </a:t>
            </a:r>
            <a:r>
              <a:rPr lang="tr-TR" sz="3000" dirty="0" smtClean="0">
                <a:solidFill>
                  <a:srgbClr val="FFFFFF"/>
                </a:solidFill>
              </a:rPr>
              <a:t>itibaren Peygamberimizin </a:t>
            </a:r>
            <a:r>
              <a:rPr lang="tr-TR" sz="3000" dirty="0">
                <a:solidFill>
                  <a:srgbClr val="FFFFFF"/>
                </a:solidFill>
              </a:rPr>
              <a:t>yanında bulunmuş, </a:t>
            </a:r>
            <a:r>
              <a:rPr lang="tr-TR" sz="3000" dirty="0" err="1" smtClean="0">
                <a:solidFill>
                  <a:srgbClr val="FFFFFF"/>
                </a:solidFill>
              </a:rPr>
              <a:t>büyüyüncede</a:t>
            </a:r>
            <a:r>
              <a:rPr lang="tr-TR" sz="3000" dirty="0" smtClean="0">
                <a:solidFill>
                  <a:srgbClr val="FFFFFF"/>
                </a:solidFill>
              </a:rPr>
              <a:t> </a:t>
            </a:r>
            <a:r>
              <a:rPr lang="tr-TR" sz="3000" dirty="0">
                <a:solidFill>
                  <a:srgbClr val="FFFFFF"/>
                </a:solidFill>
              </a:rPr>
              <a:t>damadı olmuştur. Bu </a:t>
            </a:r>
            <a:r>
              <a:rPr lang="tr-TR" sz="3000" dirty="0" smtClean="0">
                <a:solidFill>
                  <a:srgbClr val="FFFFFF"/>
                </a:solidFill>
              </a:rPr>
              <a:t>nedenle Peygamberimizle </a:t>
            </a:r>
            <a:r>
              <a:rPr lang="tr-TR" sz="3000" dirty="0">
                <a:solidFill>
                  <a:srgbClr val="FFFFFF"/>
                </a:solidFill>
              </a:rPr>
              <a:t>daha çok birlikte bulunmuştur. Hz. Ali, Peygamberimize gelen </a:t>
            </a:r>
            <a:r>
              <a:rPr lang="tr-TR" sz="3000" dirty="0" smtClean="0">
                <a:solidFill>
                  <a:srgbClr val="FFFFFF"/>
                </a:solidFill>
              </a:rPr>
              <a:t>ayetleri hem </a:t>
            </a:r>
            <a:r>
              <a:rPr lang="tr-TR" sz="3000" dirty="0">
                <a:solidFill>
                  <a:srgbClr val="FFFFFF"/>
                </a:solidFill>
              </a:rPr>
              <a:t>ezberlemiş hem de yazmıştır. Ayetlerin nerede, ne zaman ve hangi olayla </a:t>
            </a:r>
            <a:r>
              <a:rPr lang="tr-TR" sz="3000" dirty="0" smtClean="0">
                <a:solidFill>
                  <a:srgbClr val="FFFFFF"/>
                </a:solidFill>
              </a:rPr>
              <a:t>ilgili olarak </a:t>
            </a:r>
            <a:r>
              <a:rPr lang="tr-TR" sz="3000" dirty="0">
                <a:solidFill>
                  <a:srgbClr val="FFFFFF"/>
                </a:solidFill>
              </a:rPr>
              <a:t>geldiğini bildiği için </a:t>
            </a:r>
            <a:r>
              <a:rPr lang="tr-TR" sz="3000" dirty="0" err="1">
                <a:solidFill>
                  <a:srgbClr val="FFFFFF"/>
                </a:solidFill>
              </a:rPr>
              <a:t>Zeyd</a:t>
            </a:r>
            <a:r>
              <a:rPr lang="tr-TR" sz="3000" dirty="0">
                <a:solidFill>
                  <a:srgbClr val="FFFFFF"/>
                </a:solidFill>
              </a:rPr>
              <a:t> bin Sabit </a:t>
            </a:r>
            <a:r>
              <a:rPr lang="tr-TR" sz="3000" dirty="0" smtClean="0">
                <a:solidFill>
                  <a:srgbClr val="FFFFFF"/>
                </a:solidFill>
              </a:rPr>
              <a:t>başkanlığındaki komisyon </a:t>
            </a:r>
            <a:r>
              <a:rPr lang="tr-TR" sz="3000" dirty="0">
                <a:solidFill>
                  <a:srgbClr val="FFFFFF"/>
                </a:solidFill>
              </a:rPr>
              <a:t>pek çok konuda ondan </a:t>
            </a:r>
            <a:r>
              <a:rPr lang="tr-TR" sz="3000" dirty="0" smtClean="0">
                <a:solidFill>
                  <a:srgbClr val="FFFFFF"/>
                </a:solidFill>
              </a:rPr>
              <a:t>bilgi almıştır</a:t>
            </a:r>
            <a:r>
              <a:rPr lang="tr-TR" sz="30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2705492"/>
      </p:ext>
    </p:extLst>
  </p:cSld>
  <p:clrMapOvr>
    <a:masterClrMapping/>
  </p:clrMapOvr>
  <p:transition spd="slow" advClick="0" advTm="33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16632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/>
              <a:t>Hz. Ebu Bekir zamanında kitap hâline </a:t>
            </a:r>
            <a:r>
              <a:rPr lang="tr-TR" sz="3000" dirty="0" smtClean="0"/>
              <a:t>getirilen nüsha</a:t>
            </a:r>
            <a:r>
              <a:rPr lang="tr-TR" sz="3000" dirty="0"/>
              <a:t>, Hz. Osman </a:t>
            </a:r>
            <a:r>
              <a:rPr lang="tr-TR" sz="3000" dirty="0" smtClean="0"/>
              <a:t>zamanında </a:t>
            </a:r>
            <a:r>
              <a:rPr lang="tr-TR" sz="3000" dirty="0"/>
              <a:t>çoğaltıldı. Üçüncü Halife Hz. Osman </a:t>
            </a:r>
            <a:r>
              <a:rPr lang="tr-TR" sz="3000" dirty="0" smtClean="0"/>
              <a:t>zamanında İslam </a:t>
            </a:r>
            <a:r>
              <a:rPr lang="tr-TR" sz="3000" dirty="0"/>
              <a:t>dini Arap </a:t>
            </a:r>
            <a:r>
              <a:rPr lang="tr-TR" sz="3000" dirty="0" smtClean="0"/>
              <a:t>Yarımadası dışında geniş bölgelere yayıldı. </a:t>
            </a:r>
            <a:r>
              <a:rPr lang="tr-TR" sz="3000" dirty="0"/>
              <a:t>Bu nedenle </a:t>
            </a:r>
            <a:r>
              <a:rPr lang="tr-TR" sz="3000" dirty="0" smtClean="0"/>
              <a:t>Kur’an-ı </a:t>
            </a:r>
            <a:r>
              <a:rPr lang="tr-TR" sz="3000" dirty="0"/>
              <a:t>Kerim’in İslam’ın yayıldığı ülkelere gönderilmesi ihtiyacı</a:t>
            </a:r>
          </a:p>
          <a:p>
            <a:pPr algn="ctr"/>
            <a:r>
              <a:rPr lang="tr-TR" sz="3000" dirty="0"/>
              <a:t>ortaya çıktı. Hz. </a:t>
            </a:r>
            <a:r>
              <a:rPr lang="tr-TR" sz="3000" dirty="0" smtClean="0"/>
              <a:t>Osman</a:t>
            </a:r>
            <a:r>
              <a:rPr lang="tr-TR" sz="3000" dirty="0"/>
              <a:t>, Hz. Ebu </a:t>
            </a:r>
            <a:r>
              <a:rPr lang="tr-TR" sz="3000" dirty="0" smtClean="0"/>
              <a:t>Bekir döneminde oluşturulan nüshayı </a:t>
            </a:r>
            <a:r>
              <a:rPr lang="tr-TR" sz="3000" dirty="0"/>
              <a:t>Hz. </a:t>
            </a:r>
            <a:r>
              <a:rPr lang="tr-TR" sz="3000" dirty="0" err="1" smtClean="0"/>
              <a:t>Hafsa’dan</a:t>
            </a:r>
            <a:r>
              <a:rPr lang="tr-TR" sz="3000" dirty="0" smtClean="0"/>
              <a:t> aldı. Yine </a:t>
            </a:r>
            <a:r>
              <a:rPr lang="tr-TR" sz="3000" dirty="0" err="1"/>
              <a:t>Zeyd</a:t>
            </a:r>
            <a:r>
              <a:rPr lang="tr-TR" sz="3000" dirty="0"/>
              <a:t> bin Sabit </a:t>
            </a:r>
            <a:r>
              <a:rPr lang="tr-TR" sz="3000" dirty="0" smtClean="0"/>
              <a:t>başkanlığında </a:t>
            </a:r>
            <a:r>
              <a:rPr lang="tr-TR" sz="3000" dirty="0"/>
              <a:t>bir komisyon </a:t>
            </a:r>
            <a:r>
              <a:rPr lang="tr-TR" sz="3000" dirty="0" smtClean="0"/>
              <a:t>oluşturdu</a:t>
            </a:r>
            <a:r>
              <a:rPr lang="tr-TR" sz="3000" dirty="0"/>
              <a:t>. Komisyon dikkatli ve titiz bir </a:t>
            </a:r>
            <a:r>
              <a:rPr lang="tr-TR" sz="3000" dirty="0" smtClean="0"/>
              <a:t>çalışma sonucu </a:t>
            </a:r>
            <a:r>
              <a:rPr lang="tr-TR" sz="3000" dirty="0"/>
              <a:t>ilk </a:t>
            </a:r>
            <a:r>
              <a:rPr lang="tr-TR" sz="3000" dirty="0" smtClean="0"/>
              <a:t>nüshayı çoğalttı. Çoğaltılan </a:t>
            </a:r>
            <a:r>
              <a:rPr lang="tr-TR" sz="3000" dirty="0"/>
              <a:t>nüshalardan biri Medine’de </a:t>
            </a:r>
            <a:r>
              <a:rPr lang="tr-TR" sz="3000" dirty="0" smtClean="0"/>
              <a:t>bırakılarak diğerleri Müslümanların </a:t>
            </a:r>
            <a:r>
              <a:rPr lang="tr-TR" sz="3000" dirty="0"/>
              <a:t>yoğun olarak </a:t>
            </a:r>
            <a:r>
              <a:rPr lang="tr-TR" sz="3000" dirty="0" smtClean="0"/>
              <a:t>yaşadığı </a:t>
            </a:r>
            <a:r>
              <a:rPr lang="tr-TR" sz="3000" dirty="0"/>
              <a:t>merkezlere </a:t>
            </a:r>
            <a:r>
              <a:rPr lang="tr-TR" sz="3000" dirty="0" err="1" smtClean="0"/>
              <a:t>gönderildi.Böylece</a:t>
            </a:r>
            <a:r>
              <a:rPr lang="tr-TR" sz="3000" dirty="0" smtClean="0"/>
              <a:t> Kur’an-ı Kerim’in</a:t>
            </a:r>
            <a:r>
              <a:rPr lang="tr-TR" sz="3000" dirty="0"/>
              <a:t>,</a:t>
            </a:r>
          </a:p>
          <a:p>
            <a:pPr algn="ctr"/>
            <a:r>
              <a:rPr lang="tr-TR" sz="3000" dirty="0"/>
              <a:t>hiçbir </a:t>
            </a:r>
            <a:r>
              <a:rPr lang="tr-TR" sz="3000" dirty="0" smtClean="0"/>
              <a:t>değişikliğe </a:t>
            </a:r>
            <a:r>
              <a:rPr lang="tr-TR" sz="3000" dirty="0"/>
              <a:t>uğramadan günümüze kadar gelmesi </a:t>
            </a:r>
            <a:r>
              <a:rPr lang="tr-TR" sz="3000" dirty="0" smtClean="0"/>
              <a:t>sağlanmış oldu.</a:t>
            </a:r>
          </a:p>
        </p:txBody>
      </p:sp>
    </p:spTree>
    <p:extLst>
      <p:ext uri="{BB962C8B-B14F-4D97-AF65-F5344CB8AC3E}">
        <p14:creationId xmlns:p14="http://schemas.microsoft.com/office/powerpoint/2010/main" val="2360972273"/>
      </p:ext>
    </p:extLst>
  </p:cSld>
  <p:clrMapOvr>
    <a:masterClrMapping/>
  </p:clrMapOvr>
  <p:transition spd="slow" advClick="0" advTm="35000">
    <p:push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6672"/>
            <a:ext cx="8784976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75000">
                      <a:schemeClr val="accent2"/>
                    </a:gs>
                    <a:gs pos="25000">
                      <a:schemeClr val="accent3"/>
                    </a:gs>
                    <a:gs pos="0">
                      <a:schemeClr val="accent1"/>
                    </a:gs>
                    <a:gs pos="50000">
                      <a:schemeClr val="accent5"/>
                    </a:gs>
                    <a:gs pos="99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rPr>
              <a:t>Kur’an-ı Kerim’in İç Düzeni</a:t>
            </a:r>
          </a:p>
          <a:p>
            <a:pPr algn="ctr"/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Kerim’in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iç düzenini oluşturan ögeler vardır. Bunlar ayet, sure ve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cüzdür. Kutsal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kitabımızı tanıyabilmemiz için bu kavramlar hakkında bilgi edinmemiz gerekir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 algn="ctr"/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Kerim’deki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sureleri oluşturan, belirli işaretlerle birbirinden ayrılmış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harf, kelime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, cümle ya da cümle gruplarına “ayet” denir. Kur’an’daki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ayetlerin uzunlukları birbirinden farklıdır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 Ayetler, “durak”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adı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verilen ve içlerinde ayet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numaralarının yazılı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olduğu</a:t>
            </a:r>
          </a:p>
          <a:p>
            <a:pPr algn="ctr"/>
            <a:r>
              <a:rPr lang="tr-TR" sz="3000" dirty="0">
                <a:solidFill>
                  <a:schemeClr val="tx2"/>
                </a:solidFill>
                <a:latin typeface="+mj-lt"/>
              </a:rPr>
              <a:t>yuvarlak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işaretlerle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birbirinden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ayrılır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Kerim’de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yaklaşık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6666 ayet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vardır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8638953"/>
      </p:ext>
    </p:extLst>
  </p:cSld>
  <p:clrMapOvr>
    <a:masterClrMapping/>
  </p:clrMapOvr>
  <p:transition spd="slow" advTm="25000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77983" y="188640"/>
            <a:ext cx="85689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 smtClean="0">
                <a:latin typeface="+mj-lt"/>
              </a:rPr>
              <a:t>Kur’an-ı Kerim’in değişik sayıdaki ayetlerden oluşan </a:t>
            </a:r>
            <a:r>
              <a:rPr lang="tr-TR" sz="3000" dirty="0">
                <a:latin typeface="+mj-lt"/>
              </a:rPr>
              <a:t>her bir </a:t>
            </a:r>
            <a:r>
              <a:rPr lang="tr-TR" sz="3000" dirty="0" smtClean="0">
                <a:latin typeface="+mj-lt"/>
              </a:rPr>
              <a:t>bölümüne </a:t>
            </a:r>
            <a:r>
              <a:rPr lang="tr-TR" sz="3000" dirty="0">
                <a:latin typeface="+mj-lt"/>
              </a:rPr>
              <a:t>“</a:t>
            </a:r>
            <a:r>
              <a:rPr lang="tr-TR" sz="3000" dirty="0" smtClean="0">
                <a:latin typeface="+mj-lt"/>
              </a:rPr>
              <a:t>sure“ denir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Kur’an-ı Kerim’de </a:t>
            </a:r>
            <a:r>
              <a:rPr lang="tr-TR" sz="3000" dirty="0">
                <a:latin typeface="+mj-lt"/>
              </a:rPr>
              <a:t>114 </a:t>
            </a:r>
            <a:r>
              <a:rPr lang="tr-TR" sz="3000" dirty="0" smtClean="0">
                <a:latin typeface="+mj-lt"/>
              </a:rPr>
              <a:t>sure vardır</a:t>
            </a:r>
            <a:r>
              <a:rPr lang="tr-TR" sz="3000" dirty="0">
                <a:latin typeface="+mj-lt"/>
              </a:rPr>
              <a:t>. Surelerin uzunlukları birbirinden farklıdır. </a:t>
            </a:r>
            <a:r>
              <a:rPr lang="tr-TR" sz="3000" dirty="0" smtClean="0">
                <a:latin typeface="+mj-lt"/>
              </a:rPr>
              <a:t>En uzun sure</a:t>
            </a:r>
            <a:r>
              <a:rPr lang="tr-TR" sz="3000" dirty="0">
                <a:latin typeface="+mj-lt"/>
              </a:rPr>
              <a:t>, 286 </a:t>
            </a:r>
            <a:r>
              <a:rPr lang="tr-TR" sz="3000" dirty="0" smtClean="0">
                <a:latin typeface="+mj-lt"/>
              </a:rPr>
              <a:t>ayetten oluşan Bakara suresi</a:t>
            </a:r>
            <a:r>
              <a:rPr lang="tr-TR" sz="3000" dirty="0">
                <a:latin typeface="+mj-lt"/>
              </a:rPr>
              <a:t>, en </a:t>
            </a:r>
            <a:r>
              <a:rPr lang="tr-TR" sz="3000" dirty="0" smtClean="0">
                <a:latin typeface="+mj-lt"/>
              </a:rPr>
              <a:t>kısa sure </a:t>
            </a:r>
            <a:r>
              <a:rPr lang="tr-TR" sz="3000" dirty="0">
                <a:latin typeface="+mj-lt"/>
              </a:rPr>
              <a:t>ise üç </a:t>
            </a:r>
            <a:r>
              <a:rPr lang="tr-TR" sz="3000" dirty="0" smtClean="0">
                <a:latin typeface="+mj-lt"/>
              </a:rPr>
              <a:t>ayetten oluşan Kevser suresidir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Kur’an-ı Kerim’in </a:t>
            </a:r>
            <a:r>
              <a:rPr lang="tr-TR" sz="3000" dirty="0">
                <a:latin typeface="+mj-lt"/>
              </a:rPr>
              <a:t>ilk </a:t>
            </a:r>
            <a:r>
              <a:rPr lang="tr-TR" sz="3000" dirty="0" smtClean="0">
                <a:latin typeface="+mj-lt"/>
              </a:rPr>
              <a:t>suresi </a:t>
            </a:r>
            <a:r>
              <a:rPr lang="tr-TR" sz="3000" dirty="0" err="1" smtClean="0">
                <a:latin typeface="+mj-lt"/>
              </a:rPr>
              <a:t>Fâtiha</a:t>
            </a:r>
            <a:r>
              <a:rPr lang="tr-TR" sz="3000" dirty="0">
                <a:latin typeface="+mj-lt"/>
              </a:rPr>
              <a:t>, son </a:t>
            </a:r>
            <a:r>
              <a:rPr lang="tr-TR" sz="3000" dirty="0" smtClean="0">
                <a:latin typeface="+mj-lt"/>
              </a:rPr>
              <a:t>suresi </a:t>
            </a:r>
            <a:r>
              <a:rPr lang="tr-TR" sz="3000" dirty="0" err="1" smtClean="0">
                <a:latin typeface="+mj-lt"/>
              </a:rPr>
              <a:t>Nâs’tır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err="1" smtClean="0">
                <a:latin typeface="+mj-lt"/>
              </a:rPr>
              <a:t>Tevbe</a:t>
            </a:r>
            <a:r>
              <a:rPr lang="tr-TR" sz="3000" dirty="0" smtClean="0">
                <a:latin typeface="+mj-lt"/>
              </a:rPr>
              <a:t> suresi dışındaki bütün sureler </a:t>
            </a:r>
            <a:r>
              <a:rPr lang="tr-TR" sz="3000" dirty="0">
                <a:latin typeface="+mj-lt"/>
              </a:rPr>
              <a:t>“</a:t>
            </a:r>
            <a:r>
              <a:rPr lang="tr-TR" sz="3000" dirty="0" err="1" smtClean="0">
                <a:latin typeface="+mj-lt"/>
              </a:rPr>
              <a:t>Bismillâhirrahmânirrahîm</a:t>
            </a:r>
            <a:r>
              <a:rPr lang="tr-TR" sz="3000" dirty="0">
                <a:latin typeface="+mj-lt"/>
              </a:rPr>
              <a:t>” </a:t>
            </a:r>
            <a:r>
              <a:rPr lang="tr-TR" sz="3000" dirty="0" smtClean="0">
                <a:latin typeface="+mj-lt"/>
              </a:rPr>
              <a:t>ifadesiyle başlar. Sureler adlarını; içerdiği konulardan (Cuma</a:t>
            </a:r>
            <a:r>
              <a:rPr lang="tr-TR" sz="3000" dirty="0">
                <a:latin typeface="+mj-lt"/>
              </a:rPr>
              <a:t>, Hac, </a:t>
            </a:r>
            <a:r>
              <a:rPr lang="tr-TR" sz="3000" dirty="0" smtClean="0">
                <a:latin typeface="+mj-lt"/>
              </a:rPr>
              <a:t>Kıyamet</a:t>
            </a:r>
            <a:r>
              <a:rPr lang="tr-TR" sz="3000" dirty="0">
                <a:latin typeface="+mj-lt"/>
              </a:rPr>
              <a:t>), </a:t>
            </a:r>
            <a:r>
              <a:rPr lang="tr-TR" sz="3000" dirty="0" smtClean="0">
                <a:latin typeface="+mj-lt"/>
              </a:rPr>
              <a:t>önemli kişi adlarından (</a:t>
            </a:r>
            <a:r>
              <a:rPr lang="tr-TR" sz="3000" dirty="0" err="1" smtClean="0">
                <a:latin typeface="+mj-lt"/>
              </a:rPr>
              <a:t>Yûnus</a:t>
            </a:r>
            <a:r>
              <a:rPr lang="tr-TR" sz="3000" dirty="0">
                <a:latin typeface="+mj-lt"/>
              </a:rPr>
              <a:t>, Hûd, </a:t>
            </a:r>
            <a:r>
              <a:rPr lang="tr-TR" sz="3000" dirty="0" smtClean="0">
                <a:latin typeface="+mj-lt"/>
              </a:rPr>
              <a:t>Muhammed</a:t>
            </a:r>
            <a:r>
              <a:rPr lang="tr-TR" sz="3000" dirty="0">
                <a:latin typeface="+mj-lt"/>
              </a:rPr>
              <a:t>) ya da </a:t>
            </a:r>
            <a:r>
              <a:rPr lang="tr-TR" sz="3000" dirty="0" smtClean="0">
                <a:latin typeface="+mj-lt"/>
              </a:rPr>
              <a:t>çeşitli topluluklardan </a:t>
            </a:r>
            <a:r>
              <a:rPr lang="tr-TR" sz="3000" dirty="0">
                <a:latin typeface="+mj-lt"/>
              </a:rPr>
              <a:t>(</a:t>
            </a:r>
            <a:r>
              <a:rPr lang="tr-TR" sz="3000" dirty="0" err="1" smtClean="0">
                <a:latin typeface="+mj-lt"/>
              </a:rPr>
              <a:t>Mü’minûn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err="1" smtClean="0">
                <a:latin typeface="+mj-lt"/>
              </a:rPr>
              <a:t>Kâfirûn</a:t>
            </a:r>
            <a:r>
              <a:rPr lang="tr-TR" sz="3000" dirty="0">
                <a:latin typeface="+mj-lt"/>
              </a:rPr>
              <a:t>) </a:t>
            </a:r>
            <a:r>
              <a:rPr lang="tr-TR" sz="3000" dirty="0" smtClean="0">
                <a:latin typeface="+mj-lt"/>
              </a:rPr>
              <a:t>almışlardır. Sureler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err="1" smtClean="0">
                <a:latin typeface="+mj-lt"/>
              </a:rPr>
              <a:t>Mekki</a:t>
            </a:r>
            <a:r>
              <a:rPr lang="tr-TR" sz="3000" dirty="0" smtClean="0">
                <a:latin typeface="+mj-lt"/>
              </a:rPr>
              <a:t>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Medeni olmak üzere </a:t>
            </a:r>
            <a:r>
              <a:rPr lang="tr-TR" sz="3000" dirty="0">
                <a:latin typeface="+mj-lt"/>
              </a:rPr>
              <a:t>ikiye ayrılır. </a:t>
            </a:r>
            <a:r>
              <a:rPr lang="tr-TR" sz="3000" dirty="0" err="1" smtClean="0">
                <a:latin typeface="+mj-lt"/>
              </a:rPr>
              <a:t>Mekki</a:t>
            </a:r>
            <a:r>
              <a:rPr lang="tr-TR" sz="3000" dirty="0" smtClean="0">
                <a:latin typeface="+mj-lt"/>
              </a:rPr>
              <a:t> sureler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Peygamberimiz Mekke’de </a:t>
            </a:r>
            <a:r>
              <a:rPr lang="tr-TR" sz="3000" dirty="0">
                <a:latin typeface="+mj-lt"/>
              </a:rPr>
              <a:t>iken </a:t>
            </a:r>
            <a:r>
              <a:rPr lang="tr-TR" sz="3000" dirty="0" smtClean="0">
                <a:latin typeface="+mj-lt"/>
              </a:rPr>
              <a:t>indirilen surelerdir</a:t>
            </a:r>
            <a:r>
              <a:rPr lang="tr-TR" sz="3000" dirty="0"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73445467"/>
      </p:ext>
    </p:extLst>
  </p:cSld>
  <p:clrMapOvr>
    <a:masterClrMapping/>
  </p:clrMapOvr>
  <p:transition spd="slow" advTm="3000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7504" y="188640"/>
            <a:ext cx="892899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schemeClr val="tx2"/>
                </a:solidFill>
                <a:latin typeface="+mj-lt"/>
              </a:rPr>
              <a:t>Medeni sureler ise Peygamberimiz Medine’ye hicret ettikten sonra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indirilmiş olanlardır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Kerim’de surelerin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sıralanışı Cebrail’in bildirmesiyle Peygamberimiz zamanında yapılmıştır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Kerim’in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son on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suresi genellikle namazlarda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okunduğu için bunlara “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namaz sureleri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” de denir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 algn="ctr"/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Kerim’in yirmişer sayfadan oluşan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her bir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bölümüne cüz denir. Kur’an-ı Kerim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, otuz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cüzden oluşur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</a:t>
            </a:r>
          </a:p>
          <a:p>
            <a:pPr algn="ctr"/>
            <a:r>
              <a:rPr lang="tr-TR" sz="3000" dirty="0">
                <a:solidFill>
                  <a:schemeClr val="tx2"/>
                </a:solidFill>
                <a:latin typeface="+mj-lt"/>
              </a:rPr>
              <a:t>Müslümanlar, tamamını ezberleyeceklere ve hatim yapacaklara kolaylık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olması açısından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Kur’an-ı Kerim’i cüzlere ayırmışlardır. Örneğin, hafızlık için çalışanlar,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Kur’an-ı Kerim’i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cüzler hâlinde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ezberlerler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.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Hatim yapacaklar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da Kur’an-ı Kerim’i cüz esasına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göre planlı </a:t>
            </a:r>
            <a:r>
              <a:rPr lang="tr-TR" sz="3000" dirty="0">
                <a:solidFill>
                  <a:schemeClr val="tx2"/>
                </a:solidFill>
                <a:latin typeface="+mj-lt"/>
              </a:rPr>
              <a:t>bir şekilde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okurlar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tr-TR" sz="3200" dirty="0">
                <a:hlinkClick r:id="rId2"/>
              </a:rPr>
              <a:t>www.sorubak.com</a:t>
            </a:r>
            <a:endParaRPr lang="tr-TR" sz="3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3876507"/>
      </p:ext>
    </p:extLst>
  </p:cSld>
  <p:clrMapOvr>
    <a:masterClrMapping/>
  </p:clrMapOvr>
  <p:transition spd="slow" advTm="30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332656"/>
            <a:ext cx="78488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75000">
                      <a:schemeClr val="accent2"/>
                    </a:gs>
                    <a:gs pos="25000">
                      <a:schemeClr val="accent3"/>
                    </a:gs>
                    <a:gs pos="0">
                      <a:schemeClr val="accent1"/>
                    </a:gs>
                    <a:gs pos="50000">
                      <a:schemeClr val="accent5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rPr>
              <a:t>Hz. Lokman</a:t>
            </a:r>
          </a:p>
          <a:p>
            <a:pPr algn="ctr"/>
            <a:r>
              <a:rPr lang="tr-TR" sz="3000" dirty="0">
                <a:latin typeface="+mj-lt"/>
              </a:rPr>
              <a:t>Yüce Allah’ın insanları uyarmak ve onlara doğru yolu göstermek için </a:t>
            </a:r>
            <a:r>
              <a:rPr lang="tr-TR" sz="3000" dirty="0" smtClean="0">
                <a:latin typeface="+mj-lt"/>
              </a:rPr>
              <a:t>geçmişte yaşamış </a:t>
            </a:r>
            <a:r>
              <a:rPr lang="tr-TR" sz="3000" dirty="0">
                <a:latin typeface="+mj-lt"/>
              </a:rPr>
              <a:t>bilge kişiler, topluluklar ve peygamberler hakkında Kur’an-ı Kerim’de </a:t>
            </a:r>
            <a:r>
              <a:rPr lang="tr-TR" sz="3000" dirty="0" smtClean="0">
                <a:latin typeface="+mj-lt"/>
              </a:rPr>
              <a:t>verdiği haberlere </a:t>
            </a:r>
            <a:r>
              <a:rPr lang="tr-TR" sz="3000" dirty="0">
                <a:latin typeface="+mj-lt"/>
              </a:rPr>
              <a:t>“kıssa” denir. Kur’an’da kıssası anlatılan bilge kişilerden biri de Hz. </a:t>
            </a:r>
            <a:r>
              <a:rPr lang="tr-TR" sz="3000" dirty="0" smtClean="0">
                <a:latin typeface="+mj-lt"/>
              </a:rPr>
              <a:t>Lokman’dır. Hz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Lokman</a:t>
            </a:r>
            <a:r>
              <a:rPr lang="tr-TR" sz="3000" dirty="0">
                <a:latin typeface="+mj-lt"/>
              </a:rPr>
              <a:t>, ilim için </a:t>
            </a:r>
            <a:r>
              <a:rPr lang="tr-TR" sz="3000" dirty="0" smtClean="0">
                <a:latin typeface="+mj-lt"/>
              </a:rPr>
              <a:t>uğraşları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Allah’a bağlılığı </a:t>
            </a:r>
            <a:r>
              <a:rPr lang="tr-TR" sz="3000" dirty="0">
                <a:latin typeface="+mj-lt"/>
              </a:rPr>
              <a:t>ile onun </a:t>
            </a:r>
            <a:r>
              <a:rPr lang="tr-TR" sz="3000" dirty="0" smtClean="0">
                <a:latin typeface="+mj-lt"/>
              </a:rPr>
              <a:t>sevgisini kazanmış ve Kur’an’da isminden </a:t>
            </a:r>
            <a:r>
              <a:rPr lang="tr-TR" sz="3000" dirty="0">
                <a:latin typeface="+mj-lt"/>
              </a:rPr>
              <a:t>söz </a:t>
            </a:r>
            <a:r>
              <a:rPr lang="tr-TR" sz="3000" dirty="0" smtClean="0">
                <a:latin typeface="+mj-lt"/>
              </a:rPr>
              <a:t>edilen seçkin </a:t>
            </a:r>
            <a:r>
              <a:rPr lang="tr-TR" sz="3000" dirty="0">
                <a:latin typeface="+mj-lt"/>
              </a:rPr>
              <a:t>bir </a:t>
            </a:r>
            <a:r>
              <a:rPr lang="tr-TR" sz="3000" dirty="0" smtClean="0">
                <a:latin typeface="+mj-lt"/>
              </a:rPr>
              <a:t>insandır</a:t>
            </a:r>
            <a:r>
              <a:rPr lang="tr-TR" sz="3000" dirty="0">
                <a:latin typeface="+mj-lt"/>
              </a:rPr>
              <a:t>. O, Hz. </a:t>
            </a:r>
            <a:r>
              <a:rPr lang="tr-TR" sz="3000" dirty="0" smtClean="0">
                <a:latin typeface="+mj-lt"/>
              </a:rPr>
              <a:t>Davut zamanında yaşamıştır. Mısır bölgesindeki kabilelerden birine mensuptur.</a:t>
            </a:r>
            <a:r>
              <a:rPr lang="it-IT" sz="3000" dirty="0">
                <a:latin typeface="+mj-lt"/>
              </a:rPr>
              <a:t> Kur’an’da </a:t>
            </a:r>
            <a:r>
              <a:rPr lang="it-IT" sz="3000" dirty="0" smtClean="0">
                <a:latin typeface="+mj-lt"/>
              </a:rPr>
              <a:t>kendisine hikmetin</a:t>
            </a:r>
            <a:r>
              <a:rPr lang="it-IT" sz="3000" dirty="0">
                <a:latin typeface="+mj-lt"/>
              </a:rPr>
              <a:t>, </a:t>
            </a:r>
            <a:r>
              <a:rPr lang="it-IT" sz="3000" dirty="0" smtClean="0">
                <a:latin typeface="+mj-lt"/>
              </a:rPr>
              <a:t>yani</a:t>
            </a:r>
            <a:r>
              <a:rPr lang="tr-TR" sz="3000" dirty="0" smtClean="0">
                <a:latin typeface="+mj-lt"/>
              </a:rPr>
              <a:t> </a:t>
            </a:r>
            <a:r>
              <a:rPr lang="it-IT" sz="3000" dirty="0" smtClean="0">
                <a:latin typeface="+mj-lt"/>
              </a:rPr>
              <a:t>bilgeliğin verildiğinden söz</a:t>
            </a:r>
            <a:r>
              <a:rPr lang="tr-TR" sz="3000" dirty="0" smtClean="0">
                <a:latin typeface="+mj-lt"/>
              </a:rPr>
              <a:t> </a:t>
            </a:r>
            <a:r>
              <a:rPr lang="it-IT" sz="3000" dirty="0" smtClean="0">
                <a:latin typeface="+mj-lt"/>
              </a:rPr>
              <a:t>edil</a:t>
            </a:r>
            <a:r>
              <a:rPr lang="tr-TR" sz="3000" dirty="0" smtClean="0">
                <a:latin typeface="+mj-lt"/>
              </a:rPr>
              <a:t>i</a:t>
            </a:r>
            <a:r>
              <a:rPr lang="it-IT" sz="3000" dirty="0" smtClean="0">
                <a:latin typeface="+mj-lt"/>
              </a:rPr>
              <a:t>r</a:t>
            </a:r>
            <a:r>
              <a:rPr lang="tr-TR" sz="3000" dirty="0" smtClean="0">
                <a:latin typeface="+mj-lt"/>
              </a:rPr>
              <a:t>.</a:t>
            </a:r>
            <a:endParaRPr lang="tr-TR" sz="3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1018391"/>
      </p:ext>
    </p:extLst>
  </p:cSld>
  <p:clrMapOvr>
    <a:masterClrMapping/>
  </p:clrMapOvr>
  <p:transition spd="slow" advTm="20000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1638" y="122428"/>
            <a:ext cx="895485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 smtClean="0">
                <a:latin typeface="+mj-lt"/>
              </a:rPr>
              <a:t>Hikmet</a:t>
            </a:r>
            <a:r>
              <a:rPr lang="tr-TR" sz="3000" dirty="0">
                <a:latin typeface="+mj-lt"/>
              </a:rPr>
              <a:t>; </a:t>
            </a:r>
            <a:r>
              <a:rPr lang="tr-TR" sz="3000" dirty="0" smtClean="0">
                <a:latin typeface="+mj-lt"/>
              </a:rPr>
              <a:t>doğru bilgi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yarar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zararları </a:t>
            </a:r>
            <a:r>
              <a:rPr lang="tr-TR" sz="3000" dirty="0">
                <a:latin typeface="+mj-lt"/>
              </a:rPr>
              <a:t>ile </a:t>
            </a:r>
            <a:r>
              <a:rPr lang="tr-TR" sz="3000" dirty="0" smtClean="0">
                <a:latin typeface="+mj-lt"/>
              </a:rPr>
              <a:t>birlikte incelenerek elde edilen bilgi anlamına gelir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Hikmetli kimse </a:t>
            </a:r>
            <a:r>
              <a:rPr lang="tr-TR" sz="3000" dirty="0">
                <a:latin typeface="+mj-lt"/>
              </a:rPr>
              <a:t>ise </a:t>
            </a:r>
            <a:r>
              <a:rPr lang="tr-TR" sz="3000" dirty="0" smtClean="0">
                <a:latin typeface="+mj-lt"/>
              </a:rPr>
              <a:t>bilgili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iyiyi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kötüyü birbirinden ayırt edebilme yeteneğine sahip </a:t>
            </a:r>
            <a:r>
              <a:rPr lang="tr-TR" sz="3000" dirty="0">
                <a:latin typeface="+mj-lt"/>
              </a:rPr>
              <a:t>olan </a:t>
            </a:r>
            <a:r>
              <a:rPr lang="tr-TR" sz="3000" dirty="0" smtClean="0">
                <a:latin typeface="+mj-lt"/>
              </a:rPr>
              <a:t>kişi demektir</a:t>
            </a:r>
            <a:r>
              <a:rPr lang="tr-TR" sz="3000" dirty="0">
                <a:latin typeface="+mj-lt"/>
              </a:rPr>
              <a:t>. Hz. </a:t>
            </a:r>
            <a:r>
              <a:rPr lang="tr-TR" sz="3000" dirty="0" smtClean="0">
                <a:latin typeface="+mj-lt"/>
              </a:rPr>
              <a:t>Lokman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sahip olduğu </a:t>
            </a:r>
            <a:r>
              <a:rPr lang="tr-TR" sz="3000" dirty="0">
                <a:latin typeface="+mj-lt"/>
              </a:rPr>
              <a:t>ilim ve </a:t>
            </a:r>
            <a:r>
              <a:rPr lang="tr-TR" sz="3000" dirty="0" smtClean="0">
                <a:latin typeface="+mj-lt"/>
              </a:rPr>
              <a:t>hikmetten dolayı </a:t>
            </a:r>
            <a:r>
              <a:rPr lang="tr-TR" sz="3000" dirty="0">
                <a:latin typeface="+mj-lt"/>
              </a:rPr>
              <a:t>Hz. </a:t>
            </a:r>
            <a:r>
              <a:rPr lang="tr-TR" sz="3000" dirty="0" smtClean="0">
                <a:latin typeface="+mj-lt"/>
              </a:rPr>
              <a:t>Davut’a vezirlik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danışmanlık yapmıştır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İslam bilginleri arasında </a:t>
            </a:r>
            <a:r>
              <a:rPr lang="tr-TR" sz="3000" dirty="0">
                <a:latin typeface="+mj-lt"/>
              </a:rPr>
              <a:t>Hz. </a:t>
            </a:r>
            <a:r>
              <a:rPr lang="tr-TR" sz="3000" dirty="0" smtClean="0">
                <a:latin typeface="+mj-lt"/>
              </a:rPr>
              <a:t>Lokman’ın peygamber olduğunu söyleyenler varsa </a:t>
            </a:r>
            <a:r>
              <a:rPr lang="tr-TR" sz="3000" dirty="0">
                <a:latin typeface="+mj-lt"/>
              </a:rPr>
              <a:t>da bu </a:t>
            </a:r>
            <a:r>
              <a:rPr lang="tr-TR" sz="3000" dirty="0" smtClean="0">
                <a:latin typeface="+mj-lt"/>
              </a:rPr>
              <a:t>görüş genel olarak kabul görmemiştir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İslam bilginlerinin çoğunluğuna göre </a:t>
            </a:r>
            <a:r>
              <a:rPr lang="tr-TR" sz="3000" dirty="0">
                <a:latin typeface="+mj-lt"/>
              </a:rPr>
              <a:t>o, </a:t>
            </a:r>
            <a:r>
              <a:rPr lang="tr-TR" sz="3000" dirty="0" smtClean="0">
                <a:latin typeface="+mj-lt"/>
              </a:rPr>
              <a:t>peygamber değil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Allah’ın sevgili </a:t>
            </a:r>
            <a:r>
              <a:rPr lang="tr-TR" sz="3000" dirty="0">
                <a:latin typeface="+mj-lt"/>
              </a:rPr>
              <a:t>bir </a:t>
            </a:r>
            <a:r>
              <a:rPr lang="tr-TR" sz="3000" dirty="0" err="1" smtClean="0">
                <a:latin typeface="+mj-lt"/>
              </a:rPr>
              <a:t>kuludur.Hz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Lokman </a:t>
            </a:r>
            <a:r>
              <a:rPr lang="tr-TR" sz="3000" dirty="0">
                <a:latin typeface="+mj-lt"/>
              </a:rPr>
              <a:t>aynı zamanda </a:t>
            </a:r>
            <a:r>
              <a:rPr lang="tr-TR" sz="3000" dirty="0" smtClean="0">
                <a:latin typeface="+mj-lt"/>
              </a:rPr>
              <a:t>bilge kişiliğiyle insanlara sürekli doğru yolu </a:t>
            </a:r>
            <a:r>
              <a:rPr lang="tr-TR" sz="3000" dirty="0" err="1" smtClean="0">
                <a:latin typeface="+mj-lt"/>
              </a:rPr>
              <a:t>göstermiştir.Yaptığı</a:t>
            </a:r>
            <a:r>
              <a:rPr lang="tr-TR" sz="3000" dirty="0" smtClean="0">
                <a:latin typeface="+mj-lt"/>
              </a:rPr>
              <a:t> iyilikler </a:t>
            </a:r>
            <a:r>
              <a:rPr lang="tr-TR" sz="3000" dirty="0">
                <a:latin typeface="+mj-lt"/>
              </a:rPr>
              <a:t>ve </a:t>
            </a:r>
            <a:r>
              <a:rPr lang="tr-TR" sz="3000" dirty="0" smtClean="0">
                <a:latin typeface="+mj-lt"/>
              </a:rPr>
              <a:t>güzel konuşmalarıyla ün salmıştır . </a:t>
            </a:r>
            <a:r>
              <a:rPr lang="tr-TR" sz="3000" dirty="0">
                <a:latin typeface="+mj-lt"/>
              </a:rPr>
              <a:t>Kur’an’da, </a:t>
            </a:r>
            <a:r>
              <a:rPr lang="tr-TR" sz="3000" dirty="0" smtClean="0">
                <a:latin typeface="+mj-lt"/>
              </a:rPr>
              <a:t>Hz. Lokman’ı n </a:t>
            </a:r>
            <a:r>
              <a:rPr lang="tr-TR" sz="3000" dirty="0">
                <a:latin typeface="+mj-lt"/>
              </a:rPr>
              <a:t>bir </a:t>
            </a:r>
            <a:r>
              <a:rPr lang="tr-TR" sz="3000" dirty="0" smtClean="0">
                <a:latin typeface="+mj-lt"/>
              </a:rPr>
              <a:t>baba olarak oğluna öğütleri </a:t>
            </a:r>
            <a:r>
              <a:rPr lang="tr-TR" sz="3000" dirty="0" err="1" smtClean="0">
                <a:latin typeface="+mj-lt"/>
              </a:rPr>
              <a:t>Lokmân</a:t>
            </a:r>
            <a:r>
              <a:rPr lang="tr-TR" sz="3000" dirty="0" smtClean="0">
                <a:latin typeface="+mj-lt"/>
              </a:rPr>
              <a:t> suresinde anlatılmaktadır</a:t>
            </a:r>
            <a:r>
              <a:rPr lang="tr-TR" sz="30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5367530"/>
      </p:ext>
    </p:extLst>
  </p:cSld>
  <p:clrMapOvr>
    <a:masterClrMapping/>
  </p:clrMapOvr>
  <p:transition spd="slow" advClick="0" advTm="40000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78695" y="188640"/>
            <a:ext cx="86409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schemeClr val="tx2"/>
                </a:solidFill>
                <a:latin typeface="+mj-lt"/>
              </a:rPr>
              <a:t>HZ. </a:t>
            </a:r>
            <a:r>
              <a:rPr lang="tr-TR" sz="3000" dirty="0" smtClean="0">
                <a:solidFill>
                  <a:schemeClr val="tx2"/>
                </a:solidFill>
                <a:latin typeface="+mj-lt"/>
              </a:rPr>
              <a:t>LOKMAN’IN OĞLUNA ÖĞÜTLERİ</a:t>
            </a:r>
            <a:endParaRPr lang="tr-TR" sz="3000" dirty="0">
              <a:solidFill>
                <a:schemeClr val="tx2"/>
              </a:solidFill>
              <a:latin typeface="+mj-lt"/>
            </a:endParaRPr>
          </a:p>
          <a:p>
            <a:pPr algn="ctr"/>
            <a:r>
              <a:rPr lang="tr-TR" sz="3000" dirty="0">
                <a:latin typeface="+mj-lt"/>
              </a:rPr>
              <a:t>“</a:t>
            </a:r>
            <a:r>
              <a:rPr lang="tr-TR" sz="3000" dirty="0" smtClean="0">
                <a:latin typeface="+mj-lt"/>
              </a:rPr>
              <a:t>Hani Lokman oğluna </a:t>
            </a:r>
            <a:r>
              <a:rPr lang="tr-TR" sz="3000" dirty="0">
                <a:latin typeface="+mj-lt"/>
              </a:rPr>
              <a:t>öğüt </a:t>
            </a:r>
            <a:r>
              <a:rPr lang="tr-TR" sz="3000" dirty="0" smtClean="0">
                <a:latin typeface="+mj-lt"/>
              </a:rPr>
              <a:t>vererek şöyle demişti</a:t>
            </a:r>
            <a:r>
              <a:rPr lang="tr-TR" sz="3000" dirty="0">
                <a:latin typeface="+mj-lt"/>
              </a:rPr>
              <a:t>: ‘</a:t>
            </a:r>
            <a:r>
              <a:rPr lang="tr-TR" sz="3000" dirty="0" smtClean="0">
                <a:latin typeface="+mj-lt"/>
              </a:rPr>
              <a:t>Yavrum</a:t>
            </a:r>
            <a:r>
              <a:rPr lang="tr-TR" sz="3000" dirty="0">
                <a:latin typeface="+mj-lt"/>
              </a:rPr>
              <a:t>! </a:t>
            </a:r>
            <a:r>
              <a:rPr lang="tr-TR" sz="3000" dirty="0" smtClean="0">
                <a:latin typeface="+mj-lt"/>
              </a:rPr>
              <a:t>Allah’a ortak </a:t>
            </a:r>
            <a:r>
              <a:rPr lang="tr-TR" sz="3000" dirty="0" err="1" smtClean="0">
                <a:latin typeface="+mj-lt"/>
              </a:rPr>
              <a:t>koşma.Çünkü</a:t>
            </a:r>
            <a:r>
              <a:rPr lang="tr-TR" sz="3000" dirty="0" smtClean="0">
                <a:latin typeface="+mj-lt"/>
              </a:rPr>
              <a:t> ortak koşmak elbette büyük </a:t>
            </a:r>
            <a:r>
              <a:rPr lang="tr-TR" sz="3000" dirty="0">
                <a:latin typeface="+mj-lt"/>
              </a:rPr>
              <a:t>bir </a:t>
            </a:r>
            <a:r>
              <a:rPr lang="tr-TR" sz="3000" dirty="0" smtClean="0">
                <a:latin typeface="+mj-lt"/>
              </a:rPr>
              <a:t>zulümdür. Yavrum</a:t>
            </a:r>
            <a:r>
              <a:rPr lang="tr-TR" sz="3000" dirty="0">
                <a:latin typeface="+mj-lt"/>
              </a:rPr>
              <a:t>! </a:t>
            </a:r>
            <a:r>
              <a:rPr lang="tr-TR" sz="3000" dirty="0" smtClean="0">
                <a:latin typeface="+mj-lt"/>
              </a:rPr>
              <a:t>Şüphesiz yapılan </a:t>
            </a:r>
            <a:r>
              <a:rPr lang="tr-TR" sz="3000" dirty="0">
                <a:latin typeface="+mj-lt"/>
              </a:rPr>
              <a:t>iş bir </a:t>
            </a:r>
            <a:r>
              <a:rPr lang="tr-TR" sz="3000" dirty="0" smtClean="0">
                <a:latin typeface="+mj-lt"/>
              </a:rPr>
              <a:t>hardal tanesi ağırlığında olsa </a:t>
            </a:r>
            <a:r>
              <a:rPr lang="tr-TR" sz="3000" dirty="0">
                <a:latin typeface="+mj-lt"/>
              </a:rPr>
              <a:t>ve bir </a:t>
            </a:r>
            <a:r>
              <a:rPr lang="tr-TR" sz="3000" dirty="0" smtClean="0">
                <a:latin typeface="+mj-lt"/>
              </a:rPr>
              <a:t>kayanın içinde</a:t>
            </a:r>
            <a:endParaRPr lang="tr-TR" sz="3000" dirty="0">
              <a:latin typeface="+mj-lt"/>
            </a:endParaRPr>
          </a:p>
          <a:p>
            <a:pPr algn="ctr"/>
            <a:r>
              <a:rPr lang="tr-TR" sz="3000" dirty="0" smtClean="0">
                <a:latin typeface="+mj-lt"/>
              </a:rPr>
              <a:t>yahut göklerde yada yerin içinde bile olsa Allah </a:t>
            </a:r>
            <a:r>
              <a:rPr lang="tr-TR" sz="3000" dirty="0">
                <a:latin typeface="+mj-lt"/>
              </a:rPr>
              <a:t>onu </a:t>
            </a:r>
            <a:r>
              <a:rPr lang="tr-TR" sz="3000" dirty="0" smtClean="0">
                <a:latin typeface="+mj-lt"/>
              </a:rPr>
              <a:t>çıkarır getirir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Çünkü Allah </a:t>
            </a:r>
            <a:r>
              <a:rPr lang="tr-TR" sz="3000" dirty="0">
                <a:latin typeface="+mj-lt"/>
              </a:rPr>
              <a:t>en </a:t>
            </a:r>
            <a:r>
              <a:rPr lang="tr-TR" sz="3000" dirty="0" smtClean="0">
                <a:latin typeface="+mj-lt"/>
              </a:rPr>
              <a:t>gizli şeyleri bilendir</a:t>
            </a:r>
            <a:r>
              <a:rPr lang="tr-TR" sz="3000" dirty="0">
                <a:latin typeface="+mj-lt"/>
              </a:rPr>
              <a:t>, </a:t>
            </a:r>
            <a:r>
              <a:rPr lang="tr-TR" sz="3000" dirty="0" smtClean="0">
                <a:latin typeface="+mj-lt"/>
              </a:rPr>
              <a:t>hakkıyla haberdar olandır. Yavrum</a:t>
            </a:r>
            <a:r>
              <a:rPr lang="tr-TR" sz="3000" dirty="0">
                <a:latin typeface="+mj-lt"/>
              </a:rPr>
              <a:t>! </a:t>
            </a:r>
            <a:r>
              <a:rPr lang="tr-TR" sz="3000" dirty="0" smtClean="0">
                <a:latin typeface="+mj-lt"/>
              </a:rPr>
              <a:t>Namazı dosdoğru </a:t>
            </a:r>
            <a:r>
              <a:rPr lang="tr-TR" sz="3000" dirty="0">
                <a:latin typeface="+mj-lt"/>
              </a:rPr>
              <a:t>kıl. </a:t>
            </a:r>
            <a:r>
              <a:rPr lang="tr-TR" sz="3000" dirty="0" smtClean="0">
                <a:latin typeface="+mj-lt"/>
              </a:rPr>
              <a:t>İyiliği emret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Kötülükten alıkoy</a:t>
            </a:r>
            <a:r>
              <a:rPr lang="tr-TR" sz="3000" dirty="0">
                <a:latin typeface="+mj-lt"/>
              </a:rPr>
              <a:t>. </a:t>
            </a:r>
            <a:r>
              <a:rPr lang="tr-TR" sz="3000" dirty="0" smtClean="0">
                <a:latin typeface="+mj-lt"/>
              </a:rPr>
              <a:t>Başına gelen musibetlere karşı sabırlı </a:t>
            </a:r>
            <a:r>
              <a:rPr lang="tr-TR" sz="3000" dirty="0">
                <a:latin typeface="+mj-lt"/>
              </a:rPr>
              <a:t>ol. </a:t>
            </a:r>
            <a:r>
              <a:rPr lang="tr-TR" sz="3000" dirty="0" smtClean="0">
                <a:latin typeface="+mj-lt"/>
              </a:rPr>
              <a:t>Çünkü bunlar kesin olarak emredilmiş işlerdendir. Küçümseyerek </a:t>
            </a:r>
            <a:r>
              <a:rPr lang="tr-TR" sz="3000" dirty="0">
                <a:latin typeface="+mj-lt"/>
              </a:rPr>
              <a:t>surat asıp insanlardan yüz çevirme ve yeryüzünde böbürlenerek </a:t>
            </a:r>
            <a:r>
              <a:rPr lang="tr-TR" sz="3000" dirty="0" smtClean="0">
                <a:latin typeface="+mj-lt"/>
              </a:rPr>
              <a:t>yürüme! Çünkü </a:t>
            </a:r>
            <a:r>
              <a:rPr lang="tr-TR" sz="3000" dirty="0">
                <a:latin typeface="+mj-lt"/>
              </a:rPr>
              <a:t>Allah hiçbir kibirleneni, övüneni sevmez. Yürüyüşünde tabii ol. Sesini alçalt…”</a:t>
            </a:r>
          </a:p>
        </p:txBody>
      </p:sp>
    </p:spTree>
    <p:extLst>
      <p:ext uri="{BB962C8B-B14F-4D97-AF65-F5344CB8AC3E}">
        <p14:creationId xmlns:p14="http://schemas.microsoft.com/office/powerpoint/2010/main" val="1081582000"/>
      </p:ext>
    </p:extLst>
  </p:cSld>
  <p:clrMapOvr>
    <a:masterClrMapping/>
  </p:clrMapOvr>
  <p:transition spd="slow" advClick="0" advTm="3000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90872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46123" y="332656"/>
            <a:ext cx="7776864" cy="6247864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n w="3175">
                  <a:solidFill>
                    <a:schemeClr val="tx2"/>
                  </a:solidFill>
                </a:ln>
                <a:gradFill>
                  <a:gsLst>
                    <a:gs pos="50010">
                      <a:schemeClr val="accent5"/>
                    </a:gs>
                    <a:gs pos="100000">
                      <a:schemeClr val="accent4"/>
                    </a:gs>
                    <a:gs pos="75000">
                      <a:schemeClr val="accent2"/>
                    </a:gs>
                    <a:gs pos="25000">
                      <a:schemeClr val="accent3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atin typeface="+mj-lt"/>
                <a:cs typeface="Times New Roman" panose="02020603050405020304" pitchFamily="18" charset="0"/>
              </a:rPr>
              <a:t>Son İlahi Kitap Kur’an-ı Kerim</a:t>
            </a:r>
          </a:p>
          <a:p>
            <a:pPr algn="ctr"/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Yüce Allah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insanı diğer varlıklardan farklı özelliklerde yaratmış,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ona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akıl </a:t>
            </a:r>
            <a:r>
              <a:rPr lang="tr-TR" sz="2800" dirty="0" err="1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vermiştir.İnsan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aklı sayesinde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yaratıcısının varlığını kavrayabilir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. Ancak onun özelliklerini ve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ona karşı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neler yapması gerektiğini bilemez. Yüce Allah, insanlara kendisini tanıtmak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ve yol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göstermek için peygamberler aracılığıyla kutsal kitaplar göndermiştir.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Yüce Allah’ın peygamberler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aracılığıyla insanlara gönderdiği bu kutsal kitaplara “ilahî kitaplar” denir.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Allah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dört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büyük ilahî kitap göndermiştir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Bunlar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;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Tevrat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Zebur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İncil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ve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Kur’an-ı Kerim’dir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Tevrat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Hz.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Musa’ya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Zebur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Hz.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Davud’a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İncil </a:t>
            </a:r>
            <a:r>
              <a:rPr lang="tr-TR" sz="2800" dirty="0" err="1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Hz.İsa’ya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,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Kur’an-ı Kerim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ise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son peygamber 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Hz. </a:t>
            </a:r>
            <a:r>
              <a:rPr lang="tr-TR" sz="2800" dirty="0" smtClean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Muhammed’e gönderilmiştir</a:t>
            </a:r>
            <a:r>
              <a:rPr lang="tr-TR" sz="2800" dirty="0">
                <a:ln w="3175">
                  <a:noFill/>
                </a:ln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6707198"/>
      </p:ext>
    </p:extLst>
  </p:cSld>
  <p:clrMapOvr>
    <a:masterClrMapping/>
  </p:clrMapOvr>
  <p:transition spd="slow" advClick="0" advTm="30000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chemeClr val="accent2"/>
            </a:gs>
            <a:gs pos="25000">
              <a:schemeClr val="accent3"/>
            </a:gs>
            <a:gs pos="0">
              <a:schemeClr val="accent1"/>
            </a:gs>
            <a:gs pos="50000">
              <a:schemeClr val="accent5"/>
            </a:gs>
            <a:gs pos="100000">
              <a:schemeClr val="accent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02064" y="764704"/>
            <a:ext cx="849694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smtClean="0">
                <a:solidFill>
                  <a:schemeClr val="tx2"/>
                </a:solidFill>
                <a:latin typeface="French Script MT" panose="03020402040607040605" pitchFamily="66" charset="0"/>
              </a:rPr>
              <a:t>Hazırlayan:</a:t>
            </a:r>
          </a:p>
          <a:p>
            <a:pPr algn="ctr"/>
            <a:r>
              <a:rPr lang="tr-TR" sz="16600" dirty="0" smtClean="0">
                <a:solidFill>
                  <a:schemeClr val="tx2"/>
                </a:solidFill>
                <a:latin typeface="French Script MT" panose="03020402040607040605" pitchFamily="66" charset="0"/>
              </a:rPr>
              <a:t>ABC200566</a:t>
            </a:r>
            <a:endParaRPr lang="tr-TR" sz="16600" dirty="0">
              <a:solidFill>
                <a:schemeClr val="tx2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600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1052736"/>
            <a:ext cx="7920880" cy="440120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Kur’an-ı Kerim, Allah’ın insanlara yol göstermek için gönderdiği ilahî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kitapların sonuncusudur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. Son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ilahî kitap olduğu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için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gönderildiği şekliyle kıyamete kadar varlığını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sürdürecektir. Kur’an,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Cebrail adlı melek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aracılığıyla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Arapça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olarak gönderilmiştir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.</a:t>
            </a:r>
          </a:p>
          <a:p>
            <a:pPr algn="ctr"/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 Kur’an-ı Kerim’in buyrukları evrenseldir.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O,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sadece indiği topluma değil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,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tüm insanlığa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yol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gösterici olarak gönderilmiş ilahî bir kitaptır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. Onun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buyrukları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tüm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insanlara yöneliktir. Kur’an-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ı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 Kerim’deki buyruklar kıyamete kadar her çağ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ve her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toplum 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için </a:t>
            </a:r>
            <a:r>
              <a:rPr lang="tr-TR" sz="2800" dirty="0" smtClean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geçerlidir</a:t>
            </a:r>
            <a:r>
              <a:rPr lang="tr-TR" sz="2800" dirty="0">
                <a:ln w="3175">
                  <a:noFill/>
                </a:ln>
                <a:solidFill>
                  <a:schemeClr val="tx2"/>
                </a:solidFill>
                <a:latin typeface="+mj-lt"/>
              </a:rPr>
              <a:t>.</a:t>
            </a:r>
            <a:endParaRPr lang="tr-TR" sz="2800" dirty="0" smtClean="0">
              <a:ln w="3175">
                <a:noFill/>
              </a:ln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5072351"/>
      </p:ext>
    </p:extLst>
  </p:cSld>
  <p:clrMapOvr>
    <a:masterClrMapping/>
  </p:clrMapOvr>
  <p:transition spd="slow" advClick="0" advTm="2200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44027" y="620688"/>
            <a:ext cx="7848872" cy="5632311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000" dirty="0" err="1" smtClean="0">
                <a:ln w="3175">
                  <a:solidFill>
                    <a:schemeClr val="tx2"/>
                  </a:solidFill>
                </a:ln>
                <a:gradFill>
                  <a:gsLst>
                    <a:gs pos="50010">
                      <a:schemeClr val="accent5"/>
                    </a:gs>
                    <a:gs pos="100000">
                      <a:schemeClr val="accent4"/>
                    </a:gs>
                    <a:gs pos="75000">
                      <a:schemeClr val="accent2"/>
                    </a:gs>
                    <a:gs pos="25000">
                      <a:schemeClr val="accent3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atin typeface="+mj-lt"/>
              </a:rPr>
              <a:t>Kur’anı</a:t>
            </a:r>
            <a:r>
              <a:rPr lang="tr-TR" sz="3000" dirty="0" smtClean="0">
                <a:ln w="3175">
                  <a:solidFill>
                    <a:schemeClr val="tx2"/>
                  </a:solidFill>
                </a:ln>
                <a:gradFill>
                  <a:gsLst>
                    <a:gs pos="50010">
                      <a:schemeClr val="accent5"/>
                    </a:gs>
                    <a:gs pos="100000">
                      <a:schemeClr val="accent4"/>
                    </a:gs>
                    <a:gs pos="75000">
                      <a:schemeClr val="accent2"/>
                    </a:gs>
                    <a:gs pos="25000">
                      <a:schemeClr val="accent3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atin typeface="+mj-lt"/>
              </a:rPr>
              <a:t> Kerim’in Hz. Muhammed ‘e İndirilişi</a:t>
            </a: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Yedinci </a:t>
            </a:r>
            <a:r>
              <a:rPr lang="tr-TR" sz="3000" dirty="0">
                <a:ln w="3175">
                  <a:noFill/>
                </a:ln>
                <a:latin typeface="+mj-lt"/>
              </a:rPr>
              <a:t>yüzyılın başlarında tüm dünyada,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özellikle de Arabistan Yarımadası’nda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pek çok olumsuzluk yaşanmaktaydı. İnsanların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çoğu putlara tapıyor, onlar için kurban kesiyor,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kendi elleriyle yaptıkları putlardan dileklerde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bulunuyorlardı. Putları, Allah’a ulaşmanın aracı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olarak görüyorlardı. Zenginler fakirleri, güçlüler</a:t>
            </a: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Zayıfları eziyordu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Ahlaksızlık </a:t>
            </a:r>
            <a:r>
              <a:rPr lang="tr-TR" sz="3000" dirty="0">
                <a:ln w="3175">
                  <a:noFill/>
                </a:ln>
                <a:latin typeface="+mj-lt"/>
              </a:rPr>
              <a:t>ve adaletsizlik </a:t>
            </a:r>
            <a:endParaRPr lang="tr-TR" sz="3000" dirty="0" smtClean="0">
              <a:ln w="3175">
                <a:noFill/>
              </a:ln>
              <a:latin typeface="+mj-lt"/>
            </a:endParaRP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artmıştı. Kadınlara </a:t>
            </a:r>
            <a:r>
              <a:rPr lang="tr-TR" sz="3000" dirty="0">
                <a:ln w="3175">
                  <a:noFill/>
                </a:ln>
                <a:latin typeface="+mj-lt"/>
              </a:rPr>
              <a:t>ve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kız çocuklarına </a:t>
            </a:r>
            <a:r>
              <a:rPr lang="tr-TR" sz="3000" dirty="0">
                <a:ln w="3175">
                  <a:noFill/>
                </a:ln>
                <a:latin typeface="+mj-lt"/>
              </a:rPr>
              <a:t>değer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verilmiyordu</a:t>
            </a:r>
            <a:r>
              <a:rPr lang="tr-TR" sz="3000" dirty="0">
                <a:ln w="3175">
                  <a:noFill/>
                </a:ln>
                <a:latin typeface="+mj-lt"/>
              </a:rPr>
              <a:t>. Hz.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 </a:t>
            </a:r>
            <a:r>
              <a:rPr lang="tr-TR" sz="3000" dirty="0">
                <a:ln w="3175">
                  <a:noFill/>
                </a:ln>
                <a:latin typeface="+mj-lt"/>
              </a:rPr>
              <a:t>(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s.a.v</a:t>
            </a:r>
            <a:r>
              <a:rPr lang="tr-TR" sz="3000" dirty="0">
                <a:ln w="3175">
                  <a:noFill/>
                </a:ln>
                <a:latin typeface="+mj-lt"/>
              </a:rPr>
              <a:t>.) insanların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bu durumuna </a:t>
            </a:r>
            <a:r>
              <a:rPr lang="tr-TR" sz="3000" dirty="0">
                <a:ln w="3175">
                  <a:noFill/>
                </a:ln>
                <a:latin typeface="+mj-lt"/>
              </a:rPr>
              <a:t>çok üzülüyor ve çareler arıyordu. </a:t>
            </a:r>
          </a:p>
        </p:txBody>
      </p:sp>
    </p:spTree>
    <p:extLst>
      <p:ext uri="{BB962C8B-B14F-4D97-AF65-F5344CB8AC3E}">
        <p14:creationId xmlns:p14="http://schemas.microsoft.com/office/powerpoint/2010/main" val="1286856364"/>
      </p:ext>
    </p:extLst>
  </p:cSld>
  <p:clrMapOvr>
    <a:masterClrMapping/>
  </p:clrMapOvr>
  <p:transition spd="slow" advClick="0" advTm="30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96458" y="1340768"/>
            <a:ext cx="8064896" cy="4247317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Bu nedenle 35 yaşından itibaren ramazan aylarında Mekke’den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uzaklaşıyor</a:t>
            </a:r>
            <a:r>
              <a:rPr lang="tr-TR" sz="3000" dirty="0">
                <a:ln w="3175">
                  <a:noFill/>
                </a:ln>
                <a:latin typeface="+mj-lt"/>
              </a:rPr>
              <a:t>, Nur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Dağı’ndaki</a:t>
            </a:r>
            <a:endParaRPr lang="tr-TR" sz="3000" dirty="0">
              <a:ln w="3175">
                <a:noFill/>
              </a:ln>
              <a:latin typeface="+mj-lt"/>
            </a:endParaRPr>
          </a:p>
          <a:p>
            <a:pPr algn="ctr"/>
            <a:r>
              <a:rPr lang="tr-TR" sz="3000" dirty="0" err="1">
                <a:ln w="3175">
                  <a:noFill/>
                </a:ln>
                <a:latin typeface="+mj-lt"/>
              </a:rPr>
              <a:t>Hira</a:t>
            </a:r>
            <a:r>
              <a:rPr lang="tr-TR" sz="3000" dirty="0">
                <a:ln w="3175">
                  <a:noFill/>
                </a:ln>
                <a:latin typeface="+mj-lt"/>
              </a:rPr>
              <a:t>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Mağarası’na </a:t>
            </a:r>
            <a:r>
              <a:rPr lang="tr-TR" sz="3000" dirty="0">
                <a:ln w="3175">
                  <a:noFill/>
                </a:ln>
                <a:latin typeface="+mj-lt"/>
              </a:rPr>
              <a:t>gidiyordu. Orada Allah’a dua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ediyor,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insanları </a:t>
            </a:r>
            <a:r>
              <a:rPr lang="tr-TR" sz="3000" dirty="0">
                <a:ln w="3175">
                  <a:noFill/>
                </a:ln>
                <a:latin typeface="+mj-lt"/>
              </a:rPr>
              <a:t>bu kötü durumdan kurtarmak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için çareler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düşünüyordu. Hz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 kırk yaşına gelmişti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610 yılının ramazan ayında Allah’a dua </a:t>
            </a:r>
            <a:r>
              <a:rPr lang="tr-TR" sz="3000" dirty="0">
                <a:ln w="3175">
                  <a:noFill/>
                </a:ln>
                <a:latin typeface="+mj-lt"/>
              </a:rPr>
              <a:t>ve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ibadet etmek </a:t>
            </a:r>
            <a:r>
              <a:rPr lang="tr-TR" sz="3000" dirty="0">
                <a:ln w="3175">
                  <a:noFill/>
                </a:ln>
                <a:latin typeface="+mj-lt"/>
              </a:rPr>
              <a:t>için yine </a:t>
            </a:r>
            <a:r>
              <a:rPr lang="tr-TR" sz="3000" dirty="0" err="1" smtClean="0">
                <a:ln w="3175">
                  <a:noFill/>
                </a:ln>
                <a:latin typeface="+mj-lt"/>
              </a:rPr>
              <a:t>Hira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 Mağarası’na gitmişti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Bir gece sabaha karşı vahiy meleği Cebrail geldi </a:t>
            </a:r>
            <a:r>
              <a:rPr lang="tr-TR" sz="3000" dirty="0">
                <a:ln w="3175">
                  <a:noFill/>
                </a:ln>
                <a:latin typeface="+mj-lt"/>
              </a:rPr>
              <a:t>ve Hz.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Muhammed’e:</a:t>
            </a:r>
            <a:endParaRPr lang="tr-TR" sz="3000" dirty="0">
              <a:ln w="3175">
                <a:noFill/>
              </a:ln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7977066"/>
      </p:ext>
    </p:extLst>
  </p:cSld>
  <p:clrMapOvr>
    <a:masterClrMapping/>
  </p:clrMapOvr>
  <p:transition spd="slow" advClick="0" advTm="30000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188640"/>
            <a:ext cx="806489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– Oku, dedi.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Hz. Muhammed: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– Ben okuma bilmem, diye cevap verdi. Cebrail yine: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– Oku,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dedi</a:t>
            </a:r>
            <a:r>
              <a:rPr lang="tr-TR" sz="3000" dirty="0">
                <a:ln w="3175">
                  <a:noFill/>
                </a:ln>
                <a:latin typeface="+mj-lt"/>
              </a:rPr>
              <a:t>. Hz.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 aynı şekilde cevap verdi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Cebrail üçüncü defa</a:t>
            </a:r>
            <a:r>
              <a:rPr lang="tr-TR" sz="3000" dirty="0">
                <a:ln w="3175">
                  <a:noFill/>
                </a:ln>
                <a:latin typeface="+mj-lt"/>
              </a:rPr>
              <a:t>: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– Oku,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dedi</a:t>
            </a:r>
            <a:r>
              <a:rPr lang="tr-TR" sz="3000" dirty="0">
                <a:ln w="3175">
                  <a:noFill/>
                </a:ln>
                <a:latin typeface="+mj-lt"/>
              </a:rPr>
              <a:t>. Hz.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</a:t>
            </a:r>
            <a:r>
              <a:rPr lang="tr-TR" sz="3000" dirty="0">
                <a:ln w="3175">
                  <a:noFill/>
                </a:ln>
                <a:latin typeface="+mj-lt"/>
              </a:rPr>
              <a:t>: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– Ne okuyayım,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deyince Cebrail</a:t>
            </a:r>
            <a:r>
              <a:rPr lang="tr-TR" sz="3000" dirty="0">
                <a:ln w="3175">
                  <a:noFill/>
                </a:ln>
                <a:latin typeface="+mj-lt"/>
              </a:rPr>
              <a:t>, ona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Yüce</a:t>
            </a:r>
            <a:endParaRPr lang="tr-TR" sz="3000" dirty="0">
              <a:ln w="3175">
                <a:noFill/>
              </a:ln>
              <a:latin typeface="+mj-lt"/>
            </a:endParaRP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Allah’tan getirdiği şu ayetleri </a:t>
            </a:r>
            <a:r>
              <a:rPr lang="tr-TR" sz="3000" dirty="0">
                <a:ln w="3175">
                  <a:noFill/>
                </a:ln>
                <a:latin typeface="+mj-lt"/>
              </a:rPr>
              <a:t>öğretti: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“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Yaratan 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Rabb’inin</a:t>
            </a:r>
            <a:r>
              <a:rPr lang="tr-TR" sz="3000" dirty="0">
                <a:ln w="3175">
                  <a:noFill/>
                </a:ln>
                <a:latin typeface="+mj-lt"/>
              </a:rPr>
              <a:t>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adıyla </a:t>
            </a:r>
            <a:r>
              <a:rPr lang="tr-TR" sz="3000" dirty="0">
                <a:ln w="3175">
                  <a:noFill/>
                </a:ln>
                <a:latin typeface="+mj-lt"/>
              </a:rPr>
              <a:t>oku! O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insanı </a:t>
            </a:r>
            <a:r>
              <a:rPr lang="tr-TR" sz="3000" dirty="0">
                <a:ln w="3175">
                  <a:noFill/>
                </a:ln>
                <a:latin typeface="+mj-lt"/>
              </a:rPr>
              <a:t>“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alak”tan</a:t>
            </a:r>
            <a:endParaRPr lang="tr-TR" sz="3000" dirty="0">
              <a:ln w="3175">
                <a:noFill/>
              </a:ln>
              <a:latin typeface="+mj-lt"/>
            </a:endParaRP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yarattı. </a:t>
            </a:r>
            <a:r>
              <a:rPr lang="tr-TR" sz="3000" dirty="0">
                <a:ln w="3175">
                  <a:noFill/>
                </a:ln>
                <a:latin typeface="+mj-lt"/>
              </a:rPr>
              <a:t>Oku!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Senin 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Rabb’in</a:t>
            </a:r>
            <a:r>
              <a:rPr lang="tr-TR" sz="3000" dirty="0">
                <a:ln w="3175">
                  <a:noFill/>
                </a:ln>
                <a:latin typeface="+mj-lt"/>
              </a:rPr>
              <a:t> en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cömert olandır</a:t>
            </a:r>
            <a:r>
              <a:rPr lang="tr-TR" sz="3000" dirty="0">
                <a:ln w="3175">
                  <a:noFill/>
                </a:ln>
                <a:latin typeface="+mj-lt"/>
              </a:rPr>
              <a:t>. O,</a:t>
            </a:r>
          </a:p>
          <a:p>
            <a:pPr algn="ctr"/>
            <a:r>
              <a:rPr lang="tr-TR" sz="3000" dirty="0">
                <a:ln w="3175">
                  <a:noFill/>
                </a:ln>
                <a:latin typeface="+mj-lt"/>
              </a:rPr>
              <a:t>K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alemle yazmayı öğretendir</a:t>
            </a:r>
            <a:r>
              <a:rPr lang="tr-TR" sz="3000" dirty="0">
                <a:ln w="3175">
                  <a:noFill/>
                </a:ln>
                <a:latin typeface="+mj-lt"/>
              </a:rPr>
              <a:t>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insana bilmediğini</a:t>
            </a:r>
            <a:endParaRPr lang="tr-TR" sz="3000" dirty="0">
              <a:ln w="3175">
                <a:noFill/>
              </a:ln>
              <a:latin typeface="+mj-lt"/>
            </a:endParaRP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öğretendir.” Bu </a:t>
            </a:r>
            <a:r>
              <a:rPr lang="tr-TR" sz="3000" dirty="0">
                <a:ln w="3175">
                  <a:noFill/>
                </a:ln>
                <a:latin typeface="+mj-lt"/>
              </a:rPr>
              <a:t>ayetler,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Kur’an-ı </a:t>
            </a:r>
            <a:r>
              <a:rPr lang="tr-TR" sz="3000" dirty="0">
                <a:ln w="3175">
                  <a:noFill/>
                </a:ln>
                <a:latin typeface="+mj-lt"/>
              </a:rPr>
              <a:t>Ke 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rim’in</a:t>
            </a:r>
            <a:r>
              <a:rPr lang="tr-TR" sz="3000" dirty="0">
                <a:ln w="3175">
                  <a:noFill/>
                </a:ln>
                <a:latin typeface="+mj-lt"/>
              </a:rPr>
              <a:t>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indirilen ilk ayetleridir.</a:t>
            </a:r>
            <a:endParaRPr lang="tr-TR" sz="3000" dirty="0">
              <a:ln w="3175">
                <a:noFill/>
              </a:ln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542515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14327" y="188640"/>
            <a:ext cx="83529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Böylece Hz.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Muhammed’e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ilk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vahiy gelmiş oldu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Vahiy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,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Yüce Allah’ın peygamberlerine iletmek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istediği emir,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yasak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ve öğütlerini doğrudan doğruya veya Cebrail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adlı melek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vasıtasıyla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bildirmesine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denir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. İlk </a:t>
            </a:r>
            <a:r>
              <a:rPr lang="tr-TR" sz="3000" dirty="0" err="1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vahiyin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 indirilişinden sonra Peygamberimize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bir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müddet vahiy gelmemiştir. Daha sonra vahiy tekrar indirilmeye başlanmış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ve Hz.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Muhammed insanları İslam dinine çağırmakla görevlendirilmiştir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O kendisine gelen ayetleri insanlara bildirmiş ve açıklamıştır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. 610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yılında başlayan Kur’an-ı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Ke </a:t>
            </a:r>
            <a:r>
              <a:rPr lang="tr-TR" sz="3000" dirty="0" err="1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rim’in</a:t>
            </a:r>
            <a:endParaRPr lang="tr-TR" sz="3000" dirty="0">
              <a:ln w="3175">
                <a:noFill/>
              </a:ln>
              <a:solidFill>
                <a:schemeClr val="bg2"/>
              </a:solidFill>
              <a:latin typeface="+mj-lt"/>
            </a:endParaRPr>
          </a:p>
          <a:p>
            <a:pPr algn="ctr"/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indirilişi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, Hz.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Muhammed’in vefat ett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i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ği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632</a:t>
            </a:r>
          </a:p>
          <a:p>
            <a:pPr algn="ctr"/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yılına kadar yaklaşık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23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yıl devam etmiştir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.</a:t>
            </a:r>
          </a:p>
          <a:p>
            <a:pPr algn="ctr"/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Bunun 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13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yılı Mekke’de</a:t>
            </a:r>
            <a:r>
              <a:rPr lang="tr-TR" sz="3000" dirty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, 10 </a:t>
            </a:r>
            <a:r>
              <a:rPr lang="tr-TR" sz="3000" dirty="0" smtClean="0">
                <a:ln w="3175">
                  <a:noFill/>
                </a:ln>
                <a:solidFill>
                  <a:schemeClr val="bg2"/>
                </a:solidFill>
                <a:latin typeface="+mj-lt"/>
              </a:rPr>
              <a:t>yılı Medine’de gerçekleşmiştir.</a:t>
            </a:r>
            <a:endParaRPr lang="tr-TR" sz="3000" dirty="0">
              <a:ln w="3175">
                <a:noFill/>
              </a:ln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5481310"/>
      </p:ext>
    </p:extLst>
  </p:cSld>
  <p:clrMapOvr>
    <a:masterClrMapping/>
  </p:clrMapOvr>
  <p:transition spd="slow" advTm="3000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7305" y="116632"/>
            <a:ext cx="849694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Kur’an-ı Kerim</a:t>
            </a:r>
            <a:r>
              <a:rPr lang="tr-TR" sz="3000" dirty="0">
                <a:ln w="3175">
                  <a:noFill/>
                </a:ln>
                <a:latin typeface="+mj-lt"/>
              </a:rPr>
              <a:t>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Peygamberimize </a:t>
            </a:r>
            <a:r>
              <a:rPr lang="tr-TR" sz="3000" dirty="0">
                <a:ln w="3175">
                  <a:noFill/>
                </a:ln>
                <a:latin typeface="+mj-lt"/>
              </a:rPr>
              <a:t>bir defada toptan değil, bazen birkaç ayet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bazen de </a:t>
            </a:r>
            <a:r>
              <a:rPr lang="tr-TR" sz="3000" dirty="0">
                <a:ln w="3175">
                  <a:noFill/>
                </a:ln>
                <a:latin typeface="+mj-lt"/>
              </a:rPr>
              <a:t>tam bir sure olarak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bölümler hâlinde indirilmiştir</a:t>
            </a:r>
            <a:r>
              <a:rPr lang="tr-TR" sz="3000" dirty="0">
                <a:ln w="3175">
                  <a:noFill/>
                </a:ln>
                <a:latin typeface="+mj-lt"/>
              </a:rPr>
              <a:t>. Bu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durum</a:t>
            </a:r>
            <a:r>
              <a:rPr lang="tr-TR" sz="3000" dirty="0">
                <a:ln w="3175">
                  <a:noFill/>
                </a:ln>
                <a:latin typeface="+mj-lt"/>
              </a:rPr>
              <a:t>, onun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insanlar tarafından anlaşılmasını </a:t>
            </a:r>
            <a:r>
              <a:rPr lang="tr-TR" sz="3000" dirty="0">
                <a:ln w="3175">
                  <a:noFill/>
                </a:ln>
                <a:latin typeface="+mj-lt"/>
              </a:rPr>
              <a:t>ve ezberlenmesini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kolaylaştırmıştır. Hz</a:t>
            </a:r>
            <a:r>
              <a:rPr lang="tr-TR" sz="3000" dirty="0">
                <a:ln w="3175">
                  <a:noFill/>
                </a:ln>
                <a:latin typeface="+mj-lt"/>
              </a:rPr>
              <a:t>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 </a:t>
            </a:r>
            <a:r>
              <a:rPr lang="tr-TR" sz="3000" dirty="0">
                <a:ln w="3175">
                  <a:noFill/>
                </a:ln>
                <a:latin typeface="+mj-lt"/>
              </a:rPr>
              <a:t>(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s.a.v</a:t>
            </a:r>
            <a:r>
              <a:rPr lang="tr-TR" sz="3000" dirty="0">
                <a:ln w="3175">
                  <a:noFill/>
                </a:ln>
                <a:latin typeface="+mj-lt"/>
              </a:rPr>
              <a:t>),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Cebrail tarafından kendisine getirilen ayetleri ezberler </a:t>
            </a:r>
            <a:r>
              <a:rPr lang="tr-TR" sz="3000" dirty="0">
                <a:ln w="3175">
                  <a:noFill/>
                </a:ln>
                <a:latin typeface="+mj-lt"/>
              </a:rPr>
              <a:t>ve</a:t>
            </a:r>
          </a:p>
          <a:p>
            <a:pPr algn="ctr"/>
            <a:r>
              <a:rPr lang="tr-TR" sz="3000" dirty="0" smtClean="0">
                <a:ln w="3175">
                  <a:noFill/>
                </a:ln>
                <a:latin typeface="+mj-lt"/>
              </a:rPr>
              <a:t>hemen </a:t>
            </a:r>
            <a:r>
              <a:rPr lang="tr-TR" sz="3000" dirty="0">
                <a:ln w="3175">
                  <a:noFill/>
                </a:ln>
                <a:latin typeface="+mj-lt"/>
              </a:rPr>
              <a:t>“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vahiy kâtiplerine yazdırırdı. </a:t>
            </a:r>
            <a:r>
              <a:rPr lang="tr-TR" sz="3000" dirty="0">
                <a:ln w="3175">
                  <a:noFill/>
                </a:ln>
                <a:latin typeface="+mj-lt"/>
              </a:rPr>
              <a:t>Hz.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Muhammed’in</a:t>
            </a:r>
            <a:r>
              <a:rPr lang="tr-TR" sz="3000" dirty="0">
                <a:ln w="3175">
                  <a:noFill/>
                </a:ln>
                <a:latin typeface="+mj-lt"/>
              </a:rPr>
              <a:t>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yaşadığı dönemde kâğıt olmadığından ayetler papirüslere</a:t>
            </a:r>
            <a:r>
              <a:rPr lang="tr-TR" sz="3000" dirty="0">
                <a:ln w="3175">
                  <a:noFill/>
                </a:ln>
                <a:latin typeface="+mj-lt"/>
              </a:rPr>
              <a:t>,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ceylan derilerine, yass</a:t>
            </a:r>
            <a:r>
              <a:rPr lang="tr-TR" sz="3000" dirty="0">
                <a:ln w="3175">
                  <a:noFill/>
                </a:ln>
                <a:latin typeface="+mj-lt"/>
              </a:rPr>
              <a:t>ı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 kemiklere</a:t>
            </a:r>
            <a:r>
              <a:rPr lang="tr-TR" sz="3000" dirty="0">
                <a:ln w="3175">
                  <a:noFill/>
                </a:ln>
                <a:latin typeface="+mj-lt"/>
              </a:rPr>
              <a:t>, sert ağaç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kabuklarına veya hurma dallarına </a:t>
            </a:r>
            <a:r>
              <a:rPr lang="tr-TR" sz="3000" dirty="0">
                <a:ln w="3175">
                  <a:noFill/>
                </a:ln>
                <a:latin typeface="+mj-lt"/>
              </a:rPr>
              <a:t>yazılırdı. </a:t>
            </a:r>
            <a:r>
              <a:rPr lang="tr-TR" sz="3000" dirty="0" smtClean="0">
                <a:ln w="3175">
                  <a:noFill/>
                </a:ln>
                <a:latin typeface="+mj-lt"/>
              </a:rPr>
              <a:t>Kur’an-ı </a:t>
            </a:r>
            <a:r>
              <a:rPr lang="tr-TR" sz="3000" dirty="0">
                <a:ln w="3175">
                  <a:noFill/>
                </a:ln>
                <a:latin typeface="+mj-lt"/>
              </a:rPr>
              <a:t>Kerim’in indirilişi, Hz. Muhammed’e son gelen şu ayetle tamamlanmıştır: “…Bu gün sizin için dininizi kemale erdirdim. Size nimetimi tamamladım ve sizin için din olarak </a:t>
            </a:r>
            <a:r>
              <a:rPr lang="tr-TR" sz="3000" dirty="0" err="1">
                <a:ln w="3175">
                  <a:noFill/>
                </a:ln>
                <a:latin typeface="+mj-lt"/>
              </a:rPr>
              <a:t>İslam’i</a:t>
            </a:r>
            <a:r>
              <a:rPr lang="tr-TR" sz="3000" dirty="0">
                <a:ln w="3175">
                  <a:noFill/>
                </a:ln>
                <a:latin typeface="+mj-lt"/>
              </a:rPr>
              <a:t> seçtim…” </a:t>
            </a:r>
          </a:p>
        </p:txBody>
      </p:sp>
    </p:spTree>
    <p:extLst>
      <p:ext uri="{BB962C8B-B14F-4D97-AF65-F5344CB8AC3E}">
        <p14:creationId xmlns:p14="http://schemas.microsoft.com/office/powerpoint/2010/main" val="1391255261"/>
      </p:ext>
    </p:extLst>
  </p:cSld>
  <p:clrMapOvr>
    <a:masterClrMapping/>
  </p:clrMapOvr>
  <p:transition spd="slow" advTm="35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00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04664"/>
            <a:ext cx="878497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n>
                  <a:solidFill>
                    <a:schemeClr val="bg2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25000">
                      <a:schemeClr val="accent3"/>
                    </a:gs>
                    <a:gs pos="50000">
                      <a:schemeClr val="accent5"/>
                    </a:gs>
                    <a:gs pos="75000">
                      <a:schemeClr val="accent2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rPr>
              <a:t>Kur’an-ı </a:t>
            </a:r>
            <a:r>
              <a:rPr lang="tr-TR" sz="3600" dirty="0">
                <a:ln>
                  <a:solidFill>
                    <a:schemeClr val="bg2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25000">
                      <a:schemeClr val="accent3"/>
                    </a:gs>
                    <a:gs pos="50000">
                      <a:schemeClr val="accent5"/>
                    </a:gs>
                    <a:gs pos="75000">
                      <a:schemeClr val="accent2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rPr>
              <a:t>Kerim’in Kitap Hâline Getirilmesi ve </a:t>
            </a:r>
            <a:r>
              <a:rPr lang="tr-TR" sz="3600" dirty="0" smtClean="0">
                <a:ln>
                  <a:solidFill>
                    <a:schemeClr val="bg2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25000">
                      <a:schemeClr val="accent3"/>
                    </a:gs>
                    <a:gs pos="50000">
                      <a:schemeClr val="accent5"/>
                    </a:gs>
                    <a:gs pos="75000">
                      <a:schemeClr val="accent2"/>
                    </a:gs>
                    <a:gs pos="100000">
                      <a:schemeClr val="accent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lt"/>
              </a:rPr>
              <a:t>Çoğaltılması</a:t>
            </a:r>
          </a:p>
          <a:p>
            <a:pPr algn="ctr"/>
            <a:r>
              <a:rPr lang="tr-TR" sz="3000" dirty="0">
                <a:latin typeface="+mj-lt"/>
              </a:rPr>
              <a:t>Hz. </a:t>
            </a:r>
            <a:r>
              <a:rPr lang="tr-TR" sz="3000" dirty="0" smtClean="0">
                <a:latin typeface="+mj-lt"/>
              </a:rPr>
              <a:t>Muhammed </a:t>
            </a:r>
            <a:r>
              <a:rPr lang="tr-TR" sz="3000" dirty="0">
                <a:latin typeface="+mj-lt"/>
              </a:rPr>
              <a:t>(</a:t>
            </a:r>
            <a:r>
              <a:rPr lang="tr-TR" sz="3000" dirty="0" err="1">
                <a:latin typeface="+mj-lt"/>
              </a:rPr>
              <a:t>s.a.v</a:t>
            </a:r>
            <a:r>
              <a:rPr lang="tr-TR" sz="3000" dirty="0">
                <a:latin typeface="+mj-lt"/>
              </a:rPr>
              <a:t>.) </a:t>
            </a:r>
            <a:r>
              <a:rPr lang="tr-TR" sz="3000" dirty="0" smtClean="0">
                <a:latin typeface="+mj-lt"/>
              </a:rPr>
              <a:t>hayattayken vahiy devam ettiği </a:t>
            </a:r>
            <a:r>
              <a:rPr lang="tr-TR" sz="3000" dirty="0">
                <a:latin typeface="+mj-lt"/>
              </a:rPr>
              <a:t>için Kur’an-ı Kerim </a:t>
            </a:r>
            <a:r>
              <a:rPr lang="tr-TR" sz="3000" dirty="0" smtClean="0">
                <a:latin typeface="+mj-lt"/>
              </a:rPr>
              <a:t>kitap hâline </a:t>
            </a:r>
            <a:r>
              <a:rPr lang="tr-TR" sz="3000" dirty="0">
                <a:latin typeface="+mj-lt"/>
              </a:rPr>
              <a:t>getirilmemişti. Hz. Muhammed’e gönderilen ayetler Müslümanlarca </a:t>
            </a:r>
            <a:r>
              <a:rPr lang="tr-TR" sz="3000" dirty="0" smtClean="0">
                <a:latin typeface="+mj-lt"/>
              </a:rPr>
              <a:t>ezberlendiğinden buna </a:t>
            </a:r>
            <a:r>
              <a:rPr lang="tr-TR" sz="3000" dirty="0">
                <a:latin typeface="+mj-lt"/>
              </a:rPr>
              <a:t>ihtiyaç da duyulmamıştı.</a:t>
            </a:r>
          </a:p>
          <a:p>
            <a:pPr algn="ctr"/>
            <a:r>
              <a:rPr lang="tr-TR" sz="3000" dirty="0">
                <a:latin typeface="+mj-lt"/>
              </a:rPr>
              <a:t>Hz. Ebu Bekir zamanında yapılan bir savaşta çok sayıda hafız ve vahiy kâtibinin </a:t>
            </a:r>
            <a:r>
              <a:rPr lang="tr-TR" sz="3000" dirty="0" smtClean="0">
                <a:latin typeface="+mj-lt"/>
              </a:rPr>
              <a:t>şehit olması </a:t>
            </a:r>
            <a:r>
              <a:rPr lang="tr-TR" sz="3000" dirty="0">
                <a:latin typeface="+mj-lt"/>
              </a:rPr>
              <a:t>üzerine Kur’an-ı Kerim’in kaybolup unutulabileceği endişesi doğdu. Böylece </a:t>
            </a:r>
            <a:r>
              <a:rPr lang="tr-TR" sz="3000" dirty="0" smtClean="0">
                <a:latin typeface="+mj-lt"/>
              </a:rPr>
              <a:t>Müslümanlar Kur’an </a:t>
            </a:r>
            <a:r>
              <a:rPr lang="tr-TR" sz="3000" dirty="0">
                <a:latin typeface="+mj-lt"/>
              </a:rPr>
              <a:t>ayetlerini kitap hâline getirme </a:t>
            </a:r>
            <a:r>
              <a:rPr lang="tr-TR" sz="3000" dirty="0" smtClean="0">
                <a:latin typeface="+mj-lt"/>
              </a:rPr>
              <a:t>ihtiyac</a:t>
            </a:r>
            <a:r>
              <a:rPr lang="tr-TR" sz="3000" dirty="0">
                <a:latin typeface="+mj-lt"/>
              </a:rPr>
              <a:t>ı</a:t>
            </a:r>
            <a:r>
              <a:rPr lang="tr-TR" sz="3000" dirty="0" smtClean="0">
                <a:latin typeface="+mj-lt"/>
              </a:rPr>
              <a:t> </a:t>
            </a:r>
            <a:r>
              <a:rPr lang="tr-TR" sz="3000" dirty="0">
                <a:latin typeface="+mj-lt"/>
              </a:rPr>
              <a:t>duydular. Bunun </a:t>
            </a:r>
            <a:r>
              <a:rPr lang="tr-TR" sz="3000" dirty="0" smtClean="0">
                <a:latin typeface="+mj-lt"/>
              </a:rPr>
              <a:t>sebebini Peygamberimizin vahiy </a:t>
            </a:r>
            <a:r>
              <a:rPr lang="tr-TR" sz="3000" dirty="0">
                <a:latin typeface="+mj-lt"/>
              </a:rPr>
              <a:t>kâtibi </a:t>
            </a:r>
            <a:r>
              <a:rPr lang="tr-TR" sz="3000" dirty="0" err="1">
                <a:latin typeface="+mj-lt"/>
              </a:rPr>
              <a:t>Zeyd</a:t>
            </a:r>
            <a:r>
              <a:rPr lang="tr-TR" sz="3000" dirty="0">
                <a:latin typeface="+mj-lt"/>
              </a:rPr>
              <a:t> bin Sabit </a:t>
            </a:r>
            <a:r>
              <a:rPr lang="tr-TR" sz="3000" dirty="0" smtClean="0">
                <a:latin typeface="+mj-lt"/>
              </a:rPr>
              <a:t>şöyle anlatıyor:</a:t>
            </a:r>
          </a:p>
        </p:txBody>
      </p:sp>
    </p:spTree>
    <p:extLst>
      <p:ext uri="{BB962C8B-B14F-4D97-AF65-F5344CB8AC3E}">
        <p14:creationId xmlns:p14="http://schemas.microsoft.com/office/powerpoint/2010/main" val="1127641330"/>
      </p:ext>
    </p:extLst>
  </p:cSld>
  <p:clrMapOvr>
    <a:masterClrMapping/>
  </p:clrMapOvr>
  <p:transition spd="slow" advClick="0" advTm="30000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Özel 16">
      <a:dk1>
        <a:srgbClr val="FFFFFF"/>
      </a:dk1>
      <a:lt1>
        <a:srgbClr val="FFFFFF"/>
      </a:lt1>
      <a:dk2>
        <a:srgbClr val="000000"/>
      </a:dk2>
      <a:lt2>
        <a:srgbClr val="000000"/>
      </a:lt2>
      <a:accent1>
        <a:srgbClr val="FF00FF"/>
      </a:accent1>
      <a:accent2>
        <a:srgbClr val="00FF00"/>
      </a:accent2>
      <a:accent3>
        <a:srgbClr val="9900CC"/>
      </a:accent3>
      <a:accent4>
        <a:srgbClr val="FFFF00"/>
      </a:accent4>
      <a:accent5>
        <a:srgbClr val="00FFFF"/>
      </a:accent5>
      <a:accent6>
        <a:srgbClr val="FF6600"/>
      </a:accent6>
      <a:hlink>
        <a:srgbClr val="00FF99"/>
      </a:hlink>
      <a:folHlink>
        <a:srgbClr val="FF66CC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422</TotalTime>
  <Words>1790</Words>
  <Application>Microsoft Office PowerPoint</Application>
  <PresentationFormat>Ekran Gösterisi (4:3)</PresentationFormat>
  <Paragraphs>66</Paragraphs>
  <Slides>20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  <vt:variant>
        <vt:lpstr>Özel Gösteriler</vt:lpstr>
      </vt:variant>
      <vt:variant>
        <vt:i4>1</vt:i4>
      </vt:variant>
    </vt:vector>
  </HeadingPairs>
  <TitlesOfParts>
    <vt:vector size="27" baseType="lpstr">
      <vt:lpstr>Arial</vt:lpstr>
      <vt:lpstr>Calibri</vt:lpstr>
      <vt:lpstr>Consolas</vt:lpstr>
      <vt:lpstr>French Script MT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dc:description>www.sorubak.com</dc:description>
  <cp:lastModifiedBy>doğan</cp:lastModifiedBy>
  <cp:revision>55</cp:revision>
  <dcterms:created xsi:type="dcterms:W3CDTF">2015-08-01T09:58:01Z</dcterms:created>
  <dcterms:modified xsi:type="dcterms:W3CDTF">2015-08-23T17:34:51Z</dcterms:modified>
</cp:coreProperties>
</file>