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1B6B49-BB2B-4C58-95EF-4A87E2001343}" type="datetimeFigureOut">
              <a:rPr lang="tr-TR" smtClean="0"/>
              <a:pPr/>
              <a:t>20.08.2015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3256A0-1424-4B58-A008-396B10A5CA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364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3256A0-1424-4B58-A008-396B10A5CA29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6318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20.08.2015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20.08.2015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20.08.2015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20.08.2015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20.08.2015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20.08.2015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20.08.2015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20.08.2015</a:t>
            </a:fld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20.08.2015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20.08.2015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20.08.2015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Serbest Form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20.08.2015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rubak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 rot="20793883">
            <a:off x="214282" y="1428736"/>
            <a:ext cx="6500858" cy="2301240"/>
          </a:xfrm>
        </p:spPr>
        <p:txBody>
          <a:bodyPr/>
          <a:lstStyle/>
          <a:p>
            <a:pPr algn="ctr"/>
            <a:r>
              <a:rPr lang="tr-TR" dirty="0" smtClean="0"/>
              <a:t>Vücudumuzun bilmecesini Çözelim</a:t>
            </a:r>
            <a:endParaRPr lang="tr-TR" dirty="0"/>
          </a:p>
        </p:txBody>
      </p:sp>
      <p:pic>
        <p:nvPicPr>
          <p:cNvPr id="1026" name="Picture 2" descr="C:\Users\filiz\AppData\Local\Microsoft\Windows\INetCache\IE\RXIQ8OT4\skeleton-clip-art-4[1]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5546" y="285728"/>
            <a:ext cx="2838454" cy="61722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4500562" y="6000768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3. Omurga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4329114" cy="4525963"/>
          </a:xfrm>
        </p:spPr>
        <p:txBody>
          <a:bodyPr/>
          <a:lstStyle/>
          <a:p>
            <a:r>
              <a:rPr lang="tr-TR" dirty="0" smtClean="0"/>
              <a:t>Omurgamız vücudumuzun dik durmasını sağlar. Tüm sırtımız boyunca uzanır. Omur adı verilen küçük kemiklerden meydana gelir.</a:t>
            </a:r>
            <a:endParaRPr lang="tr-TR" dirty="0"/>
          </a:p>
        </p:txBody>
      </p:sp>
      <p:pic>
        <p:nvPicPr>
          <p:cNvPr id="9218" name="Picture 2" descr="http://fscomps.fotosearch.com/compc/LIF/LIF112/sa1111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30" y="285728"/>
            <a:ext cx="1714512" cy="600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4. Kollar ve bacaklar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En çok hareket eden vücut bölümümüzdür. Yürürken, yazı yazarken, yemek yerken, top oynarken kullandığımız kemiklerdir.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28604"/>
            <a:ext cx="7467600" cy="5697559"/>
          </a:xfrm>
        </p:spPr>
        <p:txBody>
          <a:bodyPr/>
          <a:lstStyle/>
          <a:p>
            <a:r>
              <a:rPr lang="tr-TR" dirty="0" smtClean="0"/>
              <a:t>İskeletimiz bir çok kemikten oluşur. Yeni doğan bir bebekte 360 adet kemik bulunur. Daha sonra bu kemiklerin bazıları birbirine kaynar ve yetişkin hale geldiğinde 206 kemik bulunur.</a:t>
            </a:r>
          </a:p>
          <a:p>
            <a:endParaRPr lang="tr-TR" dirty="0" smtClean="0"/>
          </a:p>
          <a:p>
            <a:r>
              <a:rPr lang="tr-TR" dirty="0" smtClean="0"/>
              <a:t>Peki vücudumuzda bulunan kemiklerin hepsinin şekli ve boyları aynı mıdır?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Tabi </a:t>
            </a:r>
            <a:r>
              <a:rPr lang="tr-TR" dirty="0" err="1" smtClean="0"/>
              <a:t>kiiiii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HAYIRRRR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1. Kısa Kemikler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Boyları enlerinden kısa olan kemiklerdir.</a:t>
            </a:r>
          </a:p>
          <a:p>
            <a:r>
              <a:rPr lang="tr-TR" dirty="0" smtClean="0"/>
              <a:t>El ve ayak kemikleri</a:t>
            </a:r>
          </a:p>
          <a:p>
            <a:r>
              <a:rPr lang="tr-TR" dirty="0" smtClean="0"/>
              <a:t>Kulağımızdaki </a:t>
            </a:r>
            <a:r>
              <a:rPr lang="tr-TR" dirty="0" smtClean="0">
                <a:hlinkClick r:id="rId2" action="ppaction://hlinksldjump"/>
              </a:rPr>
              <a:t>çekiç, örs, üzengi </a:t>
            </a:r>
            <a:r>
              <a:rPr lang="tr-TR" dirty="0" smtClean="0"/>
              <a:t>kemikleri</a:t>
            </a:r>
          </a:p>
          <a:p>
            <a:r>
              <a:rPr lang="tr-TR" dirty="0" smtClean="0"/>
              <a:t>Omurgamızda kısa kemikler bulunur.</a:t>
            </a:r>
          </a:p>
          <a:p>
            <a:r>
              <a:rPr lang="tr-TR" dirty="0" smtClean="0"/>
              <a:t>Parmaklarımızdaki kemikler kısa kemiklerdir.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2. Uzun Kemikler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Boyları enlerinden uzun olan kemiklerdir.</a:t>
            </a:r>
          </a:p>
          <a:p>
            <a:r>
              <a:rPr lang="tr-TR" dirty="0" smtClean="0"/>
              <a:t>Kollarımız ve bacaklarımızda uzun kemikler bulunur.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3. Yassı Kemikler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6257940" cy="4525963"/>
          </a:xfrm>
        </p:spPr>
        <p:txBody>
          <a:bodyPr/>
          <a:lstStyle/>
          <a:p>
            <a:r>
              <a:rPr lang="tr-TR" dirty="0" smtClean="0"/>
              <a:t>Geniş yüzeyli kemiklerdir.</a:t>
            </a:r>
          </a:p>
          <a:p>
            <a:r>
              <a:rPr lang="tr-TR" dirty="0" smtClean="0"/>
              <a:t>Kafatasımız,</a:t>
            </a:r>
          </a:p>
          <a:p>
            <a:r>
              <a:rPr lang="tr-TR" dirty="0" smtClean="0"/>
              <a:t>Kalçamızdaki kemikler,</a:t>
            </a:r>
          </a:p>
          <a:p>
            <a:r>
              <a:rPr lang="tr-TR" dirty="0" smtClean="0"/>
              <a:t>Göğüs kafesindeki kemikler yassı kemiklerdir.</a:t>
            </a:r>
            <a:endParaRPr lang="tr-TR" dirty="0"/>
          </a:p>
        </p:txBody>
      </p:sp>
      <p:pic>
        <p:nvPicPr>
          <p:cNvPr id="5" name="4 Resim" descr="indi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214290"/>
            <a:ext cx="3593922" cy="2281248"/>
          </a:xfrm>
          <a:prstGeom prst="rect">
            <a:avLst/>
          </a:prstGeom>
        </p:spPr>
      </p:pic>
      <p:pic>
        <p:nvPicPr>
          <p:cNvPr id="27650" name="Picture 2" descr="http://www.xn--saglk-q4a.com/wp-content/uploads/2011/11/kalca-kemig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143380"/>
            <a:ext cx="3714776" cy="2714620"/>
          </a:xfrm>
          <a:prstGeom prst="rect">
            <a:avLst/>
          </a:prstGeom>
          <a:noFill/>
        </p:spPr>
      </p:pic>
      <p:sp>
        <p:nvSpPr>
          <p:cNvPr id="27654" name="AutoShape 6" descr="data:image/jpeg;base64,/9j/4AAQSkZJRgABAQAAAQABAAD/2wCEAAkGBxQTEBQSEBQVEhUVFRgVFhYVFBYVFRgXFxYWFhoZGBUZHSggGBolHBQUITEhJSorLi4uFx8zRD8sNygtLiwBCgoKDg0OGxAQGi8kHyQrLywsLCw3LCwrLCwwLCw3LCwsLCssLCwsLCwsLCwsLCwsLyswLC0sLCw3LCw3LCw1LP/AABEIAK0AuAMBIgACEQEDEQH/xAAbAAACAwEBAQAAAAAAAAAAAAAABQMEBgIBB//EAEUQAAIBAgMEBQYMAwcFAAAAAAECAwARBBIhBRMxUQYiQWFxMlJygZGhIzNCYmNzgpKisbLBFFPCFSQ0Q4OTs1TD0vDx/8QAGQEAAwEBAQAAAAAAAAAAAAAAAAIDAQQF/8QAKxEAAgIBAwEIAQUBAAAAAAAAAAECEQMSITFBBCJRcZGx0fBhFEJSgeET/9oADAMBAAIRAxEAPwD7jRRRQAUUUUAFI9vDEGWI4cEpF8I/Xy59QuQCxzdXeGxsL5NaeUUAZkT40i4DAhXLAxpbOMgCob9ZdXIJtew1r0PjWvYsqiwUlEzMPhtWB4N1YtNPKPq0tFAGVOIxwDWQhrEotgUJIcnMxNwQclh/6H+zt5ZhKcxDkKxABZbCxsNO0+yqfSHOiriI8xMBLPGCbSRkWcZe1gBmHeLdppnBMrqroQysAykcCCLgimcdkzFLeiSiigmlNCil8+3MMhs+IgU8mlQH2E1Wk6VYQcJhJ9WGk/QCKxtLk1Jvgc0VlsT0xH+TA7nm7CJf3b8NKcTtvFScZBEPNhWx9btcnxAWpS7Rjj1KxwTl0NtjtoRQgNM6xg6DMbEnko4se4UsTpBncCOM5L9Z5DkNvmJYsT6WWsjh8OAxfi50LsSzkci51t3VdlxBjUEDMSyqova5Y2Fz2DvqP6lt7Ir+mSW7NrHjFNTBgaxC7eWPNvxusgUkhg46xk7RbS0ZPPXhTSPpBGGVbkk3FgDfMCBlAtq1zqOzTnV45G+SMoJcGlopKOkUedYxmLkr1SCpAYqLkHUWzroadVUkFFFFABSDaWx5JJpJFcqrDDgKCtm3Uru2a6kjRhaxFP6KAMu2AxrqA0hQqgFxIOs4VRm0HAnMbVzNszG5mCzELYhDm1C3fQk8WsU1seHHnqqKAM3h9m4n+JzSG8SuGUF72tvVuLkm5V05cD4mvPsLECzpKbhpzYlbKssoeykAG5UEanS/ZWsooAyEGFxjZHWUPGV1KyDrr1T1WvYNo4uOfE9mh2LhmjhCv5WZz5WY9Z2YXbtNiNaX43ZIgzT4WRcLa7Or/wCGbtJdLjIePWUjvvWbxPTaWUrGi/wpYeU3WZz9ESAAO27DNrwHGtnUVad+/oZC5Omvg2+0NpRQAGaRY76AE6seSrxY9wrFYLpOYGbD4eLMhJeAykxBUOrJlsWOVjoLDQ9ltakOE6xc3ZzxdiWc9xY627uFR4/ZMsuEbExKzZLPAieXJrYuba5Ct7KtiRrfhXPizyyS0LZPq/Ho/vSy+XDHHHXLdrp7jA7Rxs8m7STr2DFYlESIpuAXds7C9jYXubHTSrQ6EbzXFTvIeSgMo/3s5Pjp4V5sjf4fCPilw6KXTey4dmdGVkW11YhjYqoORhcHt1qaeWaf41wkf8uEtZh8+U2Zh3AKPGklFxdSd/fQIy17wVL7/ZXk2PgoTkkxhQj5JlhQj7KoDXC4LAsbLtAg8t/B+TLV7C4RUGWNVQclAUe6u5Ir6HXx1/Ok7vgVqX8mQHos5F4sSGHZnhVwftRstQSbExK/IikHNJCp+64/qr3+yYgbogjPnRkxn2parEc2Ij8ibeDzZ1zeyRbMvic1Zpg+gXkXDsWyOY/jo5IRzdCUHjIt1HrNWo4klTisiG2qtcXBuCGU6EHtFNoekSj/ABCNB8++eL1yAdUd7BaszbHw8vXyLdhpJGcjEHtzpYmtWNdDHmlxJGci2dh3keEx3KKpYktqJN5oWvck9e9+dOF2VCbkoLli9wSGzNlu1wbhuomvdWc6JzjEzYtsJMRldNJ494GjCkKcwKsDmEnadLaVpg86eXBm74ZA34Xyke+ujJjeOWl/j2RGGWOSNr8+5LhtjQKwZYwCDcatYHq62va5KKe+wpyppGm24RpIxhP0yND7GcAH1Gm+GnVhdGVhzVgw9op4isnooophTwGvayezdgYiBcORIXMSMrIWUKM0sTFUIUGxCHjfgKkg2Ri7IzzHOB1rSNluN1bS2o0l8c1AGoorKRbIxmU5piWAcjrkAvZLHtsps2nZfhXeGlkXGqJpkUtmbdNLrlLPlyLpc+TfyuHZbXUm+AbSNRRRSjpTtIw4c5DaSQ7uPuZgetb5oDN6qVtJWzUrdIzfSbaRxExiU/AxNY24PKDqT81CLAedfkKpjBq6lXUMDxBFxXOCw4UBV4AWHafWe099M8Bgt9KYrlURQ0pU5WJa4RAw4XysSRrbLzrzk5ZJ6vqO96ccNImx+zZ0hkWA71WjZQjmzrdSOpJ2jubXvrV7L6SxYhR/Bo0oCqSBljCAjqghyDw5AjSu22Lg95utxGWKFzZfk3y9Zu8k2B42bkaqbR2QiOhYuI9ESVWtNh2NgtpPlRMbCzXANuIOnZFxe0ufH58fvJwTb/b6fH30Gcm1CgvPC8adri0iAfOy6gcyRak+QYZQGObD2G6mBzKqfJWRh5IAsA/Ai1yDx9wm08cmPXCyxCWHKScQsbJcWuCTcqDfQqPHSmiR/wAPMoT4mYkZeyOXUjLyR9bjsYC3lGjJj00n132DHkvdESC4uNQeBGoPgar4rGRxkK7gMeC+U58EW7H1CrOP6NQuPgy+Ha97wsUUn50Y6rDnpfvFc4CRcN1JYo4cxtvoxaJyeGcnWNjyYka2uTU6Lf8AQpf2hHcBs8VzZd7FJEGPIM6gE93GrRSme1p0SFzKudSMuSwYuW0CBTxJOlKdnQMkMaSHMyooY3J1A5nU8r9tqxoaE2zsLUCbPCm8LNATqd2QFJ74yCh9l6uWroCsQz35KuBkkgzfARSBjmZoAIXY82jY2J465vVV+Pb0F8rtuWPBZlMV/RLWVvUTXK1KFuLEXB4g6g+o1Tnkk4JcF8G45j2iqUuxsOxu0MRPPIoPtAvVZNjQ/IUxG9/gmaLXwQgGphs2UfF4qUd0ixyD9Ib8VaoPoTexX2lgkghkmgvE0amQWY5Wyi+VlvYg2tz10r2rS7Nkcg4iUSKpDBI492hI1Be7MWsbEC4HcaKpFNLcwaUUUU5gVXxuCjlXLMiyLyZQw99WKKE64BqxIdhNHrhJ5Ivo3+Gh+6xzL9lhWN29tOZ8TaePMIAY7wXZczWZ2yHrcAgsL2s3Ovom08YIYZJW1CKWt2mw0A7ybD1187wEbADObubs55uxzMR3XJqPac/d0yV36+vyW7Nh72pOq+8FrZeKjk0jdWI4rezDxU6itJ0ZTqzN50zfgVU/ppCdnRy23iBiOB4MPBhqKrYHZWNvEcHiCsK4iXeJIwNgJbcct3BUHQnjS4ceOXDrz+V8IO0TnFbq/L4/012zhefEv25ki9UaBv1SvV6eFXVkcBlYFWU6gg6EEVS2IbpI3nTyn1Byg9y0xpWTFWElkhZIZTnVrrFLfrGwJCyg/KyjyhxseBrvboukYHEzw29UgY/hVq8281kjN7WniN+FhnF9fRzVxg3/AIiVZx8TGDufpGYWMvo5dFPbmY8CK38gNq5dQQQwBBFiCLgjkR211UMuJVWRGNmckKvEmwuTYdg7Tw1HOsAQ7Q2Y8TxvFmlgjLHc+U6ErlBjJPWUDN1OIzacq4G2cP2zRoe0OwjYeKvYj2VpqCL8daB4yozabSV9MOGxB+jB3Y9KU9Qe0nuq0mxpGUtJOySHyRFbdJy0YXk7y3HsC07pb0icjDuqkqZCsQI4jeMEJHeAxNCBybKmycSZYIpSMpeNXIHAFgDpfsq+gqKNAAAosALADgANAPZU6CmQzJkqwlQoKnSqxJSO6KKKcUKKKKACiiigDMdOcVaOKEcZXuR8yPrE+GYxj7VIsMtWelE2fGkdkUaoO5nOd/cIvZRhI687O9WSvA9DAtOPzLuFSmXR0hYpL6ATTE+GcmoMNHVfOf4HFZfKeSaNfSd90PeapjRHPwM+jikYSDNxaNXPi/XPvapNs40xRXSxkYhIw3DO3aRxIAuxA7FNXFQAADQAWHgNBSLbMmbFRp2RRtIw+dIcifhWb2078SMVbooYjZEcilZS0xIN2kYt1iCM2TyARfQAaU96P4jPho9LMqiN1810GVh4XGncRSxmrzZEu7xWX5M6m/ISxjQ+LITf6oUqd7FckNrQ/wAZiVijeR/JRSxtxsBfQdpqrsvCMLyzW30gGfW4QcRGp81febmudv8AxIHYZYQfAzJemRp+hAKKK8JrAPaV9Ifi4/r4f1gfvSfYnTyDEByY5o8jZfinkB8TGpynTga7250iwzxqBKAd9CesrposiknrKOwVZ9nyxdOLEjmg900OlFTIKW4Pa0EhyxTRyNYnKjhmsOPVGtcYDpBE6hjdLkAD4w8ATcJcpluA2a2W451mlrlFtSfA7WpkpP8A29hxxktYkHqSaZQCSerooDKc3Cx41ZfbESkDNe+psCbDr2NrXNzE407RToRjKiosLiVkQPGbqeBsRwNjodQbg0UwpLRRRQAUUVxM+VS3IE+wUAfOIZd7JJLx3kjsPRzFV/Cq08wkdZ7o6loIR9En6BWowory47ybPUaqKRcRaX4KzYbCj+diDJ6s8k9/wirWPxG7ikk8xGf7qk/tXOz8NklwsP8A0+Fu3pNu419yTV0wOPM+B7WWaTNPiH5yCMejEoH6jJ7a00sgVSzGwUFieQAuaxmzWO5QtozjeN6UhLn3tWSdIMKtlx2qrjpsirN/KdZD6Kmz/gL100lesoYFW1DAqR3EWPuNSUtzocbVGh6QoThZsvlBC6+knXX3qKvRyBgGXUMAQeYIuKXdHJy+Fiz6sF3b97J1G9pX3170d0w0aE3MYMJ8YiY/6RXR0OEZUUUVgHKIB5IAubmwtc89KW7cNzAnHNMD6kR3/NRTSk0p3mLJ+TAhXxklszfdRV/3DWrk1FpYV80agg6DgeIvVWHYEIIYbzNp1zK+cqAAELXuVsBpTBFqZRVEaxKnRWAEZc4WzKy7x+uGCrYm97WW1u2rZ6OQHNcP1rf5j6WLkBRewF5X076ZqKkFUQjIMDg1iQRx3Ci9rkniSTqe8mvanorTAooooAKhxgvG4+a35Gpq8YXFqAPmewW+BiP0afoFaTDNWX6On+7w/VR/oFaPDtXlQPVmSbZXNAYz/mMkXqd1U+4mmWA62IxMnzo4h4RoW/VK1UH602HTnIXPgiMfzKVf6PnNBvOO9d5R4O5K/hy11x4ODK+8R9KXthJFGhktEP8AUYIfcTSOVqadJnu+Hj5u8h9GNLfqkSlU4qOUv2dbWVHl1qZJKUY8kTxa6MsikdmYZGU+Ng9XoBeoJuzppUP+iU+s8Xmuso9GUH+uOSmGzTlmxEfJ1kA+bKv/AJJJSTZR3eKibskV4W7zpInsySD7dOsT1MXE/ZKjQt6S/CR/94farshujz8qqTGdFFFaTOJZQqlmNlUFieQAuT7BSvYkR3Ks4s8nwrjk0nWt6gQvqrvpQf7liO+Jh6iLH3E0xy608UajxVqRRQBXYFUSMbAV0KK9pxQooooAKKKKACiiigD5lsdMsYXzCyfcYr+1PYKU4dbSSjlPN75WP703w4rzK7z8z0m+6vI4klYSSugJaDCOVAFznmay2H+h7602CwwjjSNeCIqDwUBf2pX0eTr4h+0yLGD3Rxg/qd6dV09KOGbuTM3tI5sY/KKFFHjKzO3ujiqrMtTxtmknfjmmYDwQLH+amophUsnJ1Ytooze3jlbDt2CdVP21eP8ANhTbDJrS/pFhS8Vl8oOjL6SnMvvAp0iC9xwOo8DqPdUtOyZXVu0d4uNt0WQXeO0iDm0ZzZfXYj1082kN7h88HWYBZotbZitnUX5MNPtVSgFS7AkyFsMdN314++JibW9FrrbsGXmK6Y8HJlXUaYXELJGsiG6uoZT3EXGnYalpQG/hnOb4iRrhv5UjHUN8xibg9hJHAizetZEV9Jlvg5lHF0yDxchB72prbWlm1+sYI/OmUnwjBk/NF9tMxVYcAdAV6K8FdCqGBXteV7WmBRRRQAUUUUAFFFL9v4ww4aWRfKVDk9M6L+IigDF4NszyONQ00rA8xvGsfWADTrDpSvZeFCIqLwVQo8ALftTyCy6ngNT4DWvOhu7PQnsqJ+jY+ALedLK3q3jAe4Cmopb0bjy4PDg8d0jHxZQx95NSbdn3eFnccVikI8cht77VfqcQh2Oc2Hjc8ZAZT4yEv/VUkoqxHDkRUHyFVfugD9qikFJI6oi7EaNEfp4ffKo/erWAgywxrxKLuie+ImP+iq+OGifXQf8ANHThYrNMvmzMfU6rJ+bGtjG4PzFlKpryPYhXmKwpbKyNkkQ3je1wCdCGHajDQjwPEA1Ki1MopoiyJMDiVniOdADrHLG1mAYeUp7GXW4PaCKrYVzh3WFyTE2kLsblT/KdjqT5rHjYg6gXhmk3Eu/PxTgLN8wr5EvhYlWPLKeCmnTKCNQCNDrqNNQfyrXsRaF2KF8ZB3Q4hvXmw6/kze2mgpXiv8bh/qcRf72GpmKrDgw7FdVyK6pzAFe0UVpgUUUUAFFFFABWb6aTdWGHtkkzH0YxmJ+9ux660lY/bj7zGnlDGqD0pDnf3LDU8zqDKYlc0e4OKp9sErhJyOO6cDxKlR7yKlwsddbWT4IL50sS+oypf3A1DHEtkkOY4woCjgoAHgBalvSTXDlfPeOP1NIoPuvTSle3DcwL50wJ8ER3/NRTLkgiCXjVd6tyiqklIzpiUsaPI+uh/wCZKeSpbFSjskhjcd5jZ0c+x4aR4s6x/XQ/8qVotprbEYd+e8i9TqH/ADhWq4V3WSzPvI4CVIFqXd0ZK2jLOQtUocDJFphnUR9kUillTujYEFV+bqB2WFMAK7AraFZUwWCYOZZX3khUJcLlVVvfKi3NrnUkkk2HIVfFcgVIBTIU9FdCgCvacUKKKKACiiigAooooAKxeAG8eSU/5kjsPRvlX8KrW0rkoOQ9lJOGpDwnpFWHirjaS9fDrznBPgscjfmBTgIOQ9lLcf8A4nDjstK3rChfyc1mikDlZepVjhmxcC9ixTyHxvEg/W1NbVTgivi5GOtoIgO7NJMT7cq+ypwW5hBMtUJq02Qch7KMg5D2UzxX1KLLXQxwXNLCLH45Dw827f01rsRhw+XN8lg4tzH/ANqS1e08IaVQk56nZwUrwx1JRTUJZFu6MlS0UUbZwFroCvaK0wKKKKACiiigAooooA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" name="9 Resim" descr="scapul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4286256"/>
            <a:ext cx="3357586" cy="2571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Not: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İnsan vücudunda en uzun kemik bacağımızın üst kısmında yer alan uyluk kemiğidir. </a:t>
            </a:r>
          </a:p>
          <a:p>
            <a:endParaRPr lang="tr-TR" dirty="0" smtClean="0"/>
          </a:p>
          <a:p>
            <a:r>
              <a:rPr lang="tr-TR" dirty="0" smtClean="0"/>
              <a:t>En küçük kemik ise kulağımızda bulunan </a:t>
            </a:r>
            <a:r>
              <a:rPr lang="tr-TR" dirty="0" smtClean="0">
                <a:hlinkClick r:id="rId2" action="ppaction://hlinksldjump"/>
              </a:rPr>
              <a:t>örs, çekiç, üzengi </a:t>
            </a:r>
            <a:r>
              <a:rPr lang="tr-TR" dirty="0" smtClean="0"/>
              <a:t>kemikleridir.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kulak_cinlamasi.jpg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-1235"/>
            <a:ext cx="8929717" cy="6573507"/>
          </a:xfrm>
        </p:spPr>
      </p:pic>
      <p:sp>
        <p:nvSpPr>
          <p:cNvPr id="3" name="2 Dikdörtgen"/>
          <p:cNvSpPr/>
          <p:nvPr/>
        </p:nvSpPr>
        <p:spPr>
          <a:xfrm>
            <a:off x="6572264" y="6488668"/>
            <a:ext cx="2057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hlinkClick r:id="rId4"/>
              </a:rPr>
              <a:t>www.sorubak.com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filiz\AppData\Local\Microsoft\Windows\INetCache\IE\1HKQGK4X\iskelet_aile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8931165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28604"/>
            <a:ext cx="7467600" cy="5697559"/>
          </a:xfrm>
        </p:spPr>
        <p:txBody>
          <a:bodyPr/>
          <a:lstStyle/>
          <a:p>
            <a:r>
              <a:rPr lang="tr-TR" dirty="0" smtClean="0"/>
              <a:t>Resimde bir ailenin röntgen filmi verilmiştir. Bu filmde verilen açık renkli kısımlar vücutlarında bulunan kemiklerdir.</a:t>
            </a:r>
          </a:p>
          <a:p>
            <a:r>
              <a:rPr lang="tr-TR" b="1" u="sng" dirty="0" smtClean="0"/>
              <a:t>Vücudumuza şekil veren sert yapılara </a:t>
            </a:r>
            <a:r>
              <a:rPr lang="tr-TR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kemik</a:t>
            </a:r>
            <a:r>
              <a:rPr lang="tr-TR" b="1" u="sng" dirty="0" smtClean="0"/>
              <a:t> denir.</a:t>
            </a:r>
          </a:p>
          <a:p>
            <a:pPr>
              <a:buNone/>
            </a:pPr>
            <a:endParaRPr lang="tr-TR" dirty="0" smtClean="0"/>
          </a:p>
          <a:p>
            <a:r>
              <a:rPr lang="tr-TR" b="1" u="sng" dirty="0" smtClean="0"/>
              <a:t>Değişik uzunlukta ve değişik şekillerdeki kemikler bir araya gelerek </a:t>
            </a:r>
            <a:r>
              <a:rPr lang="tr-TR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iskeleti </a:t>
            </a:r>
            <a:r>
              <a:rPr lang="tr-TR" b="1" u="sng" dirty="0" smtClean="0"/>
              <a:t>oluştururlar.</a:t>
            </a:r>
            <a:endParaRPr lang="tr-TR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smtClean="0"/>
              <a:t>Vücudumuzda kemiklerden oluşan iskeletimiz olmasaydı sadece et ve iç organlardan oluşsaydık nasıl görünürdük?</a:t>
            </a:r>
            <a:endParaRPr lang="tr-TR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57166"/>
            <a:ext cx="7467600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5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İskeletin Görevleri</a:t>
            </a:r>
          </a:p>
          <a:p>
            <a:r>
              <a:rPr lang="tr-TR" sz="3200" dirty="0" smtClean="0">
                <a:solidFill>
                  <a:srgbClr val="92D050"/>
                </a:solidFill>
              </a:rPr>
              <a:t>Dik Durmamızı sağlar.</a:t>
            </a:r>
          </a:p>
          <a:p>
            <a:endParaRPr lang="tr-TR" sz="3200" dirty="0" smtClean="0">
              <a:solidFill>
                <a:srgbClr val="92D050"/>
              </a:solidFill>
            </a:endParaRPr>
          </a:p>
          <a:p>
            <a:r>
              <a:rPr lang="tr-TR" sz="3200" dirty="0" smtClean="0">
                <a:solidFill>
                  <a:srgbClr val="92D050"/>
                </a:solidFill>
              </a:rPr>
              <a:t>İç organları korur ve onlara tutunma yüzeyi sağlar. </a:t>
            </a:r>
          </a:p>
          <a:p>
            <a:endParaRPr lang="tr-TR" sz="3200" dirty="0" smtClean="0">
              <a:solidFill>
                <a:srgbClr val="92D050"/>
              </a:solidFill>
            </a:endParaRPr>
          </a:p>
          <a:p>
            <a:r>
              <a:rPr lang="tr-TR" sz="3200" dirty="0" smtClean="0">
                <a:solidFill>
                  <a:srgbClr val="92D050"/>
                </a:solidFill>
              </a:rPr>
              <a:t>Hareket etmemizi sağlar.</a:t>
            </a:r>
          </a:p>
          <a:p>
            <a:endParaRPr lang="tr-TR" sz="3200" dirty="0" smtClean="0">
              <a:solidFill>
                <a:srgbClr val="92D050"/>
              </a:solidFill>
            </a:endParaRPr>
          </a:p>
          <a:p>
            <a:r>
              <a:rPr lang="tr-TR" sz="3200" dirty="0" smtClean="0">
                <a:solidFill>
                  <a:srgbClr val="92D050"/>
                </a:solidFill>
              </a:rPr>
              <a:t>Vücudumuza destek verir.</a:t>
            </a:r>
            <a:endParaRPr lang="tr-TR" sz="32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Kemik nedir?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İskelet nedir?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14290"/>
            <a:ext cx="4900618" cy="5911873"/>
          </a:xfrm>
        </p:spPr>
        <p:txBody>
          <a:bodyPr>
            <a:normAutofit fontScale="85000" lnSpcReduction="10000"/>
          </a:bodyPr>
          <a:lstStyle/>
          <a:p>
            <a:r>
              <a:rPr lang="tr-TR" sz="3600" dirty="0" smtClean="0">
                <a:solidFill>
                  <a:srgbClr val="FFC000"/>
                </a:solidFill>
              </a:rPr>
              <a:t>İskelet 4 bölümden oluşur.</a:t>
            </a:r>
          </a:p>
          <a:p>
            <a:pPr marL="779526" indent="-742950">
              <a:lnSpc>
                <a:spcPct val="250000"/>
              </a:lnSpc>
              <a:buFont typeface="+mj-lt"/>
              <a:buAutoNum type="arabicPeriod"/>
            </a:pPr>
            <a:r>
              <a:rPr lang="tr-TR" sz="3600" dirty="0" smtClean="0">
                <a:solidFill>
                  <a:srgbClr val="00B0F0"/>
                </a:solidFill>
              </a:rPr>
              <a:t>Kafatası </a:t>
            </a:r>
          </a:p>
          <a:p>
            <a:pPr marL="779526" indent="-742950">
              <a:lnSpc>
                <a:spcPct val="250000"/>
              </a:lnSpc>
              <a:buFont typeface="+mj-lt"/>
              <a:buAutoNum type="arabicPeriod"/>
            </a:pPr>
            <a:r>
              <a:rPr lang="tr-TR" sz="3600" dirty="0" smtClean="0">
                <a:solidFill>
                  <a:srgbClr val="00B0F0"/>
                </a:solidFill>
              </a:rPr>
              <a:t>Göğüs kafesi</a:t>
            </a:r>
          </a:p>
          <a:p>
            <a:pPr marL="779526" indent="-742950">
              <a:lnSpc>
                <a:spcPct val="250000"/>
              </a:lnSpc>
              <a:buFont typeface="+mj-lt"/>
              <a:buAutoNum type="arabicPeriod"/>
            </a:pPr>
            <a:r>
              <a:rPr lang="tr-TR" sz="3600" dirty="0" smtClean="0">
                <a:solidFill>
                  <a:srgbClr val="00B0F0"/>
                </a:solidFill>
              </a:rPr>
              <a:t>Omurga</a:t>
            </a:r>
          </a:p>
          <a:p>
            <a:pPr marL="779526" indent="-742950">
              <a:lnSpc>
                <a:spcPct val="250000"/>
              </a:lnSpc>
              <a:buFont typeface="+mj-lt"/>
              <a:buAutoNum type="arabicPeriod"/>
            </a:pPr>
            <a:r>
              <a:rPr lang="tr-TR" sz="3600" dirty="0" smtClean="0">
                <a:solidFill>
                  <a:srgbClr val="00B0F0"/>
                </a:solidFill>
              </a:rPr>
              <a:t>Kollar ve bacaklar</a:t>
            </a:r>
            <a:endParaRPr lang="tr-TR" sz="3600" dirty="0">
              <a:solidFill>
                <a:srgbClr val="00B0F0"/>
              </a:solidFill>
            </a:endParaRPr>
          </a:p>
        </p:txBody>
      </p:sp>
      <p:pic>
        <p:nvPicPr>
          <p:cNvPr id="4" name="3 Resim" descr="iskeletin-bolumler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2" y="0"/>
            <a:ext cx="3571868" cy="67917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1. Kafatası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714488"/>
            <a:ext cx="7829576" cy="4411675"/>
          </a:xfrm>
        </p:spPr>
        <p:txBody>
          <a:bodyPr/>
          <a:lstStyle/>
          <a:p>
            <a:r>
              <a:rPr lang="tr-TR" dirty="0" smtClean="0"/>
              <a:t>Kafatası çok sert kemiklerden oluşur. Kafatasımız beynimizi dış etkilerden korur.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7" name="6 Resim" descr="indi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74" y="3000372"/>
            <a:ext cx="3557603" cy="2258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2. Göğüs kafesi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4543428" cy="4525963"/>
          </a:xfrm>
        </p:spPr>
        <p:txBody>
          <a:bodyPr/>
          <a:lstStyle/>
          <a:p>
            <a:r>
              <a:rPr lang="tr-TR" dirty="0" smtClean="0"/>
              <a:t>Göğüs kafesi çok önemli organlarımız olan kalp ve akciğerlerimizi korur. Göğüs kemiği ve 12 çift kaburga kemiğinden oluşur.</a:t>
            </a:r>
            <a:endParaRPr lang="tr-TR" dirty="0"/>
          </a:p>
        </p:txBody>
      </p:sp>
      <p:pic>
        <p:nvPicPr>
          <p:cNvPr id="5" name="4 Resim" descr="Kaburg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5749" y="285728"/>
            <a:ext cx="4308251" cy="5969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knik">
  <a:themeElements>
    <a:clrScheme name="Teknik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knik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knik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85</TotalTime>
  <Words>324</Words>
  <Application>Microsoft Office PowerPoint</Application>
  <PresentationFormat>Ekran Gösterisi (4:3)</PresentationFormat>
  <Paragraphs>58</Paragraphs>
  <Slides>18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4" baseType="lpstr">
      <vt:lpstr>Arial</vt:lpstr>
      <vt:lpstr>Calibri</vt:lpstr>
      <vt:lpstr>Franklin Gothic Book</vt:lpstr>
      <vt:lpstr>Wingdings</vt:lpstr>
      <vt:lpstr>Wingdings 2</vt:lpstr>
      <vt:lpstr>Teknik</vt:lpstr>
      <vt:lpstr>Vücudumuzun bilmecesini Çözelim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1. Kafatası</vt:lpstr>
      <vt:lpstr>2. Göğüs kafesi</vt:lpstr>
      <vt:lpstr>3. Omurga </vt:lpstr>
      <vt:lpstr>4. Kollar ve bacaklar </vt:lpstr>
      <vt:lpstr>PowerPoint Sunusu</vt:lpstr>
      <vt:lpstr>Tabi kiiiii</vt:lpstr>
      <vt:lpstr>1. Kısa Kemikler</vt:lpstr>
      <vt:lpstr>2. Uzun Kemikler</vt:lpstr>
      <vt:lpstr>3. Yassı Kemikler</vt:lpstr>
      <vt:lpstr>Not: 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filiz taşdelen</dc:creator>
  <cp:keywords>www.sorubak.com</cp:keywords>
  <dc:description>www.sorubak.com</dc:description>
  <cp:lastModifiedBy>doğan</cp:lastModifiedBy>
  <cp:revision>23</cp:revision>
  <dcterms:created xsi:type="dcterms:W3CDTF">2015-08-07T14:13:13Z</dcterms:created>
  <dcterms:modified xsi:type="dcterms:W3CDTF">2015-08-20T19:03:41Z</dcterms:modified>
</cp:coreProperties>
</file>