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8900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631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7392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9268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156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6848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522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8145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382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897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607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25CEB-9ACA-42FF-904C-2E3B3BEE1819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6BD69-ED65-4C0C-B54D-525844C062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8824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980728"/>
            <a:ext cx="8064896" cy="2880320"/>
          </a:xfrm>
        </p:spPr>
        <p:txBody>
          <a:bodyPr>
            <a:noAutofit/>
          </a:bodyPr>
          <a:lstStyle/>
          <a:p>
            <a:r>
              <a:rPr lang="tr-TR" sz="4000" b="1" i="1" dirty="0" smtClean="0"/>
              <a:t>İLKOKUL 2.SINIF ÖĞRETİM PROGRAMLARININ DEĞERLENDİRİLMESİNDE KARŞILAŞILAN SORUNLAR</a:t>
            </a:r>
            <a:endParaRPr lang="tr-TR" sz="4000" b="1" i="1" dirty="0"/>
          </a:p>
        </p:txBody>
      </p:sp>
    </p:spTree>
    <p:extLst>
      <p:ext uri="{BB962C8B-B14F-4D97-AF65-F5344CB8AC3E}">
        <p14:creationId xmlns:p14="http://schemas.microsoft.com/office/powerpoint/2010/main" val="1889415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Metinler ilgi çekici, kısa, akıcı olmalı.</a:t>
            </a:r>
          </a:p>
          <a:p>
            <a:r>
              <a:rPr lang="tr-TR" dirty="0" smtClean="0"/>
              <a:t>Türkçe kitapları iyi </a:t>
            </a:r>
            <a:r>
              <a:rPr lang="tr-TR" dirty="0" err="1" smtClean="0"/>
              <a:t>incelenmeli.Hatalı</a:t>
            </a:r>
            <a:r>
              <a:rPr lang="tr-TR" dirty="0" smtClean="0"/>
              <a:t> hece </a:t>
            </a:r>
            <a:r>
              <a:rPr lang="tr-TR" dirty="0" err="1" smtClean="0"/>
              <a:t>bölmeleri,noktalama</a:t>
            </a:r>
            <a:r>
              <a:rPr lang="tr-TR" dirty="0" smtClean="0"/>
              <a:t> işaretleri olmamalı.</a:t>
            </a:r>
          </a:p>
          <a:p>
            <a:r>
              <a:rPr lang="tr-TR" dirty="0" smtClean="0"/>
              <a:t>Metinlerle ilgili sorular çoğaltılmalı.</a:t>
            </a:r>
          </a:p>
          <a:p>
            <a:r>
              <a:rPr lang="tr-TR" dirty="0" smtClean="0"/>
              <a:t>Kitaplar temalara göre fasiküller halinde verilmeli veya okulları fiziki yapıları düzeltilmeli.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43853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/>
              <a:t>MATEMATİK</a:t>
            </a:r>
          </a:p>
          <a:p>
            <a:r>
              <a:rPr lang="tr-TR" dirty="0" smtClean="0"/>
              <a:t>Kitaplar güzel, görsellerle süslenmiş, düşündürücü ve araştırmaya yönelik çalışılmış.</a:t>
            </a:r>
          </a:p>
          <a:p>
            <a:r>
              <a:rPr lang="tr-TR" dirty="0" smtClean="0"/>
              <a:t>Öğrenci </a:t>
            </a:r>
            <a:r>
              <a:rPr lang="tr-TR" dirty="0" err="1" smtClean="0"/>
              <a:t>merkezli,öğrenme</a:t>
            </a:r>
            <a:r>
              <a:rPr lang="tr-TR" dirty="0" smtClean="0"/>
              <a:t> alanları ile kazanımlar </a:t>
            </a:r>
            <a:r>
              <a:rPr lang="tr-TR" dirty="0" err="1" smtClean="0"/>
              <a:t>uyumlu,konu</a:t>
            </a:r>
            <a:r>
              <a:rPr lang="tr-TR" dirty="0" smtClean="0"/>
              <a:t> tekrarına ve somut öğrenmeye yer verilmiş.</a:t>
            </a:r>
          </a:p>
          <a:p>
            <a:r>
              <a:rPr lang="tr-TR" dirty="0" smtClean="0"/>
              <a:t>Konular bağlantılı </a:t>
            </a:r>
            <a:r>
              <a:rPr lang="tr-TR" dirty="0" err="1" smtClean="0"/>
              <a:t>çalışılmış,çoklu</a:t>
            </a:r>
            <a:r>
              <a:rPr lang="tr-TR" dirty="0" smtClean="0"/>
              <a:t> zeka kuramına uygun yöntem ve teknikler </a:t>
            </a:r>
            <a:r>
              <a:rPr lang="tr-TR" dirty="0" err="1" smtClean="0"/>
              <a:t>kullanılmış,sonuca</a:t>
            </a:r>
            <a:r>
              <a:rPr lang="tr-TR" dirty="0" smtClean="0"/>
              <a:t> değil, süreç odaklı değerlendirmeye yer verilmiş.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2803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/>
              <a:t>Matematik dersi düşünme, yorum </a:t>
            </a:r>
            <a:r>
              <a:rPr lang="tr-TR" dirty="0" err="1" smtClean="0"/>
              <a:t>yapma,problem</a:t>
            </a:r>
            <a:r>
              <a:rPr lang="tr-TR" dirty="0" smtClean="0"/>
              <a:t> çözme, problem kurma, </a:t>
            </a:r>
            <a:r>
              <a:rPr lang="tr-TR" dirty="0" err="1" smtClean="0"/>
              <a:t>sorgulama,tahminde</a:t>
            </a:r>
            <a:r>
              <a:rPr lang="tr-TR" dirty="0" smtClean="0"/>
              <a:t> bulunma ve kıyaslama gibi etkinliklerin yoğun olacağı bir derstir.</a:t>
            </a:r>
          </a:p>
          <a:p>
            <a:r>
              <a:rPr lang="tr-TR" dirty="0" smtClean="0"/>
              <a:t>Kitaplarımızda örnekler az, yeterli açıklama bulunmamakta.</a:t>
            </a:r>
          </a:p>
          <a:p>
            <a:r>
              <a:rPr lang="tr-TR" dirty="0" smtClean="0"/>
              <a:t>Sınıf mevcutlarının kalabalık olması Türkçe ve Hayat Bilgisi derslerinde olduğu gibi Matematik dersinde de olumsuz etkiler yaratmaktadır.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6196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Yorumlar, problem kurmada kullanılan sözcükler ve kurulan cümleler kontrol edilemiyor.</a:t>
            </a:r>
          </a:p>
          <a:p>
            <a:r>
              <a:rPr lang="tr-TR" dirty="0" smtClean="0"/>
              <a:t>Öğrencilerle bire bir yeterli ölçüde konuşulamıyor.</a:t>
            </a:r>
          </a:p>
          <a:p>
            <a:r>
              <a:rPr lang="tr-TR" dirty="0" smtClean="0"/>
              <a:t>Bilinmeyen sözcüklerin açıklanması, verilerin yerinde kullanılmasının kontrolü, kitaplardaki etkinlikleri yapılması için zaman yeterli değil.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6445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dirty="0" smtClean="0"/>
              <a:t>Müzik ve Görsel Sanatlar dersleri yetenekle ilgili dersler olduğundan branş öğretmenleri derslere </a:t>
            </a:r>
            <a:r>
              <a:rPr lang="tr-TR" dirty="0" err="1" smtClean="0"/>
              <a:t>girmeli.Öğrencilerde</a:t>
            </a:r>
            <a:r>
              <a:rPr lang="tr-TR" dirty="0" smtClean="0"/>
              <a:t> yetenekler yeterli düzeyde ortaya çıkarılamıyor.</a:t>
            </a:r>
          </a:p>
        </p:txBody>
      </p:sp>
    </p:spTree>
    <p:extLst>
      <p:ext uri="{BB962C8B-B14F-4D97-AF65-F5344CB8AC3E}">
        <p14:creationId xmlns:p14="http://schemas.microsoft.com/office/powerpoint/2010/main" val="1838327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dirty="0">
                <a:solidFill>
                  <a:prstClr val="black"/>
                </a:solidFill>
              </a:rPr>
              <a:t>Oyun ve Fiziksel Etkinlikler dersleri haftada beş saat çok güzel. </a:t>
            </a:r>
          </a:p>
          <a:p>
            <a:pPr lvl="0"/>
            <a:r>
              <a:rPr lang="tr-TR" dirty="0">
                <a:solidFill>
                  <a:prstClr val="black"/>
                </a:solidFill>
              </a:rPr>
              <a:t>Çoğu ilkokulun spor salonu yok.</a:t>
            </a:r>
          </a:p>
          <a:p>
            <a:pPr lvl="0"/>
            <a:r>
              <a:rPr lang="tr-TR" dirty="0">
                <a:solidFill>
                  <a:prstClr val="black"/>
                </a:solidFill>
              </a:rPr>
              <a:t>Haftanın beş saati olan bu dersin işlenmesi için fiziki koşulların düzeltilmesi </a:t>
            </a:r>
            <a:r>
              <a:rPr lang="tr-TR" dirty="0" err="1">
                <a:solidFill>
                  <a:prstClr val="black"/>
                </a:solidFill>
              </a:rPr>
              <a:t>gerekir.Okullarda</a:t>
            </a:r>
            <a:r>
              <a:rPr lang="tr-TR" dirty="0">
                <a:solidFill>
                  <a:prstClr val="black"/>
                </a:solidFill>
              </a:rPr>
              <a:t> bu yaş grubuna uygun salonların yapılması gereklidir.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35778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 lvl="0"/>
            <a:r>
              <a:rPr lang="tr-TR" sz="2700" dirty="0">
                <a:solidFill>
                  <a:prstClr val="black"/>
                </a:solidFill>
              </a:rPr>
              <a:t>Normal öğretimli okullarda yemek problemi, nöbet problemi ve öğlen arası öğrencilerin güvenlik problemleri acilen çözümlenmelidir</a:t>
            </a:r>
            <a:r>
              <a:rPr lang="tr-TR" sz="2700" dirty="0" smtClean="0">
                <a:solidFill>
                  <a:prstClr val="black"/>
                </a:solidFill>
              </a:rPr>
              <a:t>. Okullara </a:t>
            </a:r>
            <a:r>
              <a:rPr lang="tr-TR" sz="2700" dirty="0">
                <a:solidFill>
                  <a:prstClr val="black"/>
                </a:solidFill>
              </a:rPr>
              <a:t>kütüphane, oyun köşeleri gibi sosyal etkinlik köşeleri oluşturulmalıdır</a:t>
            </a:r>
            <a:r>
              <a:rPr lang="tr-TR" sz="2700" dirty="0" smtClean="0">
                <a:solidFill>
                  <a:prstClr val="black"/>
                </a:solidFill>
              </a:rPr>
              <a:t>. </a:t>
            </a:r>
            <a:r>
              <a:rPr lang="tr-TR" sz="2800" dirty="0">
                <a:hlinkClick r:id="rId2"/>
              </a:rPr>
              <a:t>www.sorubak.com</a:t>
            </a:r>
            <a:endParaRPr lang="tr-TR" sz="2700" dirty="0" smtClean="0">
              <a:solidFill>
                <a:prstClr val="black"/>
              </a:solidFill>
            </a:endParaRPr>
          </a:p>
          <a:p>
            <a:pPr lvl="0"/>
            <a:r>
              <a:rPr lang="tr-TR" sz="2700" dirty="0" smtClean="0">
                <a:solidFill>
                  <a:prstClr val="black"/>
                </a:solidFill>
              </a:rPr>
              <a:t>Eksiklerimizi kabullenip gidermeye çalışırsak eğitimde amacımıza ulaşmış oluruz.</a:t>
            </a:r>
          </a:p>
          <a:p>
            <a:pPr lvl="0"/>
            <a:r>
              <a:rPr lang="tr-TR" sz="2700" dirty="0" smtClean="0">
                <a:solidFill>
                  <a:prstClr val="black"/>
                </a:solidFill>
              </a:rPr>
              <a:t>                   HAZIRLAYANLAR</a:t>
            </a:r>
            <a:endParaRPr lang="tr-TR" sz="2700" dirty="0">
              <a:solidFill>
                <a:prstClr val="black"/>
              </a:solidFill>
            </a:endParaRPr>
          </a:p>
          <a:p>
            <a:r>
              <a:rPr lang="tr-TR" sz="1100" dirty="0"/>
              <a:t>2</a:t>
            </a:r>
            <a:r>
              <a:rPr lang="tr-TR" sz="1100" dirty="0" smtClean="0"/>
              <a:t>-A  SINIF ÖĞ.                                   2-B  SINIFÖĞ.                             2-C   SINIF ÖĞ.                                      2-D SINIF ÖĞ.</a:t>
            </a:r>
          </a:p>
          <a:p>
            <a:r>
              <a:rPr lang="tr-TR" sz="1100" dirty="0" smtClean="0"/>
              <a:t>ALİ CANBAZOĞLU                         ADİLİYE GENÇ                            SAADET ALPAYAR                                 MEHMET YERLİKAYA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1850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Yeni uygulanan 4+4+4 sistemine göre öğrencilerin okula başlama yaşı aşağıya çekildi.</a:t>
            </a:r>
          </a:p>
          <a:p>
            <a:r>
              <a:rPr lang="tr-TR" dirty="0"/>
              <a:t> </a:t>
            </a:r>
            <a:r>
              <a:rPr lang="tr-TR" dirty="0" smtClean="0"/>
              <a:t>Bu da çocuklar arasında ortaya büyük farklılıklar çıkardı.</a:t>
            </a:r>
          </a:p>
          <a:p>
            <a:r>
              <a:rPr lang="tr-TR" dirty="0"/>
              <a:t> </a:t>
            </a:r>
            <a:r>
              <a:rPr lang="tr-TR" dirty="0" smtClean="0"/>
              <a:t>Çocukların hepsinde hazır </a:t>
            </a:r>
            <a:r>
              <a:rPr lang="tr-TR" dirty="0" err="1" smtClean="0"/>
              <a:t>bulunuşluk</a:t>
            </a:r>
            <a:r>
              <a:rPr lang="tr-TR" dirty="0" smtClean="0"/>
              <a:t> düzeyi aynı </a:t>
            </a:r>
            <a:r>
              <a:rPr lang="tr-TR" dirty="0" err="1" smtClean="0"/>
              <a:t>değil.Anasınıfı</a:t>
            </a:r>
            <a:r>
              <a:rPr lang="tr-TR" dirty="0" smtClean="0"/>
              <a:t> kökenli öğrencilerin hazır </a:t>
            </a:r>
            <a:r>
              <a:rPr lang="tr-TR" dirty="0" err="1" smtClean="0"/>
              <a:t>bulunuşlukdüzeyleri</a:t>
            </a:r>
            <a:r>
              <a:rPr lang="tr-TR" dirty="0" smtClean="0"/>
              <a:t> yüksek, beklentileri farklı ve o da yüksek.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83356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Birinci sınıftan devam ederek bu eksiklik ikinci sınıfta da kendini </a:t>
            </a:r>
            <a:r>
              <a:rPr lang="tr-TR" dirty="0" err="1" smtClean="0"/>
              <a:t>göstermektedir.Bu</a:t>
            </a:r>
            <a:r>
              <a:rPr lang="tr-TR" dirty="0" smtClean="0"/>
              <a:t> çocuklar diğer çocukları beklerken duraksıyor, bıkıyor ve bilgilerini </a:t>
            </a:r>
            <a:r>
              <a:rPr lang="tr-TR" dirty="0" err="1" smtClean="0"/>
              <a:t>unutuyor.Bunu</a:t>
            </a:r>
            <a:r>
              <a:rPr lang="tr-TR" dirty="0" smtClean="0"/>
              <a:t> önlemek için program hazırlanırken öğrenci seviyeleri dikkate alınmalı, program çağdaş yaklaşımlara uygun olmalı.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71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Çalışma kitaplarında etkinlikler fiziki koşullara uygun </a:t>
            </a:r>
            <a:r>
              <a:rPr lang="tr-TR" dirty="0" err="1" smtClean="0"/>
              <a:t>verilmiyor.Sınıf</a:t>
            </a:r>
            <a:r>
              <a:rPr lang="tr-TR" dirty="0" smtClean="0"/>
              <a:t> mevcutlarının acilen azaltılması gerekir.</a:t>
            </a:r>
          </a:p>
          <a:p>
            <a:r>
              <a:rPr lang="tr-TR" dirty="0" smtClean="0"/>
              <a:t>Okullarda lavabolar, tuvaletler, sıralar öğrenci boylarına uygun olarak hazırlanmalı.</a:t>
            </a:r>
          </a:p>
          <a:p>
            <a:r>
              <a:rPr lang="tr-TR" dirty="0" smtClean="0"/>
              <a:t>Okullar genellikle normal öğretim yapmakta, yemek, </a:t>
            </a:r>
            <a:r>
              <a:rPr lang="tr-TR" dirty="0" err="1" smtClean="0"/>
              <a:t>temizlikve</a:t>
            </a:r>
            <a:r>
              <a:rPr lang="tr-TR" dirty="0" smtClean="0"/>
              <a:t> küçük sınıflara yardım amaçlı olarak yardımcı personelin çoğaltılması  ve eğitilmesi </a:t>
            </a:r>
            <a:r>
              <a:rPr lang="tr-TR" dirty="0" err="1" smtClean="0"/>
              <a:t>gerek.Eğitimsiz</a:t>
            </a:r>
            <a:r>
              <a:rPr lang="tr-TR" dirty="0" smtClean="0"/>
              <a:t> rast gele personel verilmemeli.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32661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Serbest Etkinlikler, Sosyal Etkinlikler ve Kulüp çalışmaları bir </a:t>
            </a:r>
            <a:r>
              <a:rPr lang="tr-TR" dirty="0" err="1" smtClean="0"/>
              <a:t>karmaşa.Bu</a:t>
            </a:r>
            <a:r>
              <a:rPr lang="tr-TR" dirty="0" smtClean="0"/>
              <a:t> derslerin uygulanışındaki çelişki ortadan kaldırılmalı ve belirli plana oturtulmalı.</a:t>
            </a:r>
          </a:p>
          <a:p>
            <a:endParaRPr lang="tr-TR" dirty="0"/>
          </a:p>
          <a:p>
            <a:r>
              <a:rPr lang="tr-TR" dirty="0" smtClean="0"/>
              <a:t>Elektronik iletişim ve ağ sistemi çağdaş normlara uygun, her an ulaşılabilir olmalı.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3213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HAYAT BİLGİSİ</a:t>
            </a:r>
          </a:p>
          <a:p>
            <a:r>
              <a:rPr lang="tr-TR" dirty="0" smtClean="0"/>
              <a:t>Gerçek hayatta karşılaşacağı problemleri fark etme, duygu ve düşüncelere hoşgörü ile yaklaşma doğrultusunda öğrenci yetiştirmeyi hedeflemiş.</a:t>
            </a:r>
          </a:p>
          <a:p>
            <a:r>
              <a:rPr lang="tr-TR" dirty="0" smtClean="0"/>
              <a:t>Konular, etkinlikler buna göre </a:t>
            </a:r>
            <a:r>
              <a:rPr lang="tr-TR" dirty="0" err="1" smtClean="0"/>
              <a:t>hazırlanmış.Araştırma</a:t>
            </a:r>
            <a:r>
              <a:rPr lang="tr-TR" dirty="0" smtClean="0"/>
              <a:t>, yöntem ve teknikler verilmiş.  Kendilerini değerlendirme fırsatı verilmiş.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69195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Konularda </a:t>
            </a:r>
            <a:r>
              <a:rPr lang="tr-TR" dirty="0" err="1" smtClean="0"/>
              <a:t>hikayeleştirme</a:t>
            </a:r>
            <a:r>
              <a:rPr lang="tr-TR" dirty="0" smtClean="0"/>
              <a:t> ve oyunlara fazla yer verilerek konular kısa geçmiş, bu da çocukta bütünlüğü bozuyor.</a:t>
            </a:r>
          </a:p>
          <a:p>
            <a:r>
              <a:rPr lang="tr-TR" dirty="0" smtClean="0"/>
              <a:t>Araştırma konuları etkinliklere göre az, çoğaltılmalı.</a:t>
            </a:r>
          </a:p>
          <a:p>
            <a:r>
              <a:rPr lang="tr-TR" dirty="0" smtClean="0"/>
              <a:t>Değerlendirme öğrenci yaş grubuna göre fazla.</a:t>
            </a:r>
          </a:p>
          <a:p>
            <a:r>
              <a:rPr lang="tr-TR" dirty="0" smtClean="0"/>
              <a:t>Soruların çoğu yoruma dayalı.</a:t>
            </a:r>
          </a:p>
          <a:p>
            <a:r>
              <a:rPr lang="tr-TR" dirty="0" smtClean="0"/>
              <a:t>Laboratuvar donanımları yetersiz.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06502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TÜRKÇE</a:t>
            </a:r>
          </a:p>
          <a:p>
            <a:r>
              <a:rPr lang="tr-TR" dirty="0" smtClean="0"/>
              <a:t>Metinler, araştırmalar ve etkinlikler düşünmeye yönlendiriyor.</a:t>
            </a:r>
          </a:p>
          <a:p>
            <a:r>
              <a:rPr lang="tr-TR" dirty="0" smtClean="0"/>
              <a:t>Öğrenci merkezli, yoruma dayalı, öğrencinin yaratıcılığını ortaya çıkarıyor.</a:t>
            </a:r>
          </a:p>
          <a:p>
            <a:r>
              <a:rPr lang="tr-TR" dirty="0" smtClean="0"/>
              <a:t>Sorgulayıcı, güzel konuşan ve girişimci bireyler yetiştirmeye yönelik.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90112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Bunun yanında eksileri oldukça fazla.</a:t>
            </a:r>
          </a:p>
          <a:p>
            <a:r>
              <a:rPr lang="tr-TR" dirty="0" smtClean="0"/>
              <a:t>Metinler </a:t>
            </a:r>
            <a:r>
              <a:rPr lang="tr-TR" dirty="0" err="1" smtClean="0"/>
              <a:t>uzun,sorular</a:t>
            </a:r>
            <a:r>
              <a:rPr lang="tr-TR" dirty="0" smtClean="0"/>
              <a:t> yoruma </a:t>
            </a:r>
            <a:r>
              <a:rPr lang="tr-TR" dirty="0" err="1" smtClean="0"/>
              <a:t>dayalı,dilbilgisi</a:t>
            </a:r>
            <a:r>
              <a:rPr lang="tr-TR" dirty="0" smtClean="0"/>
              <a:t> fazla, hazırlıksız yakalıyor.</a:t>
            </a:r>
          </a:p>
          <a:p>
            <a:r>
              <a:rPr lang="tr-TR" dirty="0" smtClean="0"/>
              <a:t>Metinlerin işlenişlerinde; mevcutlar kalabalık olduklarından etkinlikler tam olarak yaptırılamıyor ve kontrol edilemiyor.</a:t>
            </a:r>
          </a:p>
          <a:p>
            <a:r>
              <a:rPr lang="tr-TR" dirty="0" smtClean="0"/>
              <a:t>Ailelerin çoğunda okuma alışkanlığı olmadığından bu dersin okulda yapılması gereklidir ve sağlıklı yapılamıyor.</a:t>
            </a:r>
          </a:p>
          <a:p>
            <a:r>
              <a:rPr lang="tr-TR" dirty="0" smtClean="0"/>
              <a:t>Mevcutların azaltılması gerekir.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59664610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607</Words>
  <Application>Microsoft Office PowerPoint</Application>
  <PresentationFormat>Ekran Gösterisi (4:3)</PresentationFormat>
  <Paragraphs>51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9" baseType="lpstr">
      <vt:lpstr>Arial</vt:lpstr>
      <vt:lpstr>Calibri</vt:lpstr>
      <vt:lpstr>Ofis Teması</vt:lpstr>
      <vt:lpstr>İLKOKUL 2.SINIF ÖĞRETİM PROGRAMLARININ DEĞERLENDİRİLMESİNDE KARŞILAŞILAN SORUNLAR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Utku</dc:creator>
  <cp:keywords>www.sorubak.com</cp:keywords>
  <dc:description>www.sorubak.com</dc:description>
  <cp:lastModifiedBy>doğan</cp:lastModifiedBy>
  <cp:revision>13</cp:revision>
  <dcterms:created xsi:type="dcterms:W3CDTF">2015-06-14T20:12:35Z</dcterms:created>
  <dcterms:modified xsi:type="dcterms:W3CDTF">2015-06-19T14:30:13Z</dcterms:modified>
  <cp:category>www.sorubak.com</cp:category>
</cp:coreProperties>
</file>