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4" r:id="rId3"/>
    <p:sldId id="265" r:id="rId4"/>
    <p:sldId id="275" r:id="rId5"/>
    <p:sldId id="271" r:id="rId6"/>
    <p:sldId id="277" r:id="rId7"/>
    <p:sldId id="276" r:id="rId8"/>
    <p:sldId id="284" r:id="rId9"/>
    <p:sldId id="272" r:id="rId10"/>
    <p:sldId id="278" r:id="rId11"/>
    <p:sldId id="279" r:id="rId12"/>
    <p:sldId id="280" r:id="rId13"/>
    <p:sldId id="273" r:id="rId14"/>
    <p:sldId id="281" r:id="rId15"/>
    <p:sldId id="282" r:id="rId16"/>
    <p:sldId id="283" r:id="rId17"/>
    <p:sldId id="274" r:id="rId18"/>
    <p:sldId id="263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5.3.2015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5.3.2015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5.3.2015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5.3.2015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5.3.2015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5.3.2015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5.3.2015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5.3.2015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5.3.2015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ÇOCUK GELİŞİMİ BÖLÜMÜ</a:t>
            </a:r>
            <a:endParaRPr lang="tr-TR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5 Resim" descr="G:\100_10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357298"/>
            <a:ext cx="6215106" cy="2801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1214414" y="3071811"/>
            <a:ext cx="621510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tr-TR" b="1" dirty="0" smtClean="0"/>
          </a:p>
          <a:p>
            <a:pPr algn="ctr"/>
            <a:endParaRPr lang="tr-TR" b="1" dirty="0" smtClean="0"/>
          </a:p>
          <a:p>
            <a:pPr algn="ctr"/>
            <a:endParaRPr lang="tr-TR" b="1" dirty="0" smtClean="0"/>
          </a:p>
          <a:p>
            <a:pPr algn="ctr"/>
            <a:endParaRPr lang="tr-TR" b="1" dirty="0" smtClean="0"/>
          </a:p>
          <a:p>
            <a:pPr algn="ctr"/>
            <a:endParaRPr lang="tr-TR" b="1" dirty="0" smtClean="0"/>
          </a:p>
          <a:p>
            <a:pPr algn="ctr"/>
            <a:endParaRPr lang="tr-TR" b="1" dirty="0" smtClean="0"/>
          </a:p>
          <a:p>
            <a:pPr algn="ctr"/>
            <a:r>
              <a:rPr lang="tr-TR" sz="2400" b="1" dirty="0" smtClean="0">
                <a:latin typeface="Arial" pitchFamily="34" charset="0"/>
                <a:cs typeface="Arial" pitchFamily="34" charset="0"/>
              </a:rPr>
              <a:t>Çocuk gelişimi ve eğitimi alanı, özellikle </a:t>
            </a:r>
            <a:r>
              <a:rPr lang="tr-TR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okul öncesi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eğitim kurumlarını kapsar. </a:t>
            </a:r>
            <a:endParaRPr lang="tr-TR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tr-TR" dirty="0" smtClean="0"/>
              <a:t>  </a:t>
            </a:r>
            <a:r>
              <a:rPr lang="tr-TR" dirty="0" smtClean="0">
                <a:solidFill>
                  <a:srgbClr val="FF0000"/>
                </a:solidFill>
              </a:rPr>
              <a:t>2)</a:t>
            </a:r>
            <a:r>
              <a:rPr lang="tr-TR" dirty="0" smtClean="0"/>
              <a:t>Not ortalamasına göre </a:t>
            </a:r>
            <a:r>
              <a:rPr lang="tr-TR" dirty="0" smtClean="0">
                <a:solidFill>
                  <a:srgbClr val="00B0F0"/>
                </a:solidFill>
              </a:rPr>
              <a:t>iki yıllık </a:t>
            </a:r>
            <a:r>
              <a:rPr lang="tr-TR" dirty="0" smtClean="0"/>
              <a:t>eğitime (</a:t>
            </a:r>
            <a:r>
              <a:rPr lang="tr-TR" dirty="0" smtClean="0">
                <a:solidFill>
                  <a:srgbClr val="00B0F0"/>
                </a:solidFill>
              </a:rPr>
              <a:t>meslek yüksek okuluna</a:t>
            </a:r>
            <a:r>
              <a:rPr lang="tr-TR" dirty="0" smtClean="0"/>
              <a:t>) </a:t>
            </a:r>
            <a:r>
              <a:rPr lang="tr-TR" dirty="0" smtClean="0">
                <a:solidFill>
                  <a:srgbClr val="FF0000"/>
                </a:solidFill>
              </a:rPr>
              <a:t>sınavsız geçiş </a:t>
            </a:r>
            <a:r>
              <a:rPr lang="tr-TR" dirty="0" smtClean="0"/>
              <a:t>imkanı sağlanmaktadır. </a:t>
            </a:r>
          </a:p>
          <a:p>
            <a:pPr algn="just">
              <a:buNone/>
            </a:pP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tr-TR" dirty="0" smtClean="0"/>
              <a:t>  </a:t>
            </a:r>
            <a:r>
              <a:rPr lang="tr-TR" dirty="0" smtClean="0">
                <a:solidFill>
                  <a:srgbClr val="FF0000"/>
                </a:solidFill>
              </a:rPr>
              <a:t> 3) </a:t>
            </a:r>
            <a:r>
              <a:rPr lang="tr-TR" dirty="0" smtClean="0"/>
              <a:t>İsteyen öğrenciler eğitimlerine </a:t>
            </a:r>
            <a:r>
              <a:rPr lang="tr-TR" dirty="0" smtClean="0">
                <a:solidFill>
                  <a:srgbClr val="FF0000"/>
                </a:solidFill>
              </a:rPr>
              <a:t>yüksek lisans </a:t>
            </a:r>
            <a:r>
              <a:rPr lang="tr-TR" dirty="0" smtClean="0"/>
              <a:t>düzeyinde de devam edebilirler </a:t>
            </a:r>
          </a:p>
          <a:p>
            <a:pPr algn="just">
              <a:buNone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 </a:t>
            </a:r>
            <a:r>
              <a:rPr lang="tr-TR" dirty="0" smtClean="0">
                <a:solidFill>
                  <a:srgbClr val="FF0000"/>
                </a:solidFill>
              </a:rPr>
              <a:t>4)</a:t>
            </a:r>
            <a:r>
              <a:rPr lang="tr-TR" dirty="0" smtClean="0"/>
              <a:t>Ayni zamanda çeşitli kurum ve kuruluşlarda ve evlerde </a:t>
            </a:r>
            <a:r>
              <a:rPr lang="tr-TR" dirty="0" smtClean="0">
                <a:solidFill>
                  <a:srgbClr val="00B0F0"/>
                </a:solidFill>
              </a:rPr>
              <a:t>çocuk bakıcılığı </a:t>
            </a:r>
            <a:r>
              <a:rPr lang="tr-TR" dirty="0" smtClean="0"/>
              <a:t>yapabilmektedirler.</a:t>
            </a: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B050"/>
                </a:solidFill>
              </a:rPr>
              <a:t>ÜNİVERSİTELERİN ÇOCUK GELİŞİMİ VE EĞİTİMİ ÖĞRETMENLİĞİNDEN MEZUN OLANLARIN ÇALIŞMA ALANLARI</a:t>
            </a:r>
            <a:endParaRPr lang="tr-TR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003300"/>
                </a:solidFill>
              </a:rPr>
              <a:t>Kamu ve özel sektörde okulöncesi eğitim kurumlarında </a:t>
            </a:r>
            <a:r>
              <a:rPr lang="tr-TR" dirty="0" smtClean="0">
                <a:solidFill>
                  <a:srgbClr val="00B050"/>
                </a:solidFill>
              </a:rPr>
              <a:t>yöneticilik</a:t>
            </a:r>
            <a:r>
              <a:rPr lang="tr-TR" dirty="0" smtClean="0">
                <a:solidFill>
                  <a:srgbClr val="003300"/>
                </a:solidFill>
              </a:rPr>
              <a:t> yapabilir.</a:t>
            </a:r>
          </a:p>
          <a:p>
            <a:r>
              <a:rPr lang="tr-TR" dirty="0" smtClean="0">
                <a:solidFill>
                  <a:srgbClr val="00B0F0"/>
                </a:solidFill>
              </a:rPr>
              <a:t>Çocuk gelişimci ve okulöncesi öğretmeni </a:t>
            </a:r>
            <a:r>
              <a:rPr lang="tr-TR" dirty="0" smtClean="0">
                <a:solidFill>
                  <a:srgbClr val="003300"/>
                </a:solidFill>
              </a:rPr>
              <a:t>olarak çalışabilir,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Özel anaokulu </a:t>
            </a:r>
            <a:r>
              <a:rPr lang="tr-TR" dirty="0" smtClean="0">
                <a:solidFill>
                  <a:srgbClr val="003300"/>
                </a:solidFill>
              </a:rPr>
              <a:t>açıp, işletebilir.</a:t>
            </a:r>
          </a:p>
          <a:p>
            <a:r>
              <a:rPr lang="tr-TR" dirty="0" smtClean="0">
                <a:solidFill>
                  <a:srgbClr val="003300"/>
                </a:solidFill>
              </a:rPr>
              <a:t>Çocuklar ve ailelerine hizmet veren birimlerde </a:t>
            </a:r>
            <a:r>
              <a:rPr lang="tr-TR" dirty="0" smtClean="0">
                <a:solidFill>
                  <a:srgbClr val="00B050"/>
                </a:solidFill>
              </a:rPr>
              <a:t>çocuk gelişimci </a:t>
            </a:r>
            <a:r>
              <a:rPr lang="tr-TR" dirty="0" smtClean="0">
                <a:solidFill>
                  <a:srgbClr val="003300"/>
                </a:solidFill>
              </a:rPr>
              <a:t>olarak görev yapabilir, </a:t>
            </a:r>
          </a:p>
          <a:p>
            <a:pPr>
              <a:buNone/>
            </a:pPr>
            <a:r>
              <a:rPr lang="tr-TR" dirty="0" smtClean="0">
                <a:solidFill>
                  <a:srgbClr val="003300"/>
                </a:solidFill>
              </a:rPr>
              <a:t>	</a:t>
            </a: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rgbClr val="003300"/>
                </a:solidFill>
              </a:rPr>
              <a:t>Anne-baba eğitimi verebilir, aile danışma merkezlerinde, ana çocuk sağlığı merkezlerinde, yataklı tedavi kurumlarında </a:t>
            </a:r>
            <a:r>
              <a:rPr lang="tr-TR" dirty="0" smtClean="0">
                <a:solidFill>
                  <a:srgbClr val="00B0F0"/>
                </a:solidFill>
              </a:rPr>
              <a:t>çocuk gelişimi ve eğitimcisi </a:t>
            </a:r>
            <a:r>
              <a:rPr lang="tr-TR" dirty="0" smtClean="0">
                <a:solidFill>
                  <a:srgbClr val="003300"/>
                </a:solidFill>
              </a:rPr>
              <a:t>olarak görev yapabilir. </a:t>
            </a:r>
          </a:p>
          <a:p>
            <a:r>
              <a:rPr lang="tr-TR" dirty="0" smtClean="0">
                <a:solidFill>
                  <a:srgbClr val="003300"/>
                </a:solidFill>
              </a:rPr>
              <a:t>	Oyuncak sektöründe </a:t>
            </a:r>
            <a:r>
              <a:rPr lang="tr-TR" dirty="0" smtClean="0">
                <a:solidFill>
                  <a:srgbClr val="00B0F0"/>
                </a:solidFill>
              </a:rPr>
              <a:t>oyuncak tasarımcısı veya tasarım danışmanı</a:t>
            </a:r>
            <a:r>
              <a:rPr lang="tr-TR" dirty="0" smtClean="0">
                <a:solidFill>
                  <a:srgbClr val="003300"/>
                </a:solidFill>
              </a:rPr>
              <a:t> olabilir, çocuk yayıncılığı alanında ve erken çocukluk özel eğitimi alanında çalışabilir.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sz="2700" b="1" dirty="0" smtClean="0">
                <a:solidFill>
                  <a:srgbClr val="00B050"/>
                </a:solidFill>
              </a:rPr>
              <a:t>ÇOCUK GELİŞİMİ VE EĞİTİMİ ALANINDAN MEZUN ÖĞRENCİLERİN ÜNİVERSİTEDE TERCİH EDEBİLECEĞİ ALANLAR </a:t>
            </a:r>
            <a:r>
              <a:rPr lang="tr-TR" b="1" dirty="0" smtClean="0">
                <a:solidFill>
                  <a:srgbClr val="00B050"/>
                </a:solidFill>
              </a:rPr>
              <a:t>:</a:t>
            </a:r>
            <a:endParaRPr lang="tr-TR" b="1" dirty="0">
              <a:solidFill>
                <a:srgbClr val="00B05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Meslek Liselerinin </a:t>
            </a:r>
            <a:r>
              <a:rPr lang="tr-TR" u="sng" dirty="0" smtClean="0"/>
              <a:t>"</a:t>
            </a:r>
            <a:r>
              <a:rPr lang="tr-TR" i="1" u="sng" dirty="0" smtClean="0">
                <a:solidFill>
                  <a:srgbClr val="00B0F0"/>
                </a:solidFill>
              </a:rPr>
              <a:t>Çocuk Gelişimi ve Eğitimi</a:t>
            </a:r>
            <a:r>
              <a:rPr lang="tr-TR" u="sng" dirty="0" smtClean="0"/>
              <a:t>"</a:t>
            </a:r>
            <a:r>
              <a:rPr lang="tr-TR" dirty="0" smtClean="0"/>
              <a:t> alanından mezun olanlar, ÖSYM tarafından yapılan </a:t>
            </a:r>
            <a:r>
              <a:rPr lang="tr-TR" dirty="0" err="1" smtClean="0"/>
              <a:t>YGS'ye</a:t>
            </a:r>
            <a:r>
              <a:rPr lang="tr-TR" dirty="0" smtClean="0"/>
              <a:t> girip başarılı olmaları ve kendi alanlarının lisans programlarını tercih etmeleri durumunda </a:t>
            </a:r>
            <a:r>
              <a:rPr lang="tr-TR" u="sng" dirty="0" smtClean="0">
                <a:solidFill>
                  <a:srgbClr val="FF0000"/>
                </a:solidFill>
              </a:rPr>
              <a:t>ek puan almaları nedeniyle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diğer bölümlerden mezun olanlara göre bu bölümlere öncelikle yerleştirilmektedirler.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66"/>
                </a:solidFill>
              </a:rPr>
              <a:t/>
            </a:r>
            <a:br>
              <a:rPr lang="tr-TR" dirty="0" smtClean="0">
                <a:solidFill>
                  <a:srgbClr val="FF0066"/>
                </a:solidFill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Lisans Programlarından;</a:t>
            </a:r>
            <a:br>
              <a:rPr lang="tr-TR" dirty="0" smtClean="0"/>
            </a:br>
            <a:r>
              <a:rPr lang="tr-TR" dirty="0" smtClean="0"/>
              <a:t>-</a:t>
            </a:r>
            <a:r>
              <a:rPr lang="tr-TR" dirty="0" smtClean="0">
                <a:solidFill>
                  <a:srgbClr val="C00000"/>
                </a:solidFill>
              </a:rPr>
              <a:t>Ana Okulu Öğretmenliği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-</a:t>
            </a:r>
            <a:r>
              <a:rPr lang="tr-TR" dirty="0" smtClean="0">
                <a:solidFill>
                  <a:srgbClr val="FFC000"/>
                </a:solidFill>
              </a:rPr>
              <a:t>Okul Öncesi Öğretmenliği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002060"/>
                </a:solidFill>
              </a:rPr>
              <a:t>-Çocuk Gelişimi ve Eğitimi Öğretmenliği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92D050"/>
                </a:solidFill>
              </a:rPr>
              <a:t>-Görme Engelliler Öğretmenliği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00B050"/>
                </a:solidFill>
              </a:rPr>
              <a:t>-İşitme Engelliler Öğretmenliği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00B0F0"/>
                </a:solidFill>
              </a:rPr>
              <a:t>-Zihinsel Engelliler Öğretmenliği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0070C0"/>
                </a:solidFill>
              </a:rPr>
              <a:t>-Üstün Zekalılar Öğretmenliği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7030A0"/>
                </a:solidFill>
              </a:rPr>
              <a:t>-Sosyal Hizmetler Yüksek Okulu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 programlarını tercih edebileceklerdir.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     </a:t>
            </a:r>
          </a:p>
          <a:p>
            <a:pPr algn="ctr">
              <a:buNone/>
            </a:pPr>
            <a:r>
              <a:rPr lang="tr-TR" dirty="0" smtClean="0">
                <a:sym typeface="Wingdings" pitchFamily="2" charset="2"/>
              </a:rPr>
              <a:t></a:t>
            </a:r>
            <a:r>
              <a:rPr lang="tr-TR" dirty="0" smtClean="0"/>
              <a:t>DİNLEDİĞİNİZ İÇİN TEŞEKKÜRLER</a:t>
            </a:r>
            <a:r>
              <a:rPr lang="tr-TR" dirty="0" smtClean="0">
                <a:sym typeface="Wingdings" pitchFamily="2" charset="2"/>
              </a:rPr>
              <a:t> </a:t>
            </a:r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 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Kreş, yuva, anaokulu, ana sınıfı, çocuk kulüpleri, </a:t>
            </a:r>
            <a:r>
              <a:rPr lang="tr-TR" b="1" dirty="0" smtClean="0">
                <a:solidFill>
                  <a:srgbClr val="FF0000"/>
                </a:solidFill>
              </a:rPr>
              <a:t>okul öncesine yönelik özel eğitim kurumları</a:t>
            </a:r>
            <a:r>
              <a:rPr lang="tr-TR" b="1" dirty="0" smtClean="0"/>
              <a:t>, bu kurumlar arasında sayılabilir.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Okul öncesi dönem</a:t>
            </a:r>
            <a:r>
              <a:rPr lang="tr-TR" b="1" dirty="0" smtClean="0"/>
              <a:t>, çocuğun gelişiminin en hızlı olduğu dönemdir. Bu nedenle çocukların bu dönemde, </a:t>
            </a:r>
            <a:r>
              <a:rPr lang="tr-TR" b="1" dirty="0" smtClean="0">
                <a:solidFill>
                  <a:srgbClr val="00B0F0"/>
                </a:solidFill>
              </a:rPr>
              <a:t>sağlıklı beslenmesi</a:t>
            </a:r>
            <a:r>
              <a:rPr lang="tr-TR" b="1" dirty="0" smtClean="0"/>
              <a:t>, </a:t>
            </a:r>
            <a:r>
              <a:rPr lang="tr-TR" b="1" dirty="0" smtClean="0">
                <a:solidFill>
                  <a:srgbClr val="00B0F0"/>
                </a:solidFill>
              </a:rPr>
              <a:t>temel eğitim alması</a:t>
            </a:r>
            <a:r>
              <a:rPr lang="tr-TR" b="1" dirty="0" smtClean="0"/>
              <a:t>, sosyal ve psikolojik açıdan gelişmesi çok önemlidir.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B050"/>
                </a:solidFill>
              </a:rPr>
              <a:t>ALANIN AMACI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Çocuk Gelişimi ve Eğitimi </a:t>
            </a:r>
            <a:r>
              <a:rPr lang="tr-TR" dirty="0" smtClean="0"/>
              <a:t>alanı altında yer alan mesleklerde, sektörün ihtiyaçları, bilimsel ve teknolojik gelişmeler doğrultusunda gerekli olan mesleki yeterlikleri kazanmış nitelikli meslek elemanları yetiştirmek amaçlanmaktadır.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ALANDA TERCİH EDİLEBİLECEK PROGRAMLAR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Çocuk gelişimi ve eğitimi alanı iki dala ayrılmaktadır. Erken çocukluk eğitimi ve özel eğitim. Bu dallarda verilecek eğitime göre öğrenciler aşağıdaki iki alanda bilgi ve beceri sahibi olacaklardır.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B050"/>
                </a:solidFill>
              </a:rPr>
              <a:t>1-Erken Çocukluk Eğitimi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Tanımı</a:t>
            </a:r>
            <a:r>
              <a:rPr lang="tr-TR" dirty="0" smtClean="0"/>
              <a:t>:Çocuğun gelişim ilkelerine uygun eğitim programını uygulamada yeterlilik kazandırmaya yönelik eğitim ve öğretim veren daldır.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Amacı: </a:t>
            </a:r>
            <a:r>
              <a:rPr lang="tr-TR" dirty="0" smtClean="0"/>
              <a:t>Çocuk Gelişimi ve Eğitimi alanında erken çocukluk eğitimi mesleğinin yeterliklerine sahip meslek elemanları </a:t>
            </a:r>
            <a:r>
              <a:rPr lang="tr-TR" dirty="0" err="1" smtClean="0"/>
              <a:t>yetiştirmetir</a:t>
            </a:r>
            <a:r>
              <a:rPr lang="tr-TR" dirty="0" smtClean="0"/>
              <a:t>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2-Özel Eğitim</a:t>
            </a:r>
            <a:r>
              <a:rPr lang="tr-TR" dirty="0" smtClean="0">
                <a:solidFill>
                  <a:srgbClr val="FF0066"/>
                </a:solidFill>
              </a:rPr>
              <a:t>	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Tanımı</a:t>
            </a:r>
            <a:r>
              <a:rPr lang="tr-TR" dirty="0" smtClean="0"/>
              <a:t>:Özür grubuna uygun eğitim programını uygulamada yeterlilik kazandırmaya yönelik eğitim ve öğretim veren daldır.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Amacı: </a:t>
            </a:r>
            <a:r>
              <a:rPr lang="tr-TR" dirty="0" smtClean="0"/>
              <a:t>Çocuk Gelişimi ve Eğitimi alanında özel eğitim mesleğinin yeterliklerine sahip meslek elemanları yetiştirmektir.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STAJ DURUMU</a:t>
            </a:r>
            <a:r>
              <a:rPr lang="tr-TR" b="1" dirty="0" smtClean="0"/>
              <a:t>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Öğrenciler </a:t>
            </a:r>
            <a:r>
              <a:rPr lang="tr-TR" dirty="0" smtClean="0">
                <a:solidFill>
                  <a:srgbClr val="00B0F0"/>
                </a:solidFill>
              </a:rPr>
              <a:t>12. Sınıfta</a:t>
            </a:r>
            <a:r>
              <a:rPr lang="tr-TR" dirty="0" smtClean="0"/>
              <a:t> haftada </a:t>
            </a:r>
            <a:r>
              <a:rPr lang="tr-TR" dirty="0" smtClean="0">
                <a:solidFill>
                  <a:srgbClr val="00B0F0"/>
                </a:solidFill>
              </a:rPr>
              <a:t>24 saat</a:t>
            </a:r>
            <a:r>
              <a:rPr lang="tr-TR" dirty="0" smtClean="0"/>
              <a:t> staj yapmaktadır. </a:t>
            </a:r>
            <a:br>
              <a:rPr lang="tr-TR" dirty="0" smtClean="0"/>
            </a:b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tr-TR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Mezun Öğrencilerimizin İş Bulma İmkanları:</a:t>
            </a:r>
          </a:p>
          <a:p>
            <a:pPr algn="just">
              <a:buNone/>
            </a:pPr>
            <a:r>
              <a:rPr lang="tr-TR" dirty="0" smtClean="0"/>
              <a:t>   </a:t>
            </a:r>
            <a:r>
              <a:rPr lang="tr-TR" dirty="0" smtClean="0">
                <a:solidFill>
                  <a:srgbClr val="FF0000"/>
                </a:solidFill>
              </a:rPr>
              <a:t>1) </a:t>
            </a:r>
            <a:r>
              <a:rPr lang="tr-TR" dirty="0" smtClean="0"/>
              <a:t>Meslek liselerinden sonra üniversitelerin dört yıllık bölümlerini bitirildiğinde </a:t>
            </a:r>
            <a:r>
              <a:rPr lang="tr-TR" dirty="0" smtClean="0">
                <a:solidFill>
                  <a:srgbClr val="00B0F0"/>
                </a:solidFill>
              </a:rPr>
              <a:t>öğretmenlik</a:t>
            </a:r>
            <a:r>
              <a:rPr lang="tr-TR" dirty="0" smtClean="0"/>
              <a:t> imkanı verilmektedir.. </a:t>
            </a:r>
          </a:p>
          <a:p>
            <a:pPr algn="just">
              <a:buNone/>
            </a:pP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</TotalTime>
  <Words>373</Words>
  <Application>Microsoft Office PowerPoint</Application>
  <PresentationFormat>Ekran Gösterisi (4:3)</PresentationFormat>
  <Paragraphs>44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Gezinti</vt:lpstr>
      <vt:lpstr>ÇOCUK GELİŞİMİ BÖLÜMÜ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   </vt:lpstr>
      <vt:lpstr>Slayt 14</vt:lpstr>
      <vt:lpstr>Slayt 15</vt:lpstr>
      <vt:lpstr>ÇOCUK GELİŞİMİ VE EĞİTİMİ ALANINDAN MEZUN ÖĞRENCİLERİN ÜNİVERSİTEDE TERCİH EDEBİLECEĞİ ALANLAR :</vt:lpstr>
      <vt:lpstr> </vt:lpstr>
      <vt:lpstr>Slayt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Exper</dc:creator>
  <cp:keywords>www.sorubak.com</cp:keywords>
  <dc:description>www.sorubak.com</dc:description>
  <cp:lastModifiedBy>doğan</cp:lastModifiedBy>
  <cp:revision>8</cp:revision>
  <dcterms:created xsi:type="dcterms:W3CDTF">2014-11-06T09:47:38Z</dcterms:created>
  <dcterms:modified xsi:type="dcterms:W3CDTF">2015-03-05T16:13:00Z</dcterms:modified>
</cp:coreProperties>
</file>