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4" r:id="rId9"/>
    <p:sldId id="265" r:id="rId10"/>
    <p:sldId id="263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www.sorubak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tr-TR" dirty="0" smtClean="0"/>
              <a:t>MİLLİ  UYANIŞ. YURDUMUZUN İŞGALİNE TEPKİLER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2. KONU: KUVAYIMİLLİYE RUHU ve  CEMİYETLER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ağ Ok 1"/>
          <p:cNvSpPr/>
          <p:nvPr/>
        </p:nvSpPr>
        <p:spPr>
          <a:xfrm>
            <a:off x="470955" y="0"/>
            <a:ext cx="8280920" cy="306896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b="1" dirty="0" smtClean="0"/>
              <a:t>TRABZON MUHAFAZA İ HUKUK İ MİLLİYE:</a:t>
            </a:r>
          </a:p>
          <a:p>
            <a:r>
              <a:rPr lang="tr-TR" sz="2000" b="1" dirty="0" smtClean="0"/>
              <a:t>Trabzon’da </a:t>
            </a:r>
            <a:r>
              <a:rPr lang="tr-TR" sz="2000" b="1" dirty="0"/>
              <a:t>kurulmuştur.</a:t>
            </a:r>
          </a:p>
          <a:p>
            <a:r>
              <a:rPr lang="tr-TR" sz="2000" b="1" dirty="0" err="1"/>
              <a:t>Amacı:Trabzon</a:t>
            </a:r>
            <a:r>
              <a:rPr lang="tr-TR" sz="2000" b="1" dirty="0"/>
              <a:t> ve çevresinde Rum devleti kurmayı</a:t>
            </a:r>
          </a:p>
          <a:p>
            <a:r>
              <a:rPr lang="tr-TR" sz="2000" b="1" dirty="0"/>
              <a:t>önlemek.(Pontus Rum ve Etnik-i </a:t>
            </a:r>
            <a:r>
              <a:rPr lang="tr-TR" sz="2000" b="1" dirty="0" err="1"/>
              <a:t>Eterya</a:t>
            </a:r>
            <a:r>
              <a:rPr lang="tr-TR" sz="2000" b="1" dirty="0"/>
              <a:t> </a:t>
            </a:r>
            <a:r>
              <a:rPr lang="tr-TR" sz="2000" b="1" dirty="0" err="1"/>
              <a:t>Cem.karşı</a:t>
            </a:r>
            <a:r>
              <a:rPr lang="tr-TR" sz="2000" b="1" dirty="0"/>
              <a:t> kurulmuştur)</a:t>
            </a:r>
          </a:p>
        </p:txBody>
      </p:sp>
      <p:sp>
        <p:nvSpPr>
          <p:cNvPr id="3" name="Sağ Ok 2"/>
          <p:cNvSpPr/>
          <p:nvPr/>
        </p:nvSpPr>
        <p:spPr>
          <a:xfrm>
            <a:off x="467544" y="3501008"/>
            <a:ext cx="8496944" cy="295232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 </a:t>
            </a:r>
            <a:r>
              <a:rPr lang="tr-TR" sz="2400" b="1" dirty="0" smtClean="0"/>
              <a:t>KİLİKYALILAR CEMİYETİ:</a:t>
            </a:r>
            <a:endParaRPr lang="tr-TR" b="1" dirty="0" smtClean="0"/>
          </a:p>
          <a:p>
            <a:r>
              <a:rPr lang="tr-TR" sz="2000" b="1" dirty="0" smtClean="0"/>
              <a:t>İstanbul’da </a:t>
            </a:r>
            <a:r>
              <a:rPr lang="tr-TR" sz="2000" b="1" dirty="0"/>
              <a:t>kuruldu.</a:t>
            </a:r>
          </a:p>
          <a:p>
            <a:r>
              <a:rPr lang="tr-TR" sz="2000" b="1" dirty="0"/>
              <a:t>Amacı</a:t>
            </a:r>
            <a:r>
              <a:rPr lang="tr-TR" sz="2000" b="1" dirty="0" smtClean="0"/>
              <a:t>: Adana </a:t>
            </a:r>
            <a:r>
              <a:rPr lang="tr-TR" sz="2000" b="1" dirty="0"/>
              <a:t>ve çevresinin Ermenilere verilmesine engel olmaktı.(Ermeni İntikam Alayları ve </a:t>
            </a:r>
            <a:r>
              <a:rPr lang="tr-TR" sz="2000" b="1" dirty="0" err="1"/>
              <a:t>Hınçak</a:t>
            </a:r>
            <a:r>
              <a:rPr lang="tr-TR" sz="2000" b="1" dirty="0"/>
              <a:t> ve </a:t>
            </a:r>
            <a:r>
              <a:rPr lang="tr-TR" sz="2000" b="1" dirty="0" err="1"/>
              <a:t>Taşnak</a:t>
            </a:r>
            <a:r>
              <a:rPr lang="tr-TR" sz="2000" b="1" dirty="0"/>
              <a:t> Cem. Karşı kurulmuştur</a:t>
            </a:r>
          </a:p>
        </p:txBody>
      </p:sp>
    </p:spTree>
    <p:extLst>
      <p:ext uri="{BB962C8B-B14F-4D97-AF65-F5344CB8AC3E}">
        <p14:creationId xmlns:p14="http://schemas.microsoft.com/office/powerpoint/2010/main" xmlns="" val="2837477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476672"/>
            <a:ext cx="8352928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tr-TR" dirty="0" smtClean="0"/>
              <a:t>MİLLİ </a:t>
            </a:r>
            <a:r>
              <a:rPr lang="tr-TR" dirty="0"/>
              <a:t>VARLIĞA DÜŞMAN(ZARARLI</a:t>
            </a:r>
            <a:r>
              <a:rPr lang="tr-TR" dirty="0" smtClean="0"/>
              <a:t>) CEMİYETLER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755576" y="1166843"/>
            <a:ext cx="7992888" cy="430887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dirty="0" smtClean="0"/>
              <a:t>I-AZINLIKLARIN KURDUĞU CEMİYETLER</a:t>
            </a:r>
          </a:p>
          <a:p>
            <a:pPr algn="ctr"/>
            <a:r>
              <a:rPr lang="tr-TR" dirty="0" smtClean="0"/>
              <a:t>RUMLARIN KURDUKLARI</a:t>
            </a:r>
          </a:p>
          <a:p>
            <a:pPr algn="ctr"/>
            <a:endParaRPr lang="tr-TR" dirty="0"/>
          </a:p>
          <a:p>
            <a:pPr marL="342900" indent="-342900">
              <a:buAutoNum type="alphaLcParenR"/>
            </a:pPr>
            <a:r>
              <a:rPr lang="tr-TR" sz="2000" b="1" dirty="0" err="1" smtClean="0"/>
              <a:t>Mavri</a:t>
            </a:r>
            <a:r>
              <a:rPr lang="tr-TR" sz="2000" b="1" dirty="0" smtClean="0"/>
              <a:t> </a:t>
            </a:r>
            <a:r>
              <a:rPr lang="tr-TR" sz="2000" b="1" dirty="0"/>
              <a:t>Mira </a:t>
            </a:r>
            <a:r>
              <a:rPr lang="tr-TR" sz="2000" b="1" dirty="0" err="1"/>
              <a:t>Cemiyeti:İstanbul</a:t>
            </a:r>
            <a:r>
              <a:rPr lang="tr-TR" sz="2000" b="1" dirty="0"/>
              <a:t> Rum Patrikhanesince kuruldu.(o günkü Yunan hükümetinin sahip olduğu altında daha fazla altına sahipti</a:t>
            </a:r>
            <a:r>
              <a:rPr lang="tr-TR" sz="2000" b="1" dirty="0" smtClean="0"/>
              <a:t>)</a:t>
            </a:r>
          </a:p>
          <a:p>
            <a:pPr marL="342900" indent="-342900">
              <a:buAutoNum type="alphaLcParenR"/>
            </a:pPr>
            <a:endParaRPr lang="tr-TR" sz="2000" b="1" dirty="0"/>
          </a:p>
          <a:p>
            <a:r>
              <a:rPr lang="tr-TR" sz="2000" b="1" dirty="0" err="1"/>
              <a:t>Amacı;Çeşitli</a:t>
            </a:r>
            <a:r>
              <a:rPr lang="tr-TR" sz="2000" b="1" dirty="0"/>
              <a:t> illerde çeteler kurmak ve Yunanistan lehine propaganda yapmak(Büyük Yunan Devleti kurmak ve Bizans’ı yeniden canlandırmak</a:t>
            </a:r>
            <a:r>
              <a:rPr lang="tr-TR" sz="2000" b="1" dirty="0" smtClean="0"/>
              <a:t>)</a:t>
            </a:r>
          </a:p>
          <a:p>
            <a:endParaRPr lang="tr-TR" sz="2000" b="1" dirty="0"/>
          </a:p>
          <a:p>
            <a:r>
              <a:rPr lang="tr-TR" sz="2000" b="1" dirty="0"/>
              <a:t>b) Pontus Rum </a:t>
            </a:r>
            <a:r>
              <a:rPr lang="tr-TR" sz="2000" b="1" dirty="0" err="1"/>
              <a:t>Cemiyeti:Merzifon</a:t>
            </a:r>
            <a:r>
              <a:rPr lang="tr-TR" sz="2000" b="1" dirty="0"/>
              <a:t> Amerikan Kolejinde </a:t>
            </a:r>
            <a:r>
              <a:rPr lang="tr-TR" sz="2000" b="1" dirty="0" err="1"/>
              <a:t>kuruldu.Pontus</a:t>
            </a:r>
            <a:r>
              <a:rPr lang="tr-TR" sz="2000" b="1" dirty="0"/>
              <a:t> adlı bir gazeteleri vardı</a:t>
            </a:r>
            <a:r>
              <a:rPr lang="tr-TR" sz="2000" b="1" dirty="0" smtClean="0"/>
              <a:t>.</a:t>
            </a:r>
          </a:p>
          <a:p>
            <a:endParaRPr lang="tr-TR" sz="2000" b="1" dirty="0"/>
          </a:p>
          <a:p>
            <a:r>
              <a:rPr lang="tr-TR" sz="2000" b="1" dirty="0" err="1"/>
              <a:t>Amacı:Samsun</a:t>
            </a:r>
            <a:r>
              <a:rPr lang="tr-TR" sz="2000" b="1" dirty="0"/>
              <a:t> ya da Trabzon merkez olmak </a:t>
            </a:r>
            <a:r>
              <a:rPr lang="tr-TR" sz="2000" b="1" dirty="0" err="1"/>
              <a:t>üzere;İnebolu</a:t>
            </a:r>
            <a:r>
              <a:rPr lang="tr-TR" sz="2000" b="1" dirty="0"/>
              <a:t>(Sinop)’dan Batum’a kadar bir Pontus Rum Devlet’i kurmak</a:t>
            </a:r>
          </a:p>
        </p:txBody>
      </p:sp>
    </p:spTree>
    <p:extLst>
      <p:ext uri="{BB962C8B-B14F-4D97-AF65-F5344CB8AC3E}">
        <p14:creationId xmlns:p14="http://schemas.microsoft.com/office/powerpoint/2010/main" xmlns="" val="94808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1028343"/>
            <a:ext cx="8496944" cy="4955203"/>
          </a:xfrm>
          <a:prstGeom prst="rect">
            <a:avLst/>
          </a:prstGeom>
          <a:ln w="762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000" b="1" dirty="0"/>
              <a:t>c) </a:t>
            </a:r>
            <a:r>
              <a:rPr lang="tr-TR" sz="2000" b="1" dirty="0" smtClean="0"/>
              <a:t>ETNİK-İ ETERYA:</a:t>
            </a:r>
          </a:p>
          <a:p>
            <a:r>
              <a:rPr lang="tr-TR" sz="2000" b="1" dirty="0" err="1" smtClean="0"/>
              <a:t>Amacı:Rumların</a:t>
            </a:r>
            <a:r>
              <a:rPr lang="tr-TR" sz="2000" b="1" dirty="0" smtClean="0"/>
              <a:t> </a:t>
            </a:r>
            <a:r>
              <a:rPr lang="tr-TR" sz="2000" b="1" dirty="0"/>
              <a:t>yaşadığı her yeri Yunanistan’a katmak.</a:t>
            </a:r>
          </a:p>
          <a:p>
            <a:endParaRPr lang="tr-TR" sz="2000" b="1" dirty="0"/>
          </a:p>
          <a:p>
            <a:r>
              <a:rPr lang="tr-TR" sz="2000" b="1" dirty="0"/>
              <a:t>Ermenilerin kurduğu</a:t>
            </a:r>
          </a:p>
          <a:p>
            <a:r>
              <a:rPr lang="tr-TR" sz="2000" b="1" dirty="0"/>
              <a:t>d)  </a:t>
            </a:r>
            <a:r>
              <a:rPr lang="tr-TR" sz="2000" b="1" dirty="0" smtClean="0"/>
              <a:t>HINÇAK(ÇAN SESİ) VE TAŞNAK:</a:t>
            </a:r>
          </a:p>
          <a:p>
            <a:r>
              <a:rPr lang="tr-TR" sz="2000" b="1" dirty="0" smtClean="0"/>
              <a:t>Osmanlı </a:t>
            </a:r>
            <a:r>
              <a:rPr lang="tr-TR" sz="2000" b="1" dirty="0"/>
              <a:t>Devleti’nde yaşayan Ermenilerce kurulmuştur</a:t>
            </a:r>
            <a:r>
              <a:rPr lang="tr-TR" sz="2000" b="1" dirty="0" smtClean="0"/>
              <a:t>.</a:t>
            </a:r>
          </a:p>
          <a:p>
            <a:endParaRPr lang="tr-TR" sz="2000" b="1" dirty="0"/>
          </a:p>
          <a:p>
            <a:r>
              <a:rPr lang="tr-TR" sz="2000" b="1" dirty="0"/>
              <a:t>Amacı</a:t>
            </a:r>
            <a:r>
              <a:rPr lang="tr-TR" sz="2000" b="1" dirty="0" smtClean="0"/>
              <a:t>: Doğu </a:t>
            </a:r>
            <a:r>
              <a:rPr lang="tr-TR" sz="2000" b="1" dirty="0"/>
              <a:t>Anadolu ve Çukurova’da bir Ermeni Devleti kurmak</a:t>
            </a:r>
            <a:r>
              <a:rPr lang="tr-TR" sz="2000" b="1" dirty="0" smtClean="0"/>
              <a:t>.</a:t>
            </a:r>
          </a:p>
          <a:p>
            <a:endParaRPr lang="tr-TR" sz="2000" b="1" dirty="0"/>
          </a:p>
          <a:p>
            <a:r>
              <a:rPr lang="tr-TR" sz="2000" b="1" dirty="0"/>
              <a:t>e) </a:t>
            </a:r>
            <a:r>
              <a:rPr lang="tr-TR" sz="2000" b="1" dirty="0" smtClean="0"/>
              <a:t>ERMENİ İNTİKAM ALAYLARI:</a:t>
            </a:r>
          </a:p>
          <a:p>
            <a:r>
              <a:rPr lang="tr-TR" sz="2000" b="1" dirty="0" smtClean="0"/>
              <a:t>Çukurova’da </a:t>
            </a:r>
            <a:r>
              <a:rPr lang="tr-TR" sz="2000" b="1" dirty="0"/>
              <a:t>bir Ermeni Devleti kurmak için örgütlenmişlerdir.</a:t>
            </a:r>
          </a:p>
          <a:p>
            <a:endParaRPr lang="tr-TR" sz="2000" b="1" dirty="0"/>
          </a:p>
          <a:p>
            <a:r>
              <a:rPr lang="tr-TR" sz="2000" b="1" dirty="0"/>
              <a:t>Musevilerin kurduğu</a:t>
            </a:r>
          </a:p>
          <a:p>
            <a:r>
              <a:rPr lang="tr-TR" sz="2000" b="1" dirty="0" smtClean="0"/>
              <a:t>F)MUSEVİ ALYANS(İSRAİLİT) CEMİYETİ:</a:t>
            </a:r>
          </a:p>
          <a:p>
            <a:r>
              <a:rPr lang="tr-TR" sz="2000" b="1" dirty="0" smtClean="0"/>
              <a:t>Filistin’de </a:t>
            </a:r>
            <a:r>
              <a:rPr lang="tr-TR" sz="2000" b="1" dirty="0"/>
              <a:t>bir İsrail Devleti Kurmak amacıyla  örgütlenmiştir.</a:t>
            </a:r>
          </a:p>
          <a:p>
            <a:endParaRPr lang="tr-TR" dirty="0"/>
          </a:p>
        </p:txBody>
      </p:sp>
      <p:sp>
        <p:nvSpPr>
          <p:cNvPr id="3" name="Sağ Ok 2"/>
          <p:cNvSpPr/>
          <p:nvPr/>
        </p:nvSpPr>
        <p:spPr>
          <a:xfrm>
            <a:off x="755576" y="1844824"/>
            <a:ext cx="7776864" cy="151216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İşgalci devletlerle bazı azınlıkların iş  birliği yapmak istemelerinin nedenleri nelerdir?</a:t>
            </a:r>
            <a:endParaRPr lang="tr-TR" sz="2000" b="1" dirty="0"/>
          </a:p>
        </p:txBody>
      </p:sp>
      <p:sp>
        <p:nvSpPr>
          <p:cNvPr id="4" name="Sağ Ok 3"/>
          <p:cNvSpPr/>
          <p:nvPr/>
        </p:nvSpPr>
        <p:spPr>
          <a:xfrm>
            <a:off x="755576" y="3789040"/>
            <a:ext cx="7920880" cy="187220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İngilizlerin hem saltanat ve halifeliği hem de azınlıkları kullanarak </a:t>
            </a:r>
            <a:r>
              <a:rPr lang="tr-TR" sz="2000" b="1" dirty="0" err="1" smtClean="0"/>
              <a:t>Anadoluda’ki</a:t>
            </a:r>
            <a:r>
              <a:rPr lang="tr-TR" sz="2000" b="1" dirty="0" smtClean="0"/>
              <a:t> mücadeleye zarar vermek istemesi ile  ilgili düşünceleriniz nelerdir? Açıklay</a:t>
            </a:r>
            <a:r>
              <a:rPr lang="tr-TR" dirty="0" smtClean="0"/>
              <a:t>ınız.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17755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3190" y="3140968"/>
            <a:ext cx="8568952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000" b="1" dirty="0"/>
              <a:t>AZINLIKLARIN KURDUĞU CEMİYETLERİN ORTAK </a:t>
            </a:r>
            <a:r>
              <a:rPr lang="tr-TR" sz="2000" b="1" dirty="0" smtClean="0"/>
              <a:t>ÖZELLİKLERİ</a:t>
            </a:r>
          </a:p>
          <a:p>
            <a:endParaRPr lang="tr-TR" sz="2000" b="1" dirty="0"/>
          </a:p>
          <a:p>
            <a:pPr marL="342900" indent="-342900">
              <a:buAutoNum type="arabicPeriod"/>
            </a:pPr>
            <a:r>
              <a:rPr lang="tr-TR" sz="2000" b="1" dirty="0" smtClean="0"/>
              <a:t>Bulundukları </a:t>
            </a:r>
            <a:r>
              <a:rPr lang="tr-TR" sz="2000" b="1" dirty="0"/>
              <a:t>yerdeki güvenliği bozarak 7. maddenin uygulanmasını sağlamak</a:t>
            </a:r>
            <a:r>
              <a:rPr lang="tr-TR" sz="2000" b="1" dirty="0" smtClean="0"/>
              <a:t>.</a:t>
            </a:r>
          </a:p>
          <a:p>
            <a:pPr marL="342900" indent="-342900">
              <a:buAutoNum type="arabicPeriod"/>
            </a:pPr>
            <a:endParaRPr lang="tr-TR" sz="2000" b="1" dirty="0"/>
          </a:p>
          <a:p>
            <a:pPr marL="342900" indent="-342900">
              <a:buAutoNum type="arabicPeriod" startAt="2"/>
            </a:pPr>
            <a:r>
              <a:rPr lang="tr-TR" sz="2000" b="1" dirty="0" smtClean="0"/>
              <a:t>Türkleri </a:t>
            </a:r>
            <a:r>
              <a:rPr lang="tr-TR" sz="2000" b="1" dirty="0"/>
              <a:t>göçe zorlayarak kendi nüfuslarını çoğaltmak</a:t>
            </a:r>
            <a:r>
              <a:rPr lang="tr-TR" sz="2000" b="1" dirty="0" smtClean="0"/>
              <a:t>.</a:t>
            </a:r>
          </a:p>
          <a:p>
            <a:pPr marL="342900" indent="-342900">
              <a:buAutoNum type="arabicPeriod" startAt="2"/>
            </a:pPr>
            <a:endParaRPr lang="tr-TR" sz="2000" b="1" dirty="0"/>
          </a:p>
          <a:p>
            <a:r>
              <a:rPr lang="tr-TR" sz="2000" b="1" dirty="0" smtClean="0"/>
              <a:t>3.Türk </a:t>
            </a:r>
            <a:r>
              <a:rPr lang="tr-TR" sz="2000" b="1" dirty="0"/>
              <a:t>milli birliğini bozmak ve bağımsız devletler kurmak.</a:t>
            </a:r>
          </a:p>
          <a:p>
            <a:endParaRPr lang="tr-TR" sz="2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190500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987824" y="620688"/>
            <a:ext cx="4896544" cy="923330"/>
          </a:xfrm>
          <a:prstGeom prst="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İngiliz Sevenler Cemiyeti üyesi, Hükümetin başında bulunan, işgal güçleri ile yakın iş birliği içinde olan  BAŞBAKAN  DAMAT FERİT PAŞA.</a:t>
            </a:r>
            <a:endParaRPr lang="tr-TR" dirty="0"/>
          </a:p>
        </p:txBody>
      </p:sp>
      <p:cxnSp>
        <p:nvCxnSpPr>
          <p:cNvPr id="5" name="Düz Ok Bağlayıcısı 4"/>
          <p:cNvCxnSpPr/>
          <p:nvPr/>
        </p:nvCxnSpPr>
        <p:spPr>
          <a:xfrm flipH="1">
            <a:off x="2483768" y="90872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62082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AVNİ KAYA KOKUCU ORTAOKULU-GÜLBAHÇE/ İZMİR</a:t>
            </a:r>
          </a:p>
          <a:p>
            <a:pPr algn="ctr"/>
            <a:r>
              <a:rPr lang="tr-TR" dirty="0" smtClean="0"/>
              <a:t>SOSYAL BİLGİLER  ÖĞRETMENİ</a:t>
            </a:r>
          </a:p>
          <a:p>
            <a:pPr algn="ctr"/>
            <a:r>
              <a:rPr lang="tr-TR" dirty="0" smtClean="0"/>
              <a:t>AHMET  ALİ  KARAALP</a:t>
            </a:r>
          </a:p>
          <a:p>
            <a:pPr algn="ctr"/>
            <a:r>
              <a:rPr lang="tr-TR" dirty="0" smtClean="0"/>
              <a:t>2014-2015 </a:t>
            </a:r>
            <a:r>
              <a:rPr lang="tr-TR" u="sng" dirty="0" smtClean="0">
                <a:hlinkClick r:id="rId2" action="ppaction://hlinkfile"/>
              </a:rPr>
              <a:t>www.</a:t>
            </a:r>
            <a:r>
              <a:rPr lang="tr-TR" u="sng" dirty="0" err="1" smtClean="0">
                <a:hlinkClick r:id="rId2" action="ppaction://hlinkfile"/>
              </a:rPr>
              <a:t>sorubak</a:t>
            </a:r>
            <a:r>
              <a:rPr lang="tr-TR" u="sng" smtClean="0">
                <a:hlinkClick r:id="rId2" action="ppaction://hlinkfile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1478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KUVAYIMİLLİYE ( MİLLİ KUVVETLER)</a:t>
            </a:r>
            <a:endParaRPr lang="tr-TR" dirty="0"/>
          </a:p>
        </p:txBody>
      </p:sp>
      <p:sp>
        <p:nvSpPr>
          <p:cNvPr id="5" name="Çerçeve 4"/>
          <p:cNvSpPr/>
          <p:nvPr/>
        </p:nvSpPr>
        <p:spPr>
          <a:xfrm>
            <a:off x="611560" y="1628800"/>
            <a:ext cx="7704856" cy="1800200"/>
          </a:xfrm>
          <a:prstGeom prst="fra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3608" y="1790236"/>
            <a:ext cx="7056784" cy="187743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tr-TR" sz="2000" b="1" dirty="0"/>
              <a:t>Mondros Ateşkes Antlaşması’ndan sonra İtilaf devletleri Anadolu’nun önemli yerlerini işgal etmeye başlamışlardı. Savaştan yenik çıkan Osmanlı devleti ve ordusu da işgallere karşı çıkma imkanına sahip </a:t>
            </a:r>
            <a:r>
              <a:rPr lang="tr-TR" sz="2000" b="1" dirty="0" smtClean="0"/>
              <a:t>değildi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7" name="Çerçeve 6"/>
          <p:cNvSpPr/>
          <p:nvPr/>
        </p:nvSpPr>
        <p:spPr>
          <a:xfrm>
            <a:off x="755576" y="3933056"/>
            <a:ext cx="7560840" cy="237626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55576" y="3933056"/>
            <a:ext cx="7200800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2000" b="1" i="1" dirty="0"/>
              <a:t>İstanbul hükümeti kurtuluşu İngiliz himayesine girmekte </a:t>
            </a:r>
            <a:r>
              <a:rPr lang="tr-TR" sz="2000" b="1" i="1" dirty="0" err="1"/>
              <a:t>bulurken,aydınların</a:t>
            </a:r>
            <a:r>
              <a:rPr lang="tr-TR" sz="2000" b="1" i="1" dirty="0"/>
              <a:t> büyük bir kısmı</a:t>
            </a:r>
            <a:r>
              <a:rPr lang="tr-TR" sz="2000" b="1" dirty="0"/>
              <a:t> </a:t>
            </a:r>
            <a:r>
              <a:rPr lang="tr-TR" sz="2000" b="1" i="1" dirty="0"/>
              <a:t>Amerikan mandasını </a:t>
            </a:r>
            <a:r>
              <a:rPr lang="tr-TR" sz="2000" b="1" i="1" dirty="0" err="1"/>
              <a:t>savunuyordu.Anadolu</a:t>
            </a:r>
            <a:r>
              <a:rPr lang="tr-TR" sz="2000" b="1" i="1" dirty="0"/>
              <a:t> halkı ve komutanların çoğu </a:t>
            </a:r>
            <a:r>
              <a:rPr lang="tr-TR" sz="2000" b="1" i="1" dirty="0" err="1"/>
              <a:t>ise,manda</a:t>
            </a:r>
            <a:r>
              <a:rPr lang="tr-TR" sz="2000" b="1" i="1" dirty="0"/>
              <a:t> ve himayeye karşı çıkarak bölgesel kurtuluş yolları aramışlar bu amaçla cemiyetler kurmuşlar ve </a:t>
            </a:r>
            <a:r>
              <a:rPr lang="tr-TR" sz="2000" b="1" i="1" dirty="0" err="1"/>
              <a:t>Kuva-yi</a:t>
            </a:r>
            <a:r>
              <a:rPr lang="tr-TR" sz="2000" b="1" i="1" dirty="0"/>
              <a:t> Milliye</a:t>
            </a:r>
            <a:r>
              <a:rPr lang="tr-TR" sz="2000" b="1" dirty="0"/>
              <a:t> (milli kuvvetler) oluşturmuşlardır</a:t>
            </a:r>
          </a:p>
        </p:txBody>
      </p:sp>
    </p:spTree>
    <p:extLst>
      <p:ext uri="{BB962C8B-B14F-4D97-AF65-F5344CB8AC3E}">
        <p14:creationId xmlns:p14="http://schemas.microsoft.com/office/powerpoint/2010/main" xmlns="" val="122348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404665"/>
            <a:ext cx="8208912" cy="37856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400" b="1" dirty="0" err="1"/>
              <a:t>Kuva-yi</a:t>
            </a:r>
            <a:r>
              <a:rPr lang="tr-TR" sz="2400" b="1" dirty="0"/>
              <a:t> Milliye : Türk milletinin, vatanının her bir yanını işgal eden düşmana karşı giriştiği toplu harekete </a:t>
            </a:r>
            <a:r>
              <a:rPr lang="tr-TR" sz="2400" b="1" dirty="0" err="1"/>
              <a:t>Kuva-yi</a:t>
            </a:r>
            <a:r>
              <a:rPr lang="tr-TR" sz="2400" b="1" dirty="0"/>
              <a:t> Milliye hareketi adı verilmektedir. </a:t>
            </a:r>
            <a:endParaRPr lang="tr-TR" sz="2400" b="1" dirty="0" smtClean="0"/>
          </a:p>
          <a:p>
            <a:endParaRPr lang="tr-TR" sz="2400" b="1" dirty="0" smtClean="0"/>
          </a:p>
          <a:p>
            <a:r>
              <a:rPr lang="tr-TR" sz="2400" b="1" dirty="0" smtClean="0"/>
              <a:t>Çoğu </a:t>
            </a:r>
            <a:r>
              <a:rPr lang="tr-TR" sz="2400" b="1" dirty="0"/>
              <a:t>asker kaçaklarından oluşan</a:t>
            </a:r>
            <a:r>
              <a:rPr lang="tr-TR" sz="2400" b="1" dirty="0" smtClean="0"/>
              <a:t>, köylülerin </a:t>
            </a:r>
            <a:r>
              <a:rPr lang="tr-TR" sz="2400" b="1" dirty="0"/>
              <a:t>de katıldığı bu disiplinsiz kuvvetlerde doğru düzgün silah da yoktu</a:t>
            </a:r>
            <a:r>
              <a:rPr lang="tr-TR" sz="2400" b="1" dirty="0" smtClean="0"/>
              <a:t>.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Ellerindeki </a:t>
            </a:r>
            <a:r>
              <a:rPr lang="tr-TR" sz="2400" b="1" dirty="0"/>
              <a:t>tek sermaye ise</a:t>
            </a:r>
            <a:r>
              <a:rPr lang="tr-TR" sz="2400" b="1" dirty="0" smtClean="0"/>
              <a:t>, ne </a:t>
            </a:r>
            <a:r>
              <a:rPr lang="tr-TR" sz="2400" b="1" dirty="0"/>
              <a:t>pahasına olursa olsun yurdu düşmanlardan temizlemek gerekliliğine olan sarsılmaz inançlarıydı</a:t>
            </a:r>
            <a:r>
              <a:rPr lang="tr-TR" dirty="0"/>
              <a:t>.</a:t>
            </a:r>
          </a:p>
        </p:txBody>
      </p:sp>
      <p:sp>
        <p:nvSpPr>
          <p:cNvPr id="3" name="Sağ Ok 2"/>
          <p:cNvSpPr/>
          <p:nvPr/>
        </p:nvSpPr>
        <p:spPr>
          <a:xfrm>
            <a:off x="467963" y="4797152"/>
            <a:ext cx="7848872" cy="144016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İlk Oluşum :</a:t>
            </a:r>
            <a:r>
              <a:rPr lang="tr-TR" sz="2000" b="1" dirty="0" err="1">
                <a:solidFill>
                  <a:schemeClr val="tx1"/>
                </a:solidFill>
              </a:rPr>
              <a:t>Kuvva-yi</a:t>
            </a:r>
            <a:r>
              <a:rPr lang="tr-TR" sz="2000" b="1" dirty="0">
                <a:solidFill>
                  <a:schemeClr val="tx1"/>
                </a:solidFill>
              </a:rPr>
              <a:t> Milliye ilk olarak güney cephesinde oluşmuştur</a:t>
            </a:r>
            <a:r>
              <a:rPr lang="tr-TR" sz="2000" b="1" dirty="0" smtClean="0">
                <a:solidFill>
                  <a:schemeClr val="tx1"/>
                </a:solidFill>
              </a:rPr>
              <a:t>. İlk </a:t>
            </a:r>
            <a:r>
              <a:rPr lang="tr-TR" sz="2000" b="1" dirty="0">
                <a:solidFill>
                  <a:schemeClr val="tx1"/>
                </a:solidFill>
              </a:rPr>
              <a:t>direniş ,Fransızlara karşı Hatay Dörtyol’da olmuştur</a:t>
            </a:r>
          </a:p>
        </p:txBody>
      </p:sp>
    </p:spTree>
    <p:extLst>
      <p:ext uri="{BB962C8B-B14F-4D97-AF65-F5344CB8AC3E}">
        <p14:creationId xmlns:p14="http://schemas.microsoft.com/office/powerpoint/2010/main" xmlns="" val="3906121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332656"/>
            <a:ext cx="8280920" cy="6001643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/>
              <a:t>Amacı : 1-Düşmanın ilerleyişini </a:t>
            </a:r>
            <a:r>
              <a:rPr lang="tr-TR" sz="2400" b="1" dirty="0" smtClean="0"/>
              <a:t>yavaşlatmak.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 </a:t>
            </a:r>
            <a:r>
              <a:rPr lang="tr-TR" sz="2400" b="1" dirty="0"/>
              <a:t>2- Düzenli ordunun kurulması için zaman </a:t>
            </a:r>
            <a:r>
              <a:rPr lang="tr-TR" sz="2400" b="1" dirty="0" smtClean="0"/>
              <a:t>kazandırmak.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 </a:t>
            </a:r>
            <a:r>
              <a:rPr lang="tr-TR" sz="2400" b="1" dirty="0"/>
              <a:t>3- Rum ve Ermeni çetelerinin baskınlarını önlemek </a:t>
            </a:r>
            <a:r>
              <a:rPr lang="tr-TR" sz="2400" b="1" dirty="0" smtClean="0"/>
              <a:t>.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 </a:t>
            </a:r>
            <a:r>
              <a:rPr lang="tr-TR" sz="2400" b="1" dirty="0"/>
              <a:t>4- Türk milletinin düşmana karşı direnme azmini</a:t>
            </a:r>
            <a:r>
              <a:rPr lang="tr-TR" sz="2400" b="1" dirty="0" smtClean="0"/>
              <a:t>, şuurunu </a:t>
            </a:r>
            <a:r>
              <a:rPr lang="tr-TR" sz="2400" b="1" dirty="0"/>
              <a:t>ve kurtuluş umudunu güçlendirmek</a:t>
            </a:r>
          </a:p>
          <a:p>
            <a:r>
              <a:rPr lang="tr-TR" sz="2400" b="1" dirty="0"/>
              <a:t>Düzensiz ve disiplinsiz olmalarına rağmen pek çok yerde düşman ilerleyişini durdurmasını bilmişlerse de</a:t>
            </a:r>
            <a:r>
              <a:rPr lang="tr-TR" sz="2400" b="1" dirty="0" smtClean="0"/>
              <a:t>, düzenli </a:t>
            </a:r>
            <a:r>
              <a:rPr lang="tr-TR" sz="2400" b="1" dirty="0"/>
              <a:t>düşman birlikleri karşısında fazla başarı şansları yoktu</a:t>
            </a:r>
            <a:r>
              <a:rPr lang="tr-TR" sz="2400" b="1" dirty="0" smtClean="0"/>
              <a:t>.</a:t>
            </a:r>
          </a:p>
          <a:p>
            <a:endParaRPr lang="tr-TR" sz="2400" b="1" dirty="0"/>
          </a:p>
          <a:p>
            <a:endParaRPr lang="tr-TR" sz="2400" b="1" dirty="0" smtClean="0"/>
          </a:p>
          <a:p>
            <a:r>
              <a:rPr lang="tr-TR" sz="2400" b="1" dirty="0" smtClean="0"/>
              <a:t>O </a:t>
            </a:r>
            <a:r>
              <a:rPr lang="tr-TR" sz="2400" b="1" dirty="0"/>
              <a:t>yüzden düzenli ordu kurulmuş ve pek çoğu bu birliklere katılmış ama belli bir düzene girmek istemeyenler de olmuştur.(Demirci Mehmet Efe ve Çerkez ,Ethem gibi) </a:t>
            </a:r>
          </a:p>
        </p:txBody>
      </p:sp>
      <p:sp>
        <p:nvSpPr>
          <p:cNvPr id="3" name="Beşgen 2"/>
          <p:cNvSpPr/>
          <p:nvPr/>
        </p:nvSpPr>
        <p:spPr>
          <a:xfrm>
            <a:off x="539552" y="2204864"/>
            <a:ext cx="7920880" cy="144016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Ödemişin Yunanlılar tarafından verilen savaşa” İlk Kurşun Savaşı” dendi</a:t>
            </a:r>
          </a:p>
        </p:txBody>
      </p:sp>
    </p:spTree>
    <p:extLst>
      <p:ext uri="{BB962C8B-B14F-4D97-AF65-F5344CB8AC3E}">
        <p14:creationId xmlns:p14="http://schemas.microsoft.com/office/powerpoint/2010/main" xmlns="" val="847132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3893592" cy="333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3532366" cy="25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45024"/>
            <a:ext cx="2160240" cy="288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42534"/>
            <a:ext cx="169545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572000" y="3284984"/>
            <a:ext cx="36004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KUVAYIMİLLİYE  KUVVETLERİ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81069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MİLLİ CEMİYETLER ( ULUSAL)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/>
              <a:t>Başlangıçta Türk’ün haklı davasını yayın yoluyla ve propagandayla savunmaya çalışmışlarsa da ;işgalci devletlerin haksız tutumu ve İzmir’in işgali bu tür mücadelenin yeterli olamayacağını göstermiş ve silahlı mücadeleye </a:t>
            </a:r>
            <a:r>
              <a:rPr lang="tr-TR" dirty="0" err="1"/>
              <a:t>başlamışlardır.Her</a:t>
            </a:r>
            <a:r>
              <a:rPr lang="tr-TR" dirty="0"/>
              <a:t> Cemiyet bir zararlı cemiyete karşı kurulmuştu ve sadece kendi bölgesini </a:t>
            </a:r>
            <a:r>
              <a:rPr lang="tr-TR" dirty="0" err="1"/>
              <a:t>savunuyordu,aralarında</a:t>
            </a:r>
            <a:r>
              <a:rPr lang="tr-TR" dirty="0"/>
              <a:t> koordinasyon yoktu.</a:t>
            </a:r>
          </a:p>
        </p:txBody>
      </p:sp>
    </p:spTree>
    <p:extLst>
      <p:ext uri="{BB962C8B-B14F-4D97-AF65-F5344CB8AC3E}">
        <p14:creationId xmlns:p14="http://schemas.microsoft.com/office/powerpoint/2010/main" xmlns="" val="2686296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ağ Ok 1"/>
          <p:cNvSpPr/>
          <p:nvPr/>
        </p:nvSpPr>
        <p:spPr>
          <a:xfrm>
            <a:off x="323528" y="332656"/>
            <a:ext cx="8064896" cy="3240360"/>
          </a:xfrm>
          <a:prstGeom prst="rightArrow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 smtClean="0"/>
              <a:t> DOĞU ANADOLU MÜDAFA I HUKUK CEMİYETİ: </a:t>
            </a:r>
          </a:p>
          <a:p>
            <a:r>
              <a:rPr lang="tr-TR" sz="2000" b="1" dirty="0" smtClean="0"/>
              <a:t>Merkezi </a:t>
            </a:r>
            <a:r>
              <a:rPr lang="tr-TR" sz="2000" b="1" dirty="0"/>
              <a:t>İstanbul’du ama Erzurum ve Elazığ’da da şubeleri vardı.</a:t>
            </a:r>
          </a:p>
          <a:p>
            <a:r>
              <a:rPr lang="tr-TR" sz="2000" b="1" dirty="0" err="1"/>
              <a:t>Amacı;Doğu</a:t>
            </a:r>
            <a:r>
              <a:rPr lang="tr-TR" sz="2000" b="1" dirty="0"/>
              <a:t> Anadolu’nun Ermenilere verilmesine engel olmak.(</a:t>
            </a:r>
            <a:r>
              <a:rPr lang="tr-TR" sz="2000" b="1" dirty="0" err="1"/>
              <a:t>Taşnak</a:t>
            </a:r>
            <a:r>
              <a:rPr lang="tr-TR" sz="2000" b="1" dirty="0"/>
              <a:t> ve </a:t>
            </a:r>
            <a:r>
              <a:rPr lang="tr-TR" sz="2000" b="1" dirty="0" err="1"/>
              <a:t>Hınçak</a:t>
            </a:r>
            <a:r>
              <a:rPr lang="tr-TR" sz="2000" b="1" dirty="0"/>
              <a:t> Cemiyetine karşı kurulmuştur</a:t>
            </a:r>
          </a:p>
        </p:txBody>
      </p:sp>
      <p:sp>
        <p:nvSpPr>
          <p:cNvPr id="3" name="Sağ Ok 2"/>
          <p:cNvSpPr/>
          <p:nvPr/>
        </p:nvSpPr>
        <p:spPr>
          <a:xfrm>
            <a:off x="359532" y="3861048"/>
            <a:ext cx="7992888" cy="2996952"/>
          </a:xfrm>
          <a:prstGeom prst="rightArrow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TRAKYA PAŞAELİ MÜDAFA-I HUKUK CEMİYETİ: </a:t>
            </a:r>
          </a:p>
          <a:p>
            <a:pPr algn="ctr"/>
            <a:r>
              <a:rPr lang="tr-TR" sz="2000" b="1" dirty="0" smtClean="0"/>
              <a:t>Edirne’de </a:t>
            </a:r>
            <a:r>
              <a:rPr lang="tr-TR" sz="2000" b="1" dirty="0"/>
              <a:t>kuruldu.</a:t>
            </a:r>
          </a:p>
          <a:p>
            <a:pPr algn="ctr"/>
            <a:r>
              <a:rPr lang="tr-TR" sz="2000" b="1" dirty="0"/>
              <a:t>Amacı</a:t>
            </a:r>
            <a:r>
              <a:rPr lang="tr-TR" sz="2000" b="1" dirty="0" smtClean="0"/>
              <a:t>: Yörenin </a:t>
            </a:r>
            <a:r>
              <a:rPr lang="tr-TR" sz="2000" b="1" dirty="0"/>
              <a:t>Yunanistan’a katılmasını önlemek ve Rumların taşkınlıklarına karşı koymaktı.(</a:t>
            </a:r>
            <a:r>
              <a:rPr lang="tr-TR" sz="2000" b="1" dirty="0" err="1"/>
              <a:t>Mavri</a:t>
            </a:r>
            <a:r>
              <a:rPr lang="tr-TR" sz="2000" b="1" dirty="0"/>
              <a:t> Mira Cem. Karşı kurulmuştur</a:t>
            </a:r>
          </a:p>
        </p:txBody>
      </p:sp>
    </p:spTree>
    <p:extLst>
      <p:ext uri="{BB962C8B-B14F-4D97-AF65-F5344CB8AC3E}">
        <p14:creationId xmlns:p14="http://schemas.microsoft.com/office/powerpoint/2010/main" xmlns="" val="2203218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ağ Ok 1"/>
          <p:cNvSpPr/>
          <p:nvPr/>
        </p:nvSpPr>
        <p:spPr>
          <a:xfrm>
            <a:off x="395536" y="116632"/>
            <a:ext cx="8568952" cy="3024336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İZMİR MÜDAFA- İ HUKUK –I OSMANİYE CEMİYETİ VE REDDİ İLHAK CEMİYETİ:İZMİR’DE </a:t>
            </a:r>
            <a:r>
              <a:rPr lang="tr-TR" dirty="0" smtClean="0"/>
              <a:t>kuruldular</a:t>
            </a:r>
            <a:r>
              <a:rPr lang="tr-TR" dirty="0"/>
              <a:t>.</a:t>
            </a:r>
          </a:p>
          <a:p>
            <a:pPr algn="ctr"/>
            <a:r>
              <a:rPr lang="tr-TR" sz="2000" b="1" dirty="0" err="1"/>
              <a:t>Amaçları:Ege</a:t>
            </a:r>
            <a:r>
              <a:rPr lang="tr-TR" sz="2000" b="1" dirty="0"/>
              <a:t> bölgesinin Yunanlılara verilmesine engel</a:t>
            </a:r>
          </a:p>
          <a:p>
            <a:pPr algn="ctr"/>
            <a:r>
              <a:rPr lang="tr-TR" sz="2000" b="1" dirty="0"/>
              <a:t>olmak (İzmir </a:t>
            </a:r>
            <a:r>
              <a:rPr lang="tr-TR" sz="2000" b="1" dirty="0" err="1"/>
              <a:t>Müdafa</a:t>
            </a:r>
            <a:r>
              <a:rPr lang="tr-TR" sz="2000" b="1" dirty="0"/>
              <a:t>-ı Hukuk Cemiyeti ,silahlı mücadeleyi ilke edinmişti.)(</a:t>
            </a:r>
            <a:r>
              <a:rPr lang="tr-TR" sz="2000" b="1" dirty="0" err="1"/>
              <a:t>Mavri</a:t>
            </a:r>
            <a:r>
              <a:rPr lang="tr-TR" sz="2000" b="1" dirty="0"/>
              <a:t> Mira Cemiyetine karşı kuruldular</a:t>
            </a:r>
          </a:p>
        </p:txBody>
      </p:sp>
      <p:sp>
        <p:nvSpPr>
          <p:cNvPr id="3" name="Sağ Ok 2"/>
          <p:cNvSpPr/>
          <p:nvPr/>
        </p:nvSpPr>
        <p:spPr>
          <a:xfrm>
            <a:off x="395537" y="2996952"/>
            <a:ext cx="8352928" cy="367240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b="1" dirty="0" smtClean="0"/>
              <a:t>MİLLİ KONGRE CEMİYETİ:</a:t>
            </a:r>
          </a:p>
          <a:p>
            <a:r>
              <a:rPr lang="tr-TR" b="1" dirty="0"/>
              <a:t>İ</a:t>
            </a:r>
            <a:r>
              <a:rPr lang="tr-TR" b="1" dirty="0" smtClean="0"/>
              <a:t>stanbul’da kuruldu.</a:t>
            </a:r>
          </a:p>
          <a:p>
            <a:r>
              <a:rPr lang="tr-TR" sz="2000" b="1" dirty="0" err="1" smtClean="0"/>
              <a:t>Amacı:Türklere</a:t>
            </a:r>
            <a:r>
              <a:rPr lang="tr-TR" sz="2000" b="1" dirty="0" smtClean="0"/>
              <a:t> </a:t>
            </a:r>
            <a:r>
              <a:rPr lang="tr-TR" sz="2000" b="1" dirty="0"/>
              <a:t>karşı dünyada yapılmış ve yapılmakta olan zararlı propagandalara yayım yoluyla karşı </a:t>
            </a:r>
            <a:r>
              <a:rPr lang="tr-TR" sz="2000" b="1" dirty="0" err="1"/>
              <a:t>koymak,Türk</a:t>
            </a:r>
            <a:r>
              <a:rPr lang="tr-TR" sz="2000" b="1" dirty="0"/>
              <a:t> milletinin haklılığını tüm dünyaya duyurmak.(Diğer yararlı </a:t>
            </a:r>
            <a:r>
              <a:rPr lang="tr-TR" sz="2000" b="1" dirty="0" err="1"/>
              <a:t>cemiyetler,genelde</a:t>
            </a:r>
            <a:r>
              <a:rPr lang="tr-TR" sz="2000" b="1" dirty="0"/>
              <a:t> silahlı mücadeleyi benimserken bu cemiyet yayın yoluyla karşı çıkmayı uygun bularak diğer cemiyetlerden ayrılır</a:t>
            </a:r>
          </a:p>
        </p:txBody>
      </p:sp>
    </p:spTree>
    <p:extLst>
      <p:ext uri="{BB962C8B-B14F-4D97-AF65-F5344CB8AC3E}">
        <p14:creationId xmlns:p14="http://schemas.microsoft.com/office/powerpoint/2010/main" xmlns="" val="3701723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/>
              <a:t>MİLLİ CEMİYETLERİN ORTAK ÖZELLİKLERİ</a:t>
            </a:r>
            <a:r>
              <a:rPr lang="tr-TR" sz="3200" dirty="0"/>
              <a:t/>
            </a:r>
            <a:br>
              <a:rPr lang="tr-TR" sz="3200" dirty="0"/>
            </a:b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lvl="0"/>
            <a:r>
              <a:rPr lang="tr-TR" dirty="0"/>
              <a:t>Mondros Ateşkes Antlaşmasından sonra ( İzmir’in işgal edilmesiyle) kuruldular.</a:t>
            </a:r>
          </a:p>
          <a:p>
            <a:pPr lvl="0"/>
            <a:r>
              <a:rPr lang="tr-TR" dirty="0"/>
              <a:t>Düşman işgalini önlemek ve Türk milletinin bağımsız yaşamasını sağlamayı amaç edinmişlerdir.</a:t>
            </a:r>
          </a:p>
          <a:p>
            <a:pPr lvl="0"/>
            <a:r>
              <a:rPr lang="tr-TR" dirty="0"/>
              <a:t>Önceleri yayın yoluyla mücadeleyi</a:t>
            </a:r>
            <a:r>
              <a:rPr lang="tr-TR" dirty="0" smtClean="0"/>
              <a:t>, sonraları </a:t>
            </a:r>
            <a:r>
              <a:rPr lang="tr-TR" dirty="0"/>
              <a:t>silahlı mücadeleyi </a:t>
            </a:r>
          </a:p>
          <a:p>
            <a:r>
              <a:rPr lang="tr-TR" dirty="0"/>
              <a:t>benimsemişlerdir.</a:t>
            </a:r>
          </a:p>
          <a:p>
            <a:pPr lvl="0"/>
            <a:r>
              <a:rPr lang="tr-TR" dirty="0"/>
              <a:t>Türk halkını teşkilatlandırmak için bölgelerinde kongreler toplamışlardır.</a:t>
            </a:r>
          </a:p>
          <a:p>
            <a:pPr lvl="0"/>
            <a:r>
              <a:rPr lang="tr-TR" dirty="0"/>
              <a:t>Ortaya çıkmalarında Türk milliyetçiliği vardır</a:t>
            </a:r>
            <a:r>
              <a:rPr lang="tr-TR" dirty="0" smtClean="0"/>
              <a:t>; milli </a:t>
            </a:r>
            <a:r>
              <a:rPr lang="tr-TR" dirty="0"/>
              <a:t>mücadelenin temelini atmışlardır.</a:t>
            </a:r>
          </a:p>
          <a:p>
            <a:pPr lvl="0"/>
            <a:r>
              <a:rPr lang="tr-TR" dirty="0"/>
              <a:t>Sivas Kongresinde birleştirilerek Anadolu ve Rumeli </a:t>
            </a:r>
            <a:r>
              <a:rPr lang="tr-TR" dirty="0" err="1"/>
              <a:t>Müdafa</a:t>
            </a:r>
            <a:r>
              <a:rPr lang="tr-TR" dirty="0"/>
              <a:t> ı Hukuk adını almışlardır(Daha sonra ,Halk Fırkası adıyla partiye dönüşmüştür.)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16360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820</Words>
  <Application>Microsoft Office PowerPoint</Application>
  <PresentationFormat>Ekran Gösterisi (4:3)</PresentationFormat>
  <Paragraphs>94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MİLLİ  UYANIŞ. YURDUMUZUN İŞGALİNE TEPKİLER</vt:lpstr>
      <vt:lpstr>KUVAYIMİLLİYE ( MİLLİ KUVVETLER)</vt:lpstr>
      <vt:lpstr>Slayt 3</vt:lpstr>
      <vt:lpstr>Slayt 4</vt:lpstr>
      <vt:lpstr>Slayt 5</vt:lpstr>
      <vt:lpstr>MİLLİ CEMİYETLER ( ULUSAL)</vt:lpstr>
      <vt:lpstr>Slayt 7</vt:lpstr>
      <vt:lpstr>Slayt 8</vt:lpstr>
      <vt:lpstr>MİLLİ CEMİYETLERİN ORTAK ÖZELLİKLERİ </vt:lpstr>
      <vt:lpstr>Slayt 10</vt:lpstr>
      <vt:lpstr>Slayt 11</vt:lpstr>
      <vt:lpstr>Slayt 12</vt:lpstr>
      <vt:lpstr>Slayt 13</vt:lpstr>
      <vt:lpstr>HAZIRLAYAN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HP</dc:creator>
  <cp:keywords>www.sorubak.com</cp:keywords>
  <dc:description>www.sorubak.com</dc:description>
  <cp:lastModifiedBy>doğan</cp:lastModifiedBy>
  <cp:revision>16</cp:revision>
  <dcterms:created xsi:type="dcterms:W3CDTF">2014-10-12T06:45:58Z</dcterms:created>
  <dcterms:modified xsi:type="dcterms:W3CDTF">2014-10-20T06:56:53Z</dcterms:modified>
</cp:coreProperties>
</file>