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41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AADF13-5CB9-4158-977C-B58AED096FA3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2D4696-0258-4690-BC91-2D5D407A120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www.sorubak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81000" y="620689"/>
            <a:ext cx="8079432" cy="4824535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MİLLİ  UYANIŞ: YURDUMUZUN İŞGALİNE  TEPKİLER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>1.KONU. I. DÜNYA SAVAŞI’NDA </a:t>
            </a:r>
            <a:br>
              <a:rPr lang="tr-TR" dirty="0" smtClean="0"/>
            </a:br>
            <a:r>
              <a:rPr lang="tr-TR" dirty="0" smtClean="0"/>
              <a:t>OSMANLI  DEVLETİ</a:t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56991"/>
            <a:ext cx="6264696" cy="3367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197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6632"/>
            <a:ext cx="4047703" cy="323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606690"/>
            <a:ext cx="513891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lu Çerçeve 1"/>
          <p:cNvSpPr/>
          <p:nvPr/>
        </p:nvSpPr>
        <p:spPr>
          <a:xfrm>
            <a:off x="350347" y="3354794"/>
            <a:ext cx="2649042" cy="864096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GOBEN ( YAVUZ)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372200" y="6021288"/>
            <a:ext cx="2520280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BRESLAV( MİDİLLİ)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52905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457200"/>
            <a:ext cx="8712968" cy="1243608"/>
          </a:xfrm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dirty="0"/>
              <a:t>Almanya’nın </a:t>
            </a:r>
            <a:r>
              <a:rPr lang="tr-TR" dirty="0" err="1" smtClean="0"/>
              <a:t>OsmanlIyI</a:t>
            </a:r>
            <a:r>
              <a:rPr lang="tr-TR" dirty="0" smtClean="0"/>
              <a:t> </a:t>
            </a:r>
            <a:r>
              <a:rPr lang="tr-TR" dirty="0" err="1" smtClean="0"/>
              <a:t>YanInda</a:t>
            </a:r>
            <a:r>
              <a:rPr lang="tr-TR" dirty="0" smtClean="0"/>
              <a:t> </a:t>
            </a:r>
            <a:r>
              <a:rPr lang="tr-TR" dirty="0"/>
              <a:t>İstemesinin </a:t>
            </a:r>
            <a:r>
              <a:rPr lang="tr-TR" dirty="0" err="1" smtClean="0"/>
              <a:t>Sebeplerİ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67544" y="1988840"/>
            <a:ext cx="8280920" cy="38884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Wingdings" pitchFamily="2" charset="2"/>
              <a:buChar char="Ø"/>
            </a:pPr>
            <a:r>
              <a:rPr lang="tr-TR" sz="2800" b="1" dirty="0"/>
              <a:t>1- Cephelerini genişletmek </a:t>
            </a:r>
            <a:r>
              <a:rPr lang="tr-TR" sz="2800" b="1" dirty="0" smtClean="0"/>
              <a:t>, askeri yükünü azaltmak</a:t>
            </a:r>
          </a:p>
          <a:p>
            <a:pPr marL="457200" indent="-457200">
              <a:buFont typeface="Wingdings" pitchFamily="2" charset="2"/>
              <a:buChar char="Ø"/>
            </a:pPr>
            <a:endParaRPr lang="tr-TR" sz="2800" b="1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tr-TR" sz="2800" b="1" dirty="0" smtClean="0"/>
              <a:t> </a:t>
            </a:r>
            <a:r>
              <a:rPr lang="tr-TR" sz="2800" b="1" dirty="0"/>
              <a:t>2- İngiliz ve Fransızların Sömürge yollarını </a:t>
            </a:r>
            <a:r>
              <a:rPr lang="tr-TR" sz="2800" b="1" dirty="0" smtClean="0"/>
              <a:t>kesmek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tr-TR" sz="2800" b="1" dirty="0" smtClean="0"/>
              <a:t>  </a:t>
            </a:r>
            <a:r>
              <a:rPr lang="tr-TR" sz="2800" b="1" dirty="0"/>
              <a:t>3- Osmanlıdaki Halifelik gücünden yararlanarak Türkleri ve Müslümanları yanında savaşa katmak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39241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87624" y="404663"/>
            <a:ext cx="5976664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2400" b="1" dirty="0" smtClean="0"/>
              <a:t>OSMANLININ SAVAŞTIĞI CEPHELER: </a:t>
            </a:r>
            <a:endParaRPr lang="tr-TR" sz="2400" b="1" dirty="0"/>
          </a:p>
        </p:txBody>
      </p:sp>
      <p:sp>
        <p:nvSpPr>
          <p:cNvPr id="3" name="Yuvarlatılmış Dikdörtgen 2"/>
          <p:cNvSpPr/>
          <p:nvPr/>
        </p:nvSpPr>
        <p:spPr>
          <a:xfrm>
            <a:off x="683568" y="1340768"/>
            <a:ext cx="7920880" cy="482453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/>
              <a:t>Osmanlının savaştığı cepheleri üçe ayırabiliriz. Bunlar: </a:t>
            </a:r>
          </a:p>
          <a:p>
            <a:pPr algn="ctr"/>
            <a:r>
              <a:rPr lang="tr-TR" sz="2800" b="1" dirty="0"/>
              <a:t>1- Saldırı (Taarruz ) Cepheleri: Kafkasya ve Kanal Cepheleri  </a:t>
            </a:r>
          </a:p>
          <a:p>
            <a:pPr algn="ctr"/>
            <a:r>
              <a:rPr lang="tr-TR" sz="2800" b="1" dirty="0"/>
              <a:t>2- Savunma Cepheleri: Çanakkale, Irak, Suriye ve Filistin, Hicaz, Yemen cepheleridir. </a:t>
            </a:r>
          </a:p>
          <a:p>
            <a:pPr algn="ctr"/>
            <a:r>
              <a:rPr lang="tr-TR" sz="2800" b="1" dirty="0"/>
              <a:t>3- Yardım cepheleri: Galiçya ve Makedonya cepheleridir.</a:t>
            </a:r>
          </a:p>
        </p:txBody>
      </p:sp>
    </p:spTree>
    <p:extLst>
      <p:ext uri="{BB962C8B-B14F-4D97-AF65-F5344CB8AC3E}">
        <p14:creationId xmlns:p14="http://schemas.microsoft.com/office/powerpoint/2010/main" xmlns="" val="488250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691"/>
            <a:ext cx="8712968" cy="6830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154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3829" y="404664"/>
            <a:ext cx="34380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1- ÇANAKKALE CEPHESİ</a:t>
            </a:r>
            <a:endParaRPr lang="tr-TR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6631"/>
            <a:ext cx="5652120" cy="388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829" y="980728"/>
            <a:ext cx="2544063" cy="3028931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13829" y="4221088"/>
            <a:ext cx="8442139" cy="22322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İtilaf Devletleri açtı. Açılma amacı; Rusya’ya yardım götürmek, Boğazları ve İstanbul’u alarak Osmanlıyı savaş dışı bırakmaktı.</a:t>
            </a:r>
          </a:p>
          <a:p>
            <a:pPr algn="ctr"/>
            <a:r>
              <a:rPr lang="tr-TR" dirty="0"/>
              <a:t>  18 Mart 1915’te Çanakkale Boğazı önünde savaşlar başladı. İtilaf donanmaları boğazları geçemeyince Gelibolu Yarımadasına asker çıkardı. (</a:t>
            </a:r>
            <a:r>
              <a:rPr lang="tr-TR" dirty="0" err="1"/>
              <a:t>Anzaklar</a:t>
            </a:r>
            <a:r>
              <a:rPr lang="tr-TR" dirty="0"/>
              <a:t>: Yeni Zelanda ve Avustralya askerleri) M. Kemal burada başarılı savaşlar çıkardı.</a:t>
            </a:r>
          </a:p>
        </p:txBody>
      </p:sp>
    </p:spTree>
    <p:extLst>
      <p:ext uri="{BB962C8B-B14F-4D97-AF65-F5344CB8AC3E}">
        <p14:creationId xmlns:p14="http://schemas.microsoft.com/office/powerpoint/2010/main" xmlns="" val="11218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11560" y="764705"/>
            <a:ext cx="70567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M. Kemal burada: “Size ben taarruz emretmiyorum, ölmeyi emrediyorum. Biz ölünceye kadar geçecek zaman içinde yerimize başka kuvvetler ve başka komutanlar gelebilir.” diyordu. </a:t>
            </a:r>
          </a:p>
          <a:p>
            <a:r>
              <a:rPr lang="tr-TR" sz="2400" b="1" dirty="0"/>
              <a:t>  Yapılan savaşlar sonunda İtilaf askerleri çekilmek zorunda kaldı. Bu savaşta yaklaşık beş yüz bin asker şehit olmuştur. </a:t>
            </a:r>
          </a:p>
          <a:p>
            <a:r>
              <a:rPr lang="tr-TR" sz="2400" b="1" dirty="0"/>
              <a:t>** Savaşın kazanılması I. Dünya Savaşının uzamansa sebep oldu.</a:t>
            </a:r>
          </a:p>
          <a:p>
            <a:r>
              <a:rPr lang="tr-TR" sz="2400" b="1" dirty="0"/>
              <a:t>** M. Kemal’e başarılarından dolayı “Anafartalar Kahramanı” unvanı aldı.</a:t>
            </a:r>
          </a:p>
          <a:p>
            <a:r>
              <a:rPr lang="tr-TR" sz="2400" b="1" dirty="0"/>
              <a:t>** Tek başarı sağlanan cephedir</a:t>
            </a:r>
            <a:r>
              <a:rPr lang="tr-TR" sz="2400" b="1" dirty="0" smtClean="0"/>
              <a:t>.</a:t>
            </a:r>
          </a:p>
          <a:p>
            <a:endParaRPr lang="tr-TR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37112"/>
            <a:ext cx="2989877" cy="224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6618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358892"/>
            <a:ext cx="5040560" cy="518506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tr-TR" b="1" dirty="0" smtClean="0"/>
              <a:t>KAFKASYA CEPHESİ </a:t>
            </a:r>
            <a:r>
              <a:rPr lang="tr-TR" dirty="0" smtClean="0"/>
              <a:t>: </a:t>
            </a:r>
            <a:r>
              <a:rPr lang="tr-TR" dirty="0"/>
              <a:t>Rusların egemenliğindeki Türklerle birleşmek için açıldı. </a:t>
            </a:r>
            <a:endParaRPr lang="tr-TR" dirty="0" smtClean="0"/>
          </a:p>
          <a:p>
            <a:pPr marL="285750" indent="-285750">
              <a:buFontTx/>
              <a:buChar char="-"/>
            </a:pPr>
            <a:endParaRPr lang="tr-TR" dirty="0"/>
          </a:p>
          <a:p>
            <a:pPr marL="285750" indent="-285750">
              <a:buFontTx/>
              <a:buChar char="-"/>
            </a:pPr>
            <a:endParaRPr lang="tr-TR" dirty="0" smtClean="0"/>
          </a:p>
          <a:p>
            <a:pPr marL="285750" indent="-285750">
              <a:buFontTx/>
              <a:buChar char="-"/>
            </a:pPr>
            <a:r>
              <a:rPr lang="tr-TR" b="1" dirty="0" smtClean="0"/>
              <a:t>Yalnız </a:t>
            </a:r>
            <a:r>
              <a:rPr lang="tr-TR" b="1" dirty="0"/>
              <a:t>Enver Paşanın yanlış politikası yüzünden Sarıkamış’ta binlerce asker açlıktan, hastalıktan ve soğuktan savaşmadan öldü. Ruslar Muş, Bingöl, </a:t>
            </a:r>
            <a:r>
              <a:rPr lang="tr-TR" b="1" dirty="0" err="1"/>
              <a:t>Van,Erzurum</a:t>
            </a:r>
            <a:r>
              <a:rPr lang="tr-TR" b="1" dirty="0"/>
              <a:t>, Erzincan çevresini ele geçirdi. </a:t>
            </a:r>
            <a:endParaRPr lang="tr-TR" b="1" dirty="0" smtClean="0"/>
          </a:p>
          <a:p>
            <a:pPr marL="285750" indent="-285750">
              <a:buFontTx/>
              <a:buChar char="-"/>
            </a:pPr>
            <a:endParaRPr lang="tr-TR" b="1" dirty="0"/>
          </a:p>
          <a:p>
            <a:pPr marL="285750" indent="-285750">
              <a:buFontTx/>
              <a:buChar char="-"/>
            </a:pPr>
            <a:endParaRPr lang="tr-TR" b="1" dirty="0"/>
          </a:p>
          <a:p>
            <a:r>
              <a:rPr lang="tr-TR" b="1" dirty="0"/>
              <a:t>   Çanakkale Cephesinden buraya gelen M. Kemal Muş , Bitlis gibi yerleri geri aldı. </a:t>
            </a:r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r>
              <a:rPr lang="tr-TR" b="1" dirty="0" smtClean="0"/>
              <a:t>Bu </a:t>
            </a:r>
            <a:r>
              <a:rPr lang="tr-TR" b="1" dirty="0"/>
              <a:t>sırada Rusya içinde Bolşevik Devrimi olunca Rusya </a:t>
            </a:r>
            <a:r>
              <a:rPr lang="tr-TR" b="1" dirty="0" err="1"/>
              <a:t>Brest</a:t>
            </a:r>
            <a:r>
              <a:rPr lang="tr-TR" b="1" dirty="0"/>
              <a:t> </a:t>
            </a:r>
            <a:r>
              <a:rPr lang="tr-TR" b="1" dirty="0" err="1"/>
              <a:t>Litowsk</a:t>
            </a:r>
            <a:r>
              <a:rPr lang="tr-TR" b="1" dirty="0"/>
              <a:t> Antlaşmasını imzalayarak I. dünya savaşından çekildi (1917).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3329" y="358892"/>
            <a:ext cx="3508829" cy="232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96430"/>
            <a:ext cx="3805380" cy="257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236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404664"/>
            <a:ext cx="5832648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tr-TR" sz="2800" b="1" dirty="0" smtClean="0"/>
              <a:t>KANAL CEPHESİ:  Almanların </a:t>
            </a:r>
            <a:r>
              <a:rPr lang="tr-TR" sz="2800" b="1" dirty="0"/>
              <a:t>isteği ile Osmanlı Devleti İngilizlerin sömürge yolunu kesmek için açtı. </a:t>
            </a:r>
            <a:endParaRPr lang="tr-TR" sz="2800" b="1" dirty="0" smtClean="0"/>
          </a:p>
          <a:p>
            <a:pPr marL="285750" indent="-285750">
              <a:buFontTx/>
              <a:buChar char="-"/>
            </a:pPr>
            <a:endParaRPr lang="tr-TR" sz="2800" b="1" dirty="0"/>
          </a:p>
          <a:p>
            <a:pPr marL="285750" indent="-285750">
              <a:buFontTx/>
              <a:buChar char="-"/>
            </a:pPr>
            <a:r>
              <a:rPr lang="tr-TR" sz="2800" b="1" dirty="0" smtClean="0"/>
              <a:t>Burada </a:t>
            </a:r>
            <a:r>
              <a:rPr lang="tr-TR" sz="2800" b="1" dirty="0"/>
              <a:t>yapılan savaşları İtilaf devletleri kazandı. Osmanlı geri çekildi</a:t>
            </a:r>
            <a:r>
              <a:rPr lang="tr-TR" sz="2800" b="1" dirty="0" smtClean="0"/>
              <a:t>.</a:t>
            </a:r>
          </a:p>
          <a:p>
            <a:pPr marL="285750" indent="-285750">
              <a:buFontTx/>
              <a:buChar char="-"/>
            </a:pPr>
            <a:endParaRPr lang="tr-TR" sz="2800" b="1" dirty="0"/>
          </a:p>
          <a:p>
            <a:pPr marL="285750" indent="-285750">
              <a:buFontTx/>
              <a:buChar char="-"/>
            </a:pPr>
            <a:endParaRPr lang="tr-TR" dirty="0" smtClean="0"/>
          </a:p>
          <a:p>
            <a:pPr marL="285750" indent="-285750">
              <a:buFontTx/>
              <a:buChar char="-"/>
            </a:pPr>
            <a:endParaRPr lang="tr-TR" dirty="0"/>
          </a:p>
          <a:p>
            <a:pPr marL="285750" indent="-285750">
              <a:buFontTx/>
              <a:buChar char="-"/>
            </a:pP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6236" y="3068960"/>
            <a:ext cx="3676244" cy="36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7736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6606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b="1" dirty="0" smtClean="0"/>
              <a:t>4- </a:t>
            </a:r>
            <a:r>
              <a:rPr lang="tr-TR" sz="2400" b="1" dirty="0" smtClean="0"/>
              <a:t>IRAK CEPHESİ</a:t>
            </a:r>
            <a:r>
              <a:rPr lang="tr-TR" sz="2400" dirty="0" smtClean="0"/>
              <a:t>: </a:t>
            </a:r>
          </a:p>
          <a:p>
            <a:endParaRPr lang="tr-TR" sz="2400" b="1" dirty="0"/>
          </a:p>
          <a:p>
            <a:r>
              <a:rPr lang="tr-TR" sz="2400" b="1" dirty="0" smtClean="0"/>
              <a:t>İngilizler </a:t>
            </a:r>
            <a:r>
              <a:rPr lang="tr-TR" sz="2400" b="1" dirty="0"/>
              <a:t>Kanal Cephesinden sonra Rusya’ya Kafkasya üzerinden yardım etmek ve Irak petrollerini ele geçirmek için bu cepheyi açtı. </a:t>
            </a:r>
            <a:endParaRPr lang="tr-TR" sz="2400" b="1" dirty="0" smtClean="0"/>
          </a:p>
          <a:p>
            <a:endParaRPr lang="tr-TR" sz="2400" b="1" dirty="0"/>
          </a:p>
          <a:p>
            <a:r>
              <a:rPr lang="tr-TR" sz="2400" b="1" dirty="0" smtClean="0"/>
              <a:t>İlk </a:t>
            </a:r>
            <a:r>
              <a:rPr lang="tr-TR" sz="2400" b="1" dirty="0"/>
              <a:t>başta Osmanlı başarılı sonuçlar alsa da daha sonra geri çekilmek zorunda kaldı</a:t>
            </a:r>
            <a:r>
              <a:rPr lang="tr-TR" sz="2400" b="1" dirty="0" smtClean="0"/>
              <a:t>.</a:t>
            </a:r>
          </a:p>
          <a:p>
            <a:endParaRPr lang="tr-TR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452719" cy="2705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10259"/>
            <a:ext cx="36004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1300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HİCAZ ve  YEMEN CEPHESİ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İngiltere, Mekke Emiri Şerif Hüseyin’le bölgede  bir Arap devleti kurulması konusunda anlaştı. </a:t>
            </a:r>
            <a:r>
              <a:rPr lang="tr-TR" b="1" dirty="0"/>
              <a:t>İ</a:t>
            </a:r>
            <a:r>
              <a:rPr lang="tr-TR" b="1" dirty="0" smtClean="0"/>
              <a:t>ngiltere’nin  desteğini alan Şerif Hüseyin Osmanlı birliklerine karşı saldırı başlattı.</a:t>
            </a:r>
          </a:p>
          <a:p>
            <a:r>
              <a:rPr lang="tr-TR" b="1" dirty="0" smtClean="0"/>
              <a:t>Osmanlı kuvvetleri ortak  hareket eden İngiliz ve Şerif Hüseyin’in birlikleri ile mücadele etmek zorunda </a:t>
            </a:r>
            <a:r>
              <a:rPr lang="tr-TR" b="1" dirty="0" err="1" smtClean="0"/>
              <a:t>kaldı.Bu</a:t>
            </a:r>
            <a:r>
              <a:rPr lang="tr-TR" b="1" dirty="0" smtClean="0"/>
              <a:t> durum ateşkes antlaşması imzalana kadar devam etti.</a:t>
            </a:r>
            <a:endParaRPr lang="tr-TR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9963" y="2352674"/>
            <a:ext cx="3942357" cy="3995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4927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BİRİNCİ DÜNYA SAVAŞI (1914 -1918 ):</a:t>
            </a:r>
          </a:p>
          <a:p>
            <a:r>
              <a:rPr lang="tr-TR" b="1" dirty="0">
                <a:solidFill>
                  <a:schemeClr val="tx1"/>
                </a:solidFill>
              </a:rPr>
              <a:t>    I. Dünya Savaşı öncesi dünyada çıkar çatışmaları ve sanayileşme ile beraber bir yarış ve sömürge yarışı başlamıştı. Buda zamanla ülkeler arasında gerginliğe yol açtı. Ve dünyada büyük bir savaş kaçınılmaz olmuştu.</a:t>
            </a:r>
          </a:p>
          <a:p>
            <a:r>
              <a:rPr lang="tr-TR" b="1" dirty="0">
                <a:solidFill>
                  <a:schemeClr val="tx1"/>
                </a:solidFill>
              </a:rPr>
              <a:t>     Ülkeler iki ana gruba ayrılmıştı. Bunlar :</a:t>
            </a:r>
          </a:p>
          <a:p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76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548680"/>
            <a:ext cx="4752528" cy="3528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FİLİSTİN- SURİYE  CEPHESİ:</a:t>
            </a:r>
          </a:p>
          <a:p>
            <a:pPr algn="ctr"/>
            <a:r>
              <a:rPr lang="tr-TR" sz="2000" b="1" dirty="0" smtClean="0"/>
              <a:t>Bu cephe, Kanal harekatında Osmanlı birliklerinin yenilmesinden sonra açıldı.</a:t>
            </a:r>
          </a:p>
          <a:p>
            <a:pPr algn="ctr"/>
            <a:endParaRPr lang="tr-TR" sz="2000" b="1" dirty="0"/>
          </a:p>
          <a:p>
            <a:pPr algn="ctr"/>
            <a:endParaRPr lang="tr-TR" sz="2000" b="1" dirty="0" smtClean="0"/>
          </a:p>
          <a:p>
            <a:pPr algn="ctr"/>
            <a:r>
              <a:rPr lang="tr-TR" sz="2000" b="1" dirty="0" smtClean="0"/>
              <a:t> İngiliz kuvvetleri Sina yarımadasını alarak 1917 yılında Kudüs’e girdi. Suriye’yi  de ele geçiren İngiliz savaşın sonunda Anadolu’nun güneyine kadar ilerlediler.</a:t>
            </a:r>
            <a:endParaRPr lang="tr-TR" sz="2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7252" y="764704"/>
            <a:ext cx="343492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619672" y="5373216"/>
            <a:ext cx="1512168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Süriye</a:t>
            </a:r>
            <a:r>
              <a:rPr lang="tr-TR" dirty="0" smtClean="0"/>
              <a:t>- Filistin Cep.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39997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5837E-6 L 0.53959 -0.41281 " pathEditMode="relative" rAng="0" ptsTypes="AA">
                                      <p:cBhvr>
                                        <p:cTn id="6" dur="6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79" y="-206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611560" y="286768"/>
            <a:ext cx="4968552" cy="38164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GALİÇYA CEPHESİ:</a:t>
            </a:r>
          </a:p>
          <a:p>
            <a:pPr algn="ctr"/>
            <a:r>
              <a:rPr lang="tr-TR" dirty="0" smtClean="0"/>
              <a:t>Balkanlardaki  bu cephede Rus ve Bulgar orduları arasında savaşlar olmaktaydı. Rusya’nın Bulgaristan’ı almasına karşı bura ya gönderilen Osmanlı birlikleri başarılı çalışmalarda bulundu.</a:t>
            </a:r>
          </a:p>
          <a:p>
            <a:pPr algn="ctr"/>
            <a:r>
              <a:rPr lang="tr-TR" dirty="0" smtClean="0"/>
              <a:t>Alman ve Avusturya birlikleri yaptıkları taarruzla Galiçya’daki Rus ordularını bozguna uğrattı.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9702"/>
            <a:ext cx="2369418" cy="36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8895" y="4270017"/>
            <a:ext cx="3525028" cy="232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4253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1403648" y="620688"/>
            <a:ext cx="5976664" cy="3096344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MAKEDONYA  CEPHESİ</a:t>
            </a:r>
          </a:p>
          <a:p>
            <a:r>
              <a:rPr lang="tr-TR" dirty="0" smtClean="0"/>
              <a:t>Sırbistan’ın Makedonya’yı  almasını  önlemek için açılan cephedir. </a:t>
            </a:r>
          </a:p>
          <a:p>
            <a:endParaRPr lang="tr-TR" dirty="0" smtClean="0"/>
          </a:p>
          <a:p>
            <a:r>
              <a:rPr lang="tr-TR" dirty="0" smtClean="0"/>
              <a:t>Osmanlı Devleti kuvvetleri Bulgaristan  kuvvetleri  ile birlikte bu cephede savaştı. Sırplar  yenilgiye  uğratıldı.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48661"/>
            <a:ext cx="298518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olu Çerçeve 2"/>
          <p:cNvSpPr/>
          <p:nvPr/>
        </p:nvSpPr>
        <p:spPr>
          <a:xfrm>
            <a:off x="683568" y="3429000"/>
            <a:ext cx="8208912" cy="1368152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Sizce Osmanlı Devleti’nin I. Dünya Savaşı’na  girmesi, savaş sürecini hangi yönlerden etkilemiştir.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318552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77925" y="404664"/>
            <a:ext cx="7776864" cy="864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OSMANLI  DEVLETİ  TOPRAKLARINI PAYLAŞIMMASI   TASARILARI</a:t>
            </a:r>
            <a:endParaRPr lang="tr-TR" b="1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357" y="1412776"/>
            <a:ext cx="7620000" cy="529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1520" y="1772816"/>
            <a:ext cx="1944216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Ruslar-</a:t>
            </a:r>
          </a:p>
          <a:p>
            <a:pPr algn="ctr"/>
            <a:r>
              <a:rPr lang="tr-TR" dirty="0" smtClean="0"/>
              <a:t>İstanbul-Boğazlar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0083" y="3268638"/>
            <a:ext cx="2376264" cy="7920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İtalyanlar</a:t>
            </a:r>
          </a:p>
          <a:p>
            <a:pPr algn="ctr"/>
            <a:r>
              <a:rPr lang="tr-TR" dirty="0" smtClean="0"/>
              <a:t>On iki ada, Güney ve Batı Anadolu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588224" y="5545641"/>
            <a:ext cx="2232248" cy="864096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Fransızlar</a:t>
            </a:r>
          </a:p>
          <a:p>
            <a:pPr algn="ctr"/>
            <a:r>
              <a:rPr lang="tr-TR" dirty="0" smtClean="0"/>
              <a:t>Çukurova-</a:t>
            </a:r>
            <a:r>
              <a:rPr lang="tr-TR" dirty="0" err="1" smtClean="0"/>
              <a:t>G.And.Musul</a:t>
            </a:r>
            <a:r>
              <a:rPr lang="tr-TR" dirty="0" smtClean="0"/>
              <a:t>-Suriye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0" y="4797152"/>
            <a:ext cx="223224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İngilizler</a:t>
            </a:r>
          </a:p>
          <a:p>
            <a:pPr algn="ctr"/>
            <a:r>
              <a:rPr lang="tr-TR" dirty="0" smtClean="0"/>
              <a:t>Irak</a:t>
            </a:r>
            <a:endParaRPr lang="tr-TR" dirty="0"/>
          </a:p>
        </p:txBody>
      </p:sp>
      <p:cxnSp>
        <p:nvCxnSpPr>
          <p:cNvPr id="8" name="Düz Ok Bağlayıcısı 7"/>
          <p:cNvCxnSpPr>
            <a:stCxn id="3" idx="3"/>
          </p:cNvCxnSpPr>
          <p:nvPr/>
        </p:nvCxnSpPr>
        <p:spPr>
          <a:xfrm>
            <a:off x="2195736" y="2060848"/>
            <a:ext cx="28803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2516347" y="3356992"/>
            <a:ext cx="2559709" cy="3076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>
            <a:stCxn id="5" idx="0"/>
          </p:cNvCxnSpPr>
          <p:nvPr/>
        </p:nvCxnSpPr>
        <p:spPr>
          <a:xfrm flipH="1" flipV="1">
            <a:off x="5796136" y="3510837"/>
            <a:ext cx="1908212" cy="20348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V="1">
            <a:off x="2516347" y="3664682"/>
            <a:ext cx="4233895" cy="14925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Dolu Çerçeve 14"/>
          <p:cNvSpPr/>
          <p:nvPr/>
        </p:nvSpPr>
        <p:spPr>
          <a:xfrm>
            <a:off x="140083" y="5733256"/>
            <a:ext cx="6304125" cy="864096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Osmanlı Devleti’nin topraklarının bu şekilde daha çok savaş sonuçlanmadan paylaşılması hakkında ne düşünüyorsunuz?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986465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Mondros ateşkes </a:t>
            </a:r>
            <a:r>
              <a:rPr lang="tr-TR" dirty="0" err="1" smtClean="0"/>
              <a:t>antlaşmasI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(30 EKİM 1918)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r-TR" sz="2000" b="1" dirty="0" smtClean="0"/>
              <a:t>OSMANLI DEVLETİNİN I. DÜNYA SAVAŞINDAN ÇEKİLME NEDENLERİ</a:t>
            </a:r>
            <a:r>
              <a:rPr lang="tr-TR" b="1" dirty="0" smtClean="0"/>
              <a:t>.</a:t>
            </a:r>
          </a:p>
          <a:p>
            <a:endParaRPr lang="tr-TR" dirty="0"/>
          </a:p>
          <a:p>
            <a:pPr>
              <a:buFont typeface="Wingdings" pitchFamily="2" charset="2"/>
              <a:buChar char="v"/>
            </a:pPr>
            <a:r>
              <a:rPr lang="tr-TR" b="1" dirty="0" smtClean="0"/>
              <a:t>İttifak devletlerin savaşı kazanamayacağı ortaya çıktı.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/>
              <a:t>Çok cephede savaşan Osmanlı ordusunun asker, mühimmat ve yiyecek sıkıntısı içine girmesi.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/>
              <a:t>Müttefiki olan Bulgaristan’ın savaştan çekilmesi.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/>
              <a:t>Osmanlı devleti ile Almanya ile bağlantısı </a:t>
            </a:r>
            <a:r>
              <a:rPr lang="tr-TR" b="1" dirty="0" err="1" smtClean="0"/>
              <a:t>nın</a:t>
            </a:r>
            <a:r>
              <a:rPr lang="tr-TR" b="1" dirty="0" smtClean="0"/>
              <a:t> kesilmesi.</a:t>
            </a:r>
          </a:p>
          <a:p>
            <a:pPr>
              <a:buFont typeface="Wingdings" pitchFamily="2" charset="2"/>
              <a:buChar char="v"/>
            </a:pP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49443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05567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lu Çerçeve 1"/>
          <p:cNvSpPr/>
          <p:nvPr/>
        </p:nvSpPr>
        <p:spPr>
          <a:xfrm>
            <a:off x="179512" y="3861048"/>
            <a:ext cx="6552728" cy="1944216"/>
          </a:xfrm>
          <a:prstGeom prst="beve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Osmanlı Devleti yöneticileri İtilaf Devletlerine baş vurarak ateşkes isteğinde bulundular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10247" name="Picture 7" descr="http://i.imgur.com/07Q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7629" y="1558753"/>
            <a:ext cx="16668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ağ Ok 2"/>
          <p:cNvSpPr/>
          <p:nvPr/>
        </p:nvSpPr>
        <p:spPr>
          <a:xfrm>
            <a:off x="467544" y="1556792"/>
            <a:ext cx="6408712" cy="194421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Ege </a:t>
            </a:r>
            <a:r>
              <a:rPr lang="tr-TR" dirty="0" err="1" smtClean="0"/>
              <a:t>denizi’nde</a:t>
            </a:r>
            <a:r>
              <a:rPr lang="tr-TR" dirty="0" smtClean="0"/>
              <a:t> </a:t>
            </a:r>
            <a:r>
              <a:rPr lang="tr-TR" dirty="0" err="1" smtClean="0"/>
              <a:t>Limni</a:t>
            </a:r>
            <a:r>
              <a:rPr lang="tr-TR" dirty="0" smtClean="0"/>
              <a:t> Adası’nın Mondros Limanı’nda Bahriye Nazırı RAUF BEY( ORBAY) başkanlığında  30 Ekim 1918 de Mondros Ateşkes Antlaşması imzalandı.</a:t>
            </a:r>
            <a:endParaRPr lang="tr-TR" dirty="0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1030" y="3861048"/>
            <a:ext cx="223512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1115616" y="548680"/>
            <a:ext cx="1368152" cy="457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b="1" dirty="0" smtClean="0"/>
              <a:t>MONDROS</a:t>
            </a:r>
            <a:endParaRPr lang="tr-TR" sz="1200" b="1" dirty="0"/>
          </a:p>
        </p:txBody>
      </p:sp>
    </p:spTree>
    <p:extLst>
      <p:ext uri="{BB962C8B-B14F-4D97-AF65-F5344CB8AC3E}">
        <p14:creationId xmlns:p14="http://schemas.microsoft.com/office/powerpoint/2010/main" xmlns="" val="291927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25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25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99075E-7 L 0.71268 0.59598 " pathEditMode="relative" rAng="0" ptsTypes="AA">
                                      <p:cBhvr>
                                        <p:cTn id="30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25" y="29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482453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lu Çerçeve 1"/>
          <p:cNvSpPr/>
          <p:nvPr/>
        </p:nvSpPr>
        <p:spPr>
          <a:xfrm>
            <a:off x="539552" y="4293096"/>
            <a:ext cx="5184576" cy="2088232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Mondros Ateşkes Antlaşması’nın imzalandığı İngilizlere ait AGAMENNON ZIRHLISI(1918</a:t>
            </a:r>
            <a:r>
              <a:rPr lang="tr-TR" dirty="0" smtClean="0"/>
              <a:t>)</a:t>
            </a:r>
            <a:endParaRPr lang="tr-TR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836712"/>
            <a:ext cx="3024336" cy="298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012160" y="4293096"/>
            <a:ext cx="2880320" cy="923330"/>
          </a:xfrm>
          <a:prstGeom prst="rect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Mondros Ateşkes Antlaşması’nı imzalayan Türk heyeti (1918)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161989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uyarI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tr-TR" b="1" dirty="0"/>
              <a:t>Osmanlının savaş sonunda imzaladığı ateşkes antlaşmasıdır. Bu antlaşma ile Osmanlının Ordusu dağıtıldı, silahlarına el konuldu, ulaşım ve haberleşme araçlarına el konuldu</a:t>
            </a:r>
            <a:r>
              <a:rPr lang="tr-TR" b="1" dirty="0" smtClean="0"/>
              <a:t>. İstanbul </a:t>
            </a:r>
            <a:r>
              <a:rPr lang="tr-TR" b="1" dirty="0"/>
              <a:t>kontrol altına alındı. Fakat en önemli iki maddesi vardı. Bunlar:</a:t>
            </a:r>
          </a:p>
          <a:p>
            <a:r>
              <a:rPr lang="tr-TR" b="1" dirty="0"/>
              <a:t>7. Madde: İtilaf Devletlerinin güvenliklerini tehdit edecek bir durum ortaya çıkarsa; İtilaf devletleri herhangi bir stratejik noktayı işgal edebilecek. </a:t>
            </a:r>
          </a:p>
          <a:p>
            <a:r>
              <a:rPr lang="tr-TR" b="1" dirty="0"/>
              <a:t>Amacı: Osmanlının her yerini işgale açık hale getirerek Osmanlıyı parçalamak.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2757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2676"/>
            <a:ext cx="7920880" cy="59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lu Çerçeve 1"/>
          <p:cNvSpPr/>
          <p:nvPr/>
        </p:nvSpPr>
        <p:spPr>
          <a:xfrm>
            <a:off x="683568" y="1556792"/>
            <a:ext cx="7704856" cy="2232248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Mondros Ateşkes Antlaşması , Tarih boyunca imzaladığı en ağır şartları taşıyan antlaşmalardan biridir.</a:t>
            </a:r>
            <a:endParaRPr lang="tr-TR" sz="2000" b="1" dirty="0"/>
          </a:p>
        </p:txBody>
      </p:sp>
      <p:sp>
        <p:nvSpPr>
          <p:cNvPr id="3" name="Dolu Çerçeve 2"/>
          <p:cNvSpPr/>
          <p:nvPr/>
        </p:nvSpPr>
        <p:spPr>
          <a:xfrm>
            <a:off x="827584" y="4077072"/>
            <a:ext cx="7560840" cy="201622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? Sizce İtilaf Devletlerinin Mondros Ateşkes Antlaşması’nın 7. maddesindeki gerekçesi öne sürmelerinin nedeni ne olabilir?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4255961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323528" y="116632"/>
            <a:ext cx="3600400" cy="201622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İtilaf devletleri antlaşmanın 7. maddesine dayanarak haklı gerekçeler olmaksızın yurdumuz işgal edilmeye başlandı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Yuvarlatılmış Dikdörtgen 2"/>
          <p:cNvSpPr/>
          <p:nvPr/>
        </p:nvSpPr>
        <p:spPr>
          <a:xfrm>
            <a:off x="323528" y="4437112"/>
            <a:ext cx="3600400" cy="201622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Bundan başka İngilizler, Musul, Antep ve Maraş’ı; Fransızlar, Adana ve çevresini; İtalyanlar da Antalya ve Konya’yı işgal ettiler.</a:t>
            </a:r>
            <a:endParaRPr lang="tr-TR" dirty="0"/>
          </a:p>
        </p:txBody>
      </p:sp>
      <p:sp>
        <p:nvSpPr>
          <p:cNvPr id="4" name="Yuvarlatılmış Dikdörtgen 3"/>
          <p:cNvSpPr/>
          <p:nvPr/>
        </p:nvSpPr>
        <p:spPr>
          <a:xfrm>
            <a:off x="4572000" y="116632"/>
            <a:ext cx="3600400" cy="201622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13 Kasım 1918’de İtilaf Devletleri donanmaları İstanbul limanına demirledi.</a:t>
            </a:r>
            <a:endParaRPr lang="tr-TR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5004048" y="4437112"/>
            <a:ext cx="3600400" cy="2016224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Ayrıca İngilizler önemli gördükleri bir çok bölgeye asker çıkardılar.</a:t>
            </a:r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602" y="2348880"/>
            <a:ext cx="4008598" cy="196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6102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131840" y="260648"/>
            <a:ext cx="3024336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BLOKLAR</a:t>
            </a:r>
            <a:endParaRPr lang="tr-TR" sz="2800" b="1" dirty="0"/>
          </a:p>
        </p:txBody>
      </p:sp>
      <p:sp>
        <p:nvSpPr>
          <p:cNvPr id="4" name="Dikdörtgen 3"/>
          <p:cNvSpPr/>
          <p:nvPr/>
        </p:nvSpPr>
        <p:spPr>
          <a:xfrm>
            <a:off x="873685" y="1916832"/>
            <a:ext cx="2520280" cy="3600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 smtClean="0"/>
              <a:t>İTİLAF  </a:t>
            </a:r>
            <a:r>
              <a:rPr lang="tr-TR" dirty="0" smtClean="0"/>
              <a:t> </a:t>
            </a:r>
            <a:r>
              <a:rPr lang="tr-TR" dirty="0"/>
              <a:t>(Anlaşma) </a:t>
            </a:r>
            <a:endParaRPr lang="tr-TR" dirty="0" smtClean="0"/>
          </a:p>
          <a:p>
            <a:endParaRPr lang="tr-TR" dirty="0"/>
          </a:p>
          <a:p>
            <a:r>
              <a:rPr lang="tr-TR" sz="2000" b="1" dirty="0" smtClean="0">
                <a:solidFill>
                  <a:schemeClr val="tx1"/>
                </a:solidFill>
              </a:rPr>
              <a:t>  </a:t>
            </a:r>
            <a:r>
              <a:rPr lang="tr-TR" sz="2000" b="1" dirty="0">
                <a:solidFill>
                  <a:schemeClr val="tx1"/>
                </a:solidFill>
              </a:rPr>
              <a:t>Devletleri: İngiltere, Fransa ve Rusya (Sonradan; İtalya, ABD, Japonya, Romanya, Yunanistan)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4758"/>
            <a:ext cx="2862924" cy="4075876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Dikdörtgen 4"/>
          <p:cNvSpPr/>
          <p:nvPr/>
        </p:nvSpPr>
        <p:spPr>
          <a:xfrm>
            <a:off x="5569414" y="1990316"/>
            <a:ext cx="25309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İTTİFAK (Bağlaşma) </a:t>
            </a:r>
          </a:p>
          <a:p>
            <a:endParaRPr lang="tr-TR" b="1" dirty="0"/>
          </a:p>
          <a:p>
            <a:r>
              <a:rPr lang="tr-TR" b="1" dirty="0" smtClean="0"/>
              <a:t>Devletleri: Almanya, Avusturya- Macaristan </a:t>
            </a:r>
            <a:r>
              <a:rPr lang="tr-TR" b="1" dirty="0" err="1" smtClean="0"/>
              <a:t>İmp</a:t>
            </a:r>
            <a:r>
              <a:rPr lang="tr-TR" b="1" dirty="0" smtClean="0"/>
              <a:t>. Ve İtalya (Sonradan; Osmanlı ve Bulgaristan)</a:t>
            </a:r>
          </a:p>
          <a:p>
            <a:r>
              <a:rPr lang="tr-TR" b="1" dirty="0" smtClean="0"/>
              <a:t>** İtalya Savaş başlamadan önce İttifak </a:t>
            </a:r>
            <a:r>
              <a:rPr lang="tr-TR" b="1" dirty="0" err="1" smtClean="0"/>
              <a:t>grubundanİ</a:t>
            </a:r>
            <a:r>
              <a:rPr lang="tr-TR" b="1" dirty="0" smtClean="0"/>
              <a:t>  İtilaf grubuna geçmiştir.</a:t>
            </a:r>
          </a:p>
          <a:p>
            <a:endParaRPr lang="tr-TR" dirty="0"/>
          </a:p>
        </p:txBody>
      </p:sp>
      <p:cxnSp>
        <p:nvCxnSpPr>
          <p:cNvPr id="7" name="Düz Ok Bağlayıcısı 6"/>
          <p:cNvCxnSpPr>
            <a:stCxn id="3" idx="2"/>
            <a:endCxn id="4" idx="0"/>
          </p:cNvCxnSpPr>
          <p:nvPr/>
        </p:nvCxnSpPr>
        <p:spPr>
          <a:xfrm flipH="1">
            <a:off x="2133825" y="908720"/>
            <a:ext cx="2510183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>
            <a:stCxn id="3" idx="2"/>
          </p:cNvCxnSpPr>
          <p:nvPr/>
        </p:nvCxnSpPr>
        <p:spPr>
          <a:xfrm>
            <a:off x="4644008" y="908720"/>
            <a:ext cx="2066056" cy="9760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75141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611560" y="404664"/>
            <a:ext cx="8208912" cy="1872208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Mondros Ateşkes Antlaşması’nın imzalanmasından sonra Mustafa Kemal İstanbul’a geldi. İtilaf Devletlerinin gemilerimi limanda görünce, yanında bulunanlara «GELDİKLERİ GİBİ  GİDERLER.» diyerek kendisine ve Türk milletinin  bağımsızlık mücadelesine olan inancını göstermiştir.</a:t>
            </a:r>
            <a:endParaRPr lang="tr-TR" b="1" dirty="0"/>
          </a:p>
        </p:txBody>
      </p:sp>
      <p:sp>
        <p:nvSpPr>
          <p:cNvPr id="3" name="Sağ Ok 2"/>
          <p:cNvSpPr/>
          <p:nvPr/>
        </p:nvSpPr>
        <p:spPr>
          <a:xfrm>
            <a:off x="395536" y="4005064"/>
            <a:ext cx="8208912" cy="2448272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Mustafa  Kemal’in  bu  sözünü düşündüğümüzde işgaller karşısındaki tutumu ile ilgili hangi sonuçları  çıkarırsınız? Mustafa Kemal, İtilaf Devletleri donanmasını görünce « Geldikleri gibi giderler.» sözü ile ne anlatmak istemiştir?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276872"/>
            <a:ext cx="1710680" cy="216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1399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467544" y="332656"/>
            <a:ext cx="7560840" cy="6186309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/>
              <a:t>SORU</a:t>
            </a:r>
            <a:r>
              <a:rPr lang="tr-TR" dirty="0" smtClean="0"/>
              <a:t>: </a:t>
            </a:r>
            <a:r>
              <a:rPr lang="tr-TR" b="1" dirty="0" smtClean="0"/>
              <a:t>Mondros Ateşkes Antlaşması şartları Mustafa Kemal’i hangi düşüncelere  sevk etmişti.</a:t>
            </a:r>
          </a:p>
          <a:p>
            <a:endParaRPr lang="tr-TR" b="1" dirty="0" smtClean="0"/>
          </a:p>
          <a:p>
            <a:r>
              <a:rPr lang="tr-TR" b="1" dirty="0" smtClean="0"/>
              <a:t>YANIT: Yöneticilerin yanlış tutum ve davranışları ülkenin içine  sürüklendiği durum ,Mustafa Kemal ‘in uzun yıllar botunca zihninde yeşeren düşüncelerini harekete geçirmesini ve Türk Milletini esenliğe kavuşturacak kararı almasını sağladı.</a:t>
            </a:r>
          </a:p>
          <a:p>
            <a:endParaRPr lang="tr-TR" b="1" dirty="0"/>
          </a:p>
          <a:p>
            <a:r>
              <a:rPr lang="tr-TR" b="1" dirty="0" smtClean="0"/>
              <a:t>SORU: Mustafa  Kemal bu durum karşısında hangi çalışmalara başladı?</a:t>
            </a:r>
          </a:p>
          <a:p>
            <a:endParaRPr lang="tr-TR" b="1" dirty="0"/>
          </a:p>
          <a:p>
            <a:r>
              <a:rPr lang="tr-TR" b="1" dirty="0" smtClean="0"/>
              <a:t>YANIT.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Mustafa  Kemal, Fethi Bey (Okyar) ile birlikte, işgallere karşı seslerini duyurmak için MİNBER gazetesini çıkardılar.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Padişah ve diğer yöneticilerle görüşerek düşüncelerini açıkladılar.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Şişli’deki evinde yakın arkadaşlarıyla toplantılar yaptı.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Anadolu’ya geçerek milli  birliği sağlamak, halkı işgaller karşısında uyarmak  kararı aldı.</a:t>
            </a:r>
          </a:p>
          <a:p>
            <a:pPr marL="342900" indent="-342900">
              <a:buFont typeface="+mj-lt"/>
              <a:buAutoNum type="arabicPeriod"/>
            </a:pPr>
            <a:r>
              <a:rPr lang="tr-TR" b="1" dirty="0" smtClean="0"/>
              <a:t>Ordunun terhisine engel olmak, silah ve cephanenin  teslim edilmemesini, komutanların kuvvetlerin başında bulunması da alınan kararlardı.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6868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32657"/>
            <a:ext cx="1748504" cy="2304256"/>
          </a:xfrm>
          <a:prstGeom prst="rect">
            <a:avLst/>
          </a:prstGeom>
        </p:spPr>
      </p:pic>
      <p:sp>
        <p:nvSpPr>
          <p:cNvPr id="3" name="Köşeleri Yuvarlanmış Dikdörtgen Belirtme Çizgisi 2"/>
          <p:cNvSpPr/>
          <p:nvPr/>
        </p:nvSpPr>
        <p:spPr>
          <a:xfrm>
            <a:off x="683568" y="620688"/>
            <a:ext cx="4392488" cy="2160240"/>
          </a:xfrm>
          <a:prstGeom prst="wedgeRoundRectCallout">
            <a:avLst>
              <a:gd name="adj1" fmla="val 67421"/>
              <a:gd name="adj2" fmla="val -11277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Osmanlı Devletinin yıkılmakta olduğunu gördüm. Bu durum karşısında yapılacak şey millet egemenliğine dayanan kayıtsız şartsız bağımsız yeni bir Türk Devleti kurmaktır.</a:t>
            </a:r>
            <a:endParaRPr lang="tr-TR" sz="2000" b="1" dirty="0"/>
          </a:p>
        </p:txBody>
      </p:sp>
      <p:sp>
        <p:nvSpPr>
          <p:cNvPr id="4" name="Köşeleri Yuvarlanmış Dikdörtgen Belirtme Çizgisi 3"/>
          <p:cNvSpPr/>
          <p:nvPr/>
        </p:nvSpPr>
        <p:spPr>
          <a:xfrm>
            <a:off x="369629" y="3262446"/>
            <a:ext cx="4680520" cy="2160240"/>
          </a:xfrm>
          <a:prstGeom prst="wedgeRoundRectCallout">
            <a:avLst>
              <a:gd name="adj1" fmla="val 71625"/>
              <a:gd name="adj2" fmla="val -78794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İşgaller karşısında Osmanlı  yönetimi sessiz kalıyordu .Çünkü onlara direnmek imkansızdı ve istekler yerine getirilerek belki uygun şartlarda bir antlaşma ya  varılabilirdi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Köşeleri Yuvarlanmış Dikdörtgen Belirtme Çizgisi 4"/>
          <p:cNvSpPr/>
          <p:nvPr/>
        </p:nvSpPr>
        <p:spPr>
          <a:xfrm>
            <a:off x="5220072" y="3429000"/>
            <a:ext cx="3528392" cy="2880320"/>
          </a:xfrm>
          <a:prstGeom prst="wedgeRoundRectCallout">
            <a:avLst>
              <a:gd name="adj1" fmla="val -2980"/>
              <a:gd name="adj2" fmla="val -8058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Ancak işgallerin başlamasıyla birlikte Türk halkı kimseden emir ve talimat almadan vatanını, toprağını savunmaya başladı. Halk egemenliğini istiyor, işgalcilerin  bir an önce topraklarını terk etmesi için uğraşıyordu. Anadolu’da direnişler başlamıştı.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5811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tr-TR" b="1" dirty="0" smtClean="0"/>
              <a:t>AHMET  ALİ KARAALP</a:t>
            </a:r>
          </a:p>
          <a:p>
            <a:pPr marL="0" indent="0" algn="ctr">
              <a:buNone/>
            </a:pPr>
            <a:r>
              <a:rPr lang="tr-TR" b="1" dirty="0" smtClean="0"/>
              <a:t>AVNİ KAYA KOKUCU ORTAOKULU-GÜLBAHÇE-İZMİR</a:t>
            </a:r>
          </a:p>
          <a:p>
            <a:pPr marL="0" indent="0" algn="ctr">
              <a:buNone/>
            </a:pPr>
            <a:r>
              <a:rPr lang="tr-TR" b="1" dirty="0" smtClean="0"/>
              <a:t>SOSYAL  BİLGİLER ÖĞRETMENİ</a:t>
            </a:r>
          </a:p>
          <a:p>
            <a:pPr marL="0" indent="0" algn="ctr">
              <a:buNone/>
            </a:pPr>
            <a:r>
              <a:rPr lang="tr-TR" b="1" dirty="0" smtClean="0"/>
              <a:t>2014-2015 EĞİTİM VE ÖĞRETİM </a:t>
            </a:r>
            <a:r>
              <a:rPr lang="tr-TR" b="1" dirty="0" smtClean="0"/>
              <a:t>YILI </a:t>
            </a:r>
            <a:r>
              <a:rPr lang="tr-TR" u="sng" dirty="0" smtClean="0">
                <a:hlinkClick r:id="rId2" action="ppaction://hlinkfile"/>
              </a:rPr>
              <a:t>www.</a:t>
            </a:r>
            <a:r>
              <a:rPr lang="tr-TR" u="sng" dirty="0" err="1" smtClean="0">
                <a:hlinkClick r:id="rId2" action="ppaction://hlinkfile"/>
              </a:rPr>
              <a:t>sorubak</a:t>
            </a:r>
            <a:r>
              <a:rPr lang="tr-TR" u="sng" dirty="0" smtClean="0">
                <a:hlinkClick r:id="rId2" action="ppaction://hlinkfile"/>
              </a:rPr>
              <a:t>.com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55630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444" y="620688"/>
            <a:ext cx="867911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81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effectLst/>
              </a:rPr>
              <a:t>I. Dünya </a:t>
            </a:r>
            <a:r>
              <a:rPr lang="tr-TR" b="1" dirty="0" err="1" smtClean="0">
                <a:effectLst/>
              </a:rPr>
              <a:t>SavaşInIn</a:t>
            </a:r>
            <a:r>
              <a:rPr lang="tr-TR" b="1" dirty="0" smtClean="0">
                <a:effectLst/>
              </a:rPr>
              <a:t> </a:t>
            </a:r>
            <a:r>
              <a:rPr lang="tr-TR" b="1" dirty="0">
                <a:effectLst/>
              </a:rPr>
              <a:t>Nedenleri: </a:t>
            </a:r>
            <a:r>
              <a:rPr lang="tr-TR" dirty="0">
                <a:effectLst/>
              </a:rPr>
              <a:t/>
            </a:r>
            <a:br>
              <a:rPr lang="tr-TR" dirty="0">
                <a:effectLst/>
              </a:rPr>
            </a:br>
            <a:endParaRPr lang="tr-TR" dirty="0"/>
          </a:p>
        </p:txBody>
      </p:sp>
      <p:sp>
        <p:nvSpPr>
          <p:cNvPr id="3" name="Yuvarlatılmış Dikdörtgen 2"/>
          <p:cNvSpPr/>
          <p:nvPr/>
        </p:nvSpPr>
        <p:spPr>
          <a:xfrm>
            <a:off x="755576" y="1412776"/>
            <a:ext cx="7848872" cy="374441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dirty="0" smtClean="0"/>
              <a:t>1- Sanayileşmeye bağlı sömürge yarışı                    </a:t>
            </a:r>
          </a:p>
          <a:p>
            <a:r>
              <a:rPr lang="tr-TR" sz="2800" b="1" dirty="0" smtClean="0"/>
              <a:t>2- Sömürgeciliğe bağlı Ham madde ve Pazar yarışı</a:t>
            </a:r>
          </a:p>
          <a:p>
            <a:r>
              <a:rPr lang="tr-TR" sz="2800" b="1" dirty="0"/>
              <a:t>3- Çıkar çatışmaları ( Mesela Almanya Fransa arasında </a:t>
            </a:r>
            <a:r>
              <a:rPr lang="tr-TR" sz="2800" b="1" dirty="0" err="1"/>
              <a:t>Alses</a:t>
            </a:r>
            <a:r>
              <a:rPr lang="tr-TR" sz="2800" b="1" dirty="0"/>
              <a:t> </a:t>
            </a:r>
            <a:r>
              <a:rPr lang="tr-TR" sz="2800" b="1" dirty="0" err="1"/>
              <a:t>Loren</a:t>
            </a:r>
            <a:r>
              <a:rPr lang="tr-TR" sz="2800" b="1" dirty="0"/>
              <a:t> Bölgesi sorunu) </a:t>
            </a:r>
          </a:p>
          <a:p>
            <a:r>
              <a:rPr lang="tr-TR" sz="2800" b="1" dirty="0"/>
              <a:t>4- Bloklaşma (Gruplaşma)</a:t>
            </a:r>
          </a:p>
          <a:p>
            <a:r>
              <a:rPr lang="tr-TR" sz="2800" b="1" dirty="0"/>
              <a:t>5- Milliyetçilik, özgürlük gibi düşünce akımlarının etkisi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37040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effectLst/>
              </a:rPr>
              <a:t>SavaşI</a:t>
            </a:r>
            <a:r>
              <a:rPr lang="tr-TR" b="1" dirty="0" smtClean="0">
                <a:effectLst/>
              </a:rPr>
              <a:t>     Başlatan    </a:t>
            </a:r>
            <a:r>
              <a:rPr lang="tr-TR" b="1" dirty="0">
                <a:effectLst/>
              </a:rPr>
              <a:t>olay: </a:t>
            </a:r>
            <a:endParaRPr lang="tr-TR" dirty="0"/>
          </a:p>
        </p:txBody>
      </p:sp>
      <p:sp>
        <p:nvSpPr>
          <p:cNvPr id="4" name="Dolu Çerçeve 3"/>
          <p:cNvSpPr/>
          <p:nvPr/>
        </p:nvSpPr>
        <p:spPr>
          <a:xfrm>
            <a:off x="395536" y="1556792"/>
            <a:ext cx="7992888" cy="4680520"/>
          </a:xfrm>
          <a:prstGeom prst="beve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Savaşın başlaması an meselesi idi. Savaşın başlamasına Saray Bosna gezisine çıkan Avusturya – Macaristan İmparatorluğu </a:t>
            </a:r>
            <a:r>
              <a:rPr lang="tr-TR" sz="2400" b="1" dirty="0" err="1" smtClean="0"/>
              <a:t>Velihat’ının</a:t>
            </a:r>
            <a:r>
              <a:rPr lang="tr-TR" sz="2400" b="1" dirty="0" smtClean="0"/>
              <a:t> bir Sırplı tarafından öldürülmesi üzerine I. Dünya Savaşı başladı.</a:t>
            </a:r>
          </a:p>
          <a:p>
            <a:pPr marL="285750" indent="-285750" algn="ctr">
              <a:buFont typeface="Arial" charset="0"/>
              <a:buChar char="•"/>
            </a:pPr>
            <a:r>
              <a:rPr lang="tr-TR" sz="2400" b="1" dirty="0" smtClean="0"/>
              <a:t>Savaş yukarıda saydığımız nedenlerle başlaması bekleniyordu. Veliahttın öldürülmesi sadece savaşın bahanesidir. Bu nedenle buna görünen sebep denir.</a:t>
            </a:r>
          </a:p>
          <a:p>
            <a:pPr marL="285750" indent="-285750" algn="ctr">
              <a:buFont typeface="Arial" charset="0"/>
              <a:buChar char="•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9875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476672"/>
            <a:ext cx="7344816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SAVAŞIN GELİŞİMİ:</a:t>
            </a:r>
            <a:endParaRPr lang="tr-TR" sz="2800" dirty="0"/>
          </a:p>
        </p:txBody>
      </p:sp>
      <p:sp>
        <p:nvSpPr>
          <p:cNvPr id="4" name="Dikdörtgen 3"/>
          <p:cNvSpPr/>
          <p:nvPr/>
        </p:nvSpPr>
        <p:spPr>
          <a:xfrm>
            <a:off x="827584" y="1556792"/>
            <a:ext cx="7488832" cy="4464496"/>
          </a:xfrm>
          <a:prstGeom prst="rect">
            <a:avLst/>
          </a:prstGeom>
          <a:ln w="762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 </a:t>
            </a:r>
            <a:r>
              <a:rPr lang="tr-TR" sz="2800" b="1" dirty="0"/>
              <a:t>Sırplılara, Avusturya – Macaristan imparatorluğu savaş ilan etti. Sırplıları destekleyen İngiltere ve Fransa’da Savaşa girdi</a:t>
            </a:r>
            <a:r>
              <a:rPr lang="tr-TR" sz="2800" b="1" dirty="0" smtClean="0"/>
              <a:t>.</a:t>
            </a:r>
          </a:p>
          <a:p>
            <a:pPr algn="ctr"/>
            <a:r>
              <a:rPr lang="tr-TR" sz="2800" b="1" dirty="0" smtClean="0"/>
              <a:t> </a:t>
            </a:r>
            <a:r>
              <a:rPr lang="tr-TR" sz="2800" b="1" dirty="0"/>
              <a:t>Daha sonra Almanya’da savaşa girmesi ile dünya savaşı başladı.  İlk başlarda İttifak Grubu başarılı iken ABD’nin savaşa girmesi ile İtilaf Grubu savaşı </a:t>
            </a:r>
            <a:r>
              <a:rPr lang="tr-TR" sz="2800" b="1" dirty="0" smtClean="0"/>
              <a:t>kazandı.</a:t>
            </a:r>
          </a:p>
          <a:p>
            <a:pPr algn="ctr"/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921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260648"/>
            <a:ext cx="8424936" cy="95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/>
              <a:t>OSMANLI DEVLETİNİN SAVAŞ GİRMESİ:</a:t>
            </a:r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endParaRPr lang="tr-TR" sz="2800" b="1" dirty="0" smtClean="0"/>
          </a:p>
          <a:p>
            <a:endParaRPr lang="tr-TR" sz="2800" b="1" dirty="0"/>
          </a:p>
          <a:p>
            <a:r>
              <a:rPr lang="tr-TR" sz="2800" b="1" dirty="0" smtClean="0"/>
              <a:t>Savaş başladığında Osmanlı tarafsızlığını ilan etti. İtilaf Devletleri Osmanlının tarafsız kalmasını istiyordu. Almanya ise Osmanlıyı yanında savaşa istiyordu. </a:t>
            </a:r>
          </a:p>
          <a:p>
            <a:endParaRPr lang="tr-TR" sz="2800" b="1" dirty="0"/>
          </a:p>
          <a:p>
            <a:r>
              <a:rPr lang="tr-TR" sz="2800" b="1" dirty="0" smtClean="0"/>
              <a:t>Yönetimi elinde bulunduran İttihat ve Terakki Cemiyetini yönetenler Almanya yanında savaşa girilirse başarılı olacağına inanıyorlardı ( Başta Enver Paşa). </a:t>
            </a:r>
          </a:p>
          <a:p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14425"/>
            <a:ext cx="29718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2657475"/>
            <a:ext cx="1728192" cy="2571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Enver  Paşa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5679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251520" y="332656"/>
            <a:ext cx="8712968" cy="6525344"/>
          </a:xfrm>
          <a:prstGeom prst="beve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/>
              <a:t>Almanlarla gizli bir antlaşma yapıldı. İki Alman gemisi İngilizlerden kaçarak Osmanlıya sığındı. İngiltere gemileri isteyince gemilerin satın alındığı söylendi. </a:t>
            </a:r>
            <a:r>
              <a:rPr lang="tr-TR" sz="2400" b="1" dirty="0" err="1"/>
              <a:t>Goben</a:t>
            </a:r>
            <a:r>
              <a:rPr lang="tr-TR" sz="2400" b="1" dirty="0"/>
              <a:t>  ve </a:t>
            </a:r>
            <a:r>
              <a:rPr lang="tr-TR" sz="2400" b="1" dirty="0" err="1"/>
              <a:t>Breslav</a:t>
            </a:r>
            <a:r>
              <a:rPr lang="tr-TR" sz="2400" b="1" dirty="0"/>
              <a:t>  adlı iki Alman gemisine </a:t>
            </a:r>
            <a:r>
              <a:rPr lang="tr-TR" sz="2400" b="1" u="sng" dirty="0"/>
              <a:t>Yavuz </a:t>
            </a:r>
            <a:r>
              <a:rPr lang="tr-TR" sz="2400" b="1" dirty="0"/>
              <a:t> ve </a:t>
            </a:r>
            <a:r>
              <a:rPr lang="tr-TR" sz="2400" b="1" u="sng" dirty="0"/>
              <a:t>Midilli </a:t>
            </a:r>
            <a:r>
              <a:rPr lang="tr-TR" sz="2400" b="1" dirty="0"/>
              <a:t>adı verilerek Türk bayrağı çekildi. Bu gemiler Karadeniz’de Rus limanlarını bombaladılar. Rusya’nın Osmanlıya savaş ilan etmesi ile Osmanlı I. Dünya Savaşına girmiş oldu</a:t>
            </a:r>
            <a:r>
              <a:rPr lang="tr-TR" sz="2400" b="1" dirty="0" smtClean="0"/>
              <a:t>.</a:t>
            </a:r>
          </a:p>
          <a:p>
            <a:endParaRPr lang="tr-TR" sz="2400" b="1" dirty="0"/>
          </a:p>
          <a:p>
            <a:r>
              <a:rPr lang="tr-TR" sz="2400" b="1" dirty="0"/>
              <a:t>** Osmanlını savaşa girme amacı; kaybettiği toprakları geri almak ve eski gücüne kavuşmaktı</a:t>
            </a:r>
            <a:r>
              <a:rPr lang="tr-TR" sz="2400" b="1" dirty="0" smtClean="0"/>
              <a:t>.</a:t>
            </a:r>
          </a:p>
          <a:p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xmlns="" val="1638409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986</TotalTime>
  <Words>1515</Words>
  <Application>Microsoft Office PowerPoint</Application>
  <PresentationFormat>Ekran Gösterisi (4:3)</PresentationFormat>
  <Paragraphs>155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Gezinti</vt:lpstr>
      <vt:lpstr>MİLLİ  UYANIŞ: YURDUMUZUN İŞGALİNE  TEPKİLER  1.KONU. I. DÜNYA SAVAŞI’NDA  OSMANLI  DEVLETİ    </vt:lpstr>
      <vt:lpstr>Slayt 2</vt:lpstr>
      <vt:lpstr>Slayt 3</vt:lpstr>
      <vt:lpstr>Slayt 4</vt:lpstr>
      <vt:lpstr>I. Dünya SavaşInIn Nedenleri:  </vt:lpstr>
      <vt:lpstr>SavaşI     Başlatan    olay: </vt:lpstr>
      <vt:lpstr>Slayt 7</vt:lpstr>
      <vt:lpstr>Slayt 8</vt:lpstr>
      <vt:lpstr>Slayt 9</vt:lpstr>
      <vt:lpstr>Slayt 10</vt:lpstr>
      <vt:lpstr> Almanya’nın OsmanlIyI YanInda İstemesinin Sebeplerİ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HİCAZ ve  YEMEN CEPHESİ</vt:lpstr>
      <vt:lpstr>Slayt 20</vt:lpstr>
      <vt:lpstr>Slayt 21</vt:lpstr>
      <vt:lpstr>Slayt 22</vt:lpstr>
      <vt:lpstr>Slayt 23</vt:lpstr>
      <vt:lpstr>Mondros ateşkes antlaşmasI (30 EKİM 1918)</vt:lpstr>
      <vt:lpstr>Slayt 25</vt:lpstr>
      <vt:lpstr>Slayt 26</vt:lpstr>
      <vt:lpstr>uyarI</vt:lpstr>
      <vt:lpstr>Slayt 28</vt:lpstr>
      <vt:lpstr>Slayt 29</vt:lpstr>
      <vt:lpstr>Slayt 30</vt:lpstr>
      <vt:lpstr>Slayt 31</vt:lpstr>
      <vt:lpstr>Slayt 32</vt:lpstr>
      <vt:lpstr>HAZIRLAYAN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HP</dc:creator>
  <cp:keywords>www.sorubak.com</cp:keywords>
  <dc:description>www.sorubak.com</dc:description>
  <cp:lastModifiedBy>doğan</cp:lastModifiedBy>
  <cp:revision>47</cp:revision>
  <dcterms:created xsi:type="dcterms:W3CDTF">2014-10-10T15:39:44Z</dcterms:created>
  <dcterms:modified xsi:type="dcterms:W3CDTF">2014-10-20T06:56:25Z</dcterms:modified>
</cp:coreProperties>
</file>