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E07BCEA-4A2C-4413-8F82-C6B3F4743D5B}" type="datetimeFigureOut">
              <a:rPr lang="tr-TR" smtClean="0"/>
              <a:pPr/>
              <a:t>7.10.2014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ADB986A5-F42A-4284-B459-F3DD082C31D5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www.sorubak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1.ÜNİTE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SOSYAL BİLGİLER ÖĞRENİYORUM</a:t>
            </a:r>
          </a:p>
          <a:p>
            <a:r>
              <a:rPr lang="tr-TR" sz="3200" dirty="0"/>
              <a:t> </a:t>
            </a:r>
            <a:r>
              <a:rPr lang="tr-TR" sz="3200" dirty="0" smtClean="0"/>
              <a:t>     6.SINIF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48750782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i="1" dirty="0" smtClean="0">
                <a:solidFill>
                  <a:schemeClr val="tx1"/>
                </a:solidFill>
              </a:rPr>
              <a:t>Dilekçe </a:t>
            </a:r>
            <a:r>
              <a:rPr lang="tr-TR" sz="2800" b="1" i="1" dirty="0" err="1" smtClean="0">
                <a:solidFill>
                  <a:schemeClr val="tx1"/>
                </a:solidFill>
              </a:rPr>
              <a:t>hakkı,sorulara</a:t>
            </a:r>
            <a:r>
              <a:rPr lang="tr-TR" sz="2800" b="1" i="1" dirty="0" smtClean="0">
                <a:solidFill>
                  <a:schemeClr val="tx1"/>
                </a:solidFill>
              </a:rPr>
              <a:t> cevap almak amacıyla bilgi </a:t>
            </a:r>
            <a:r>
              <a:rPr lang="tr-TR" sz="2800" b="1" i="1" dirty="0" err="1" smtClean="0">
                <a:solidFill>
                  <a:schemeClr val="tx1"/>
                </a:solidFill>
              </a:rPr>
              <a:t>edinmeyi,şikayette</a:t>
            </a:r>
            <a:r>
              <a:rPr lang="tr-TR" sz="2800" b="1" i="1" dirty="0" smtClean="0">
                <a:solidFill>
                  <a:schemeClr val="tx1"/>
                </a:solidFill>
              </a:rPr>
              <a:t> bulunmak amacıyla denetlemeyi, dilek ve öneride bulunmak amacıyla demokratik katılımı sağlayan siyasal </a:t>
            </a:r>
            <a:r>
              <a:rPr lang="tr-TR" sz="2800" b="1" i="1" dirty="0" err="1" smtClean="0">
                <a:solidFill>
                  <a:schemeClr val="tx1"/>
                </a:solidFill>
              </a:rPr>
              <a:t>haklardandır.Yazılan</a:t>
            </a:r>
            <a:r>
              <a:rPr lang="tr-TR" sz="2800" b="1" i="1" dirty="0" smtClean="0">
                <a:solidFill>
                  <a:schemeClr val="tx1"/>
                </a:solidFill>
              </a:rPr>
              <a:t> bir dilekçeye cevap verilmesi yasal bir </a:t>
            </a:r>
            <a:r>
              <a:rPr lang="tr-TR" sz="2800" b="1" i="1" dirty="0" err="1" smtClean="0">
                <a:solidFill>
                  <a:schemeClr val="tx1"/>
                </a:solidFill>
              </a:rPr>
              <a:t>zorunluluktur.Bu</a:t>
            </a:r>
            <a:r>
              <a:rPr lang="tr-TR" sz="2800" b="1" i="1" dirty="0" smtClean="0">
                <a:solidFill>
                  <a:schemeClr val="tx1"/>
                </a:solidFill>
              </a:rPr>
              <a:t> süre en fazla 2 aydır.</a:t>
            </a:r>
            <a:endParaRPr lang="tr-TR" sz="2800" b="1" i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Dilekçe Hakkı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44342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400" b="1" i="1" dirty="0" smtClean="0"/>
              <a:t>Bir kişinin benzeyen varlıkları ve nesneleri ortak özellikleriyle düşünmektir.</a:t>
            </a:r>
          </a:p>
          <a:p>
            <a:pPr marL="0" indent="0">
              <a:buNone/>
            </a:pP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Bilgi Edinme Hakkı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60743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b="1" i="1" dirty="0" smtClean="0"/>
              <a:t>Birbirine benzeyen varlıkları ve nesneleri ortak özellikleriyle düşünmektir.</a:t>
            </a:r>
          </a:p>
          <a:p>
            <a:r>
              <a:rPr lang="tr-TR" sz="3600" b="1" i="1" dirty="0" smtClean="0">
                <a:solidFill>
                  <a:srgbClr val="FF0000"/>
                </a:solidFill>
              </a:rPr>
              <a:t>Örnek</a:t>
            </a:r>
          </a:p>
          <a:p>
            <a:r>
              <a:rPr lang="tr-TR" sz="3600" b="1" i="1" dirty="0" smtClean="0">
                <a:solidFill>
                  <a:schemeClr val="tx1"/>
                </a:solidFill>
              </a:rPr>
              <a:t>Bütün meyveler lezzetlidir.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Genelleme nedir?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9126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>
          <a:xfrm>
            <a:off x="1043608" y="3407304"/>
            <a:ext cx="7408333" cy="345069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i="1" dirty="0" smtClean="0">
                <a:solidFill>
                  <a:srgbClr val="FF0000"/>
                </a:solidFill>
              </a:rPr>
              <a:t>BEN ETKİN BİR VATANDAŞIM</a:t>
            </a:r>
            <a:endParaRPr lang="tr-TR" sz="4400" b="1" i="1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3463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err="1" smtClean="0">
                <a:solidFill>
                  <a:srgbClr val="FF0000"/>
                </a:solidFill>
              </a:rPr>
              <a:t>Hak:</a:t>
            </a:r>
            <a:r>
              <a:rPr lang="tr-TR" sz="3600" b="1" i="1" dirty="0" err="1" smtClean="0">
                <a:solidFill>
                  <a:schemeClr val="tx1"/>
                </a:solidFill>
              </a:rPr>
              <a:t>Hukukun</a:t>
            </a:r>
            <a:r>
              <a:rPr lang="tr-TR" sz="3600" b="1" i="1" dirty="0" smtClean="0">
                <a:solidFill>
                  <a:schemeClr val="tx1"/>
                </a:solidFill>
              </a:rPr>
              <a:t> insanlara tanıdığı ve kullanılması hak sahibinin isteğine bağlı bir yerdir.</a:t>
            </a:r>
            <a:endParaRPr lang="tr-TR" sz="3600" b="1" i="1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5829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b="1" i="1" dirty="0" err="1" smtClean="0">
                <a:solidFill>
                  <a:srgbClr val="FF0000"/>
                </a:solidFill>
              </a:rPr>
              <a:t>Sorumluluk:</a:t>
            </a:r>
            <a:r>
              <a:rPr lang="tr-TR" sz="3200" b="1" i="1" dirty="0" err="1" smtClean="0">
                <a:solidFill>
                  <a:schemeClr val="tx1"/>
                </a:solidFill>
              </a:rPr>
              <a:t>Kişinin</a:t>
            </a:r>
            <a:r>
              <a:rPr lang="tr-TR" sz="3200" b="1" i="1" dirty="0" smtClean="0">
                <a:solidFill>
                  <a:schemeClr val="tx1"/>
                </a:solidFill>
              </a:rPr>
              <a:t> kendine ve başkalarına karşı yerine getirilmesi gereken yükümlülüklerini zamanında yerine getirilmesi zorunluluğudur.</a:t>
            </a:r>
            <a:endParaRPr lang="tr-TR" sz="3200" b="1" i="1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637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b="1" i="1" dirty="0" err="1" smtClean="0">
                <a:solidFill>
                  <a:schemeClr val="accent4"/>
                </a:solidFill>
              </a:rPr>
              <a:t>Ailesine,vatanına,milletine</a:t>
            </a:r>
            <a:r>
              <a:rPr lang="tr-TR" b="1" i="1" dirty="0" smtClean="0">
                <a:solidFill>
                  <a:schemeClr val="accent4"/>
                </a:solidFill>
              </a:rPr>
              <a:t> Atatürk ilke ve inkılaplarına bağlı iyi bir vatandaş olarak yetişir.</a:t>
            </a:r>
          </a:p>
          <a:p>
            <a:r>
              <a:rPr lang="tr-TR" b="1" i="1" dirty="0" smtClean="0">
                <a:solidFill>
                  <a:schemeClr val="bg2">
                    <a:lumMod val="50000"/>
                  </a:schemeClr>
                </a:solidFill>
              </a:rPr>
              <a:t>Türk tarihini ve kültürünü </a:t>
            </a:r>
            <a:r>
              <a:rPr lang="tr-TR" b="1" i="1" dirty="0" err="1" smtClean="0">
                <a:solidFill>
                  <a:schemeClr val="bg2">
                    <a:lumMod val="50000"/>
                  </a:schemeClr>
                </a:solidFill>
              </a:rPr>
              <a:t>öğrenir.Günümüz</a:t>
            </a:r>
            <a:r>
              <a:rPr lang="tr-TR" b="1" i="1" dirty="0" smtClean="0">
                <a:solidFill>
                  <a:schemeClr val="bg2">
                    <a:lumMod val="50000"/>
                  </a:schemeClr>
                </a:solidFill>
              </a:rPr>
              <a:t> uygarlıklarının nasıl oluştuğunu öğrenir.</a:t>
            </a:r>
          </a:p>
          <a:p>
            <a:r>
              <a:rPr lang="tr-TR" b="1" i="1" dirty="0" smtClean="0">
                <a:solidFill>
                  <a:srgbClr val="FFC000"/>
                </a:solidFill>
              </a:rPr>
              <a:t>Yaşadığı ülkenin dünya üzerindeki yerini ve komşularını </a:t>
            </a:r>
            <a:r>
              <a:rPr lang="tr-TR" b="1" i="1" dirty="0" err="1" smtClean="0">
                <a:solidFill>
                  <a:srgbClr val="FFC000"/>
                </a:solidFill>
              </a:rPr>
              <a:t>öğrenir,ülkesinin</a:t>
            </a:r>
            <a:r>
              <a:rPr lang="tr-TR" b="1" i="1" dirty="0" smtClean="0">
                <a:solidFill>
                  <a:srgbClr val="FFC000"/>
                </a:solidFill>
              </a:rPr>
              <a:t> diğer ülkelerle olan ilişkileri hakkında bilgi sahibi olur.</a:t>
            </a:r>
          </a:p>
          <a:p>
            <a:r>
              <a:rPr lang="tr-TR" b="1" i="1" dirty="0" smtClean="0">
                <a:solidFill>
                  <a:srgbClr val="7030A0"/>
                </a:solidFill>
              </a:rPr>
              <a:t>Kendi hak ve sorumluluklarını </a:t>
            </a:r>
            <a:r>
              <a:rPr lang="tr-TR" b="1" i="1" dirty="0" err="1" smtClean="0">
                <a:solidFill>
                  <a:srgbClr val="7030A0"/>
                </a:solidFill>
              </a:rPr>
              <a:t>öğrenir,diğer</a:t>
            </a:r>
            <a:r>
              <a:rPr lang="tr-TR" b="1" i="1" dirty="0" smtClean="0">
                <a:solidFill>
                  <a:srgbClr val="7030A0"/>
                </a:solidFill>
              </a:rPr>
              <a:t> insanların haklarına saygı duymayı ve hoşgörülü olmayı öğrenir.</a:t>
            </a:r>
          </a:p>
          <a:p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SOSYAL BİLGİLER DERSİ İLE ÖĞRENDİKLERİMİZ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706958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r-TR" sz="4400" b="1" i="1" dirty="0">
                <a:solidFill>
                  <a:srgbClr val="FF0000"/>
                </a:solidFill>
              </a:rPr>
              <a:t>ATATÜRK VE SOSYAL BİLİMLER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83579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Sosyal Bilimlerin gelişmesi için öncelikle çağdaş eğitim görmüş insanlara ihtiyaç duyulması nedeniyle 1925-1947 yılları arasında Avrupa’ya 40 öğrenci gönderilmiştir.</a:t>
            </a:r>
          </a:p>
          <a:p>
            <a:r>
              <a:rPr lang="tr-TR" sz="105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Afet İnan=http://www.youtube.com/watch?v=kD53sZ7nO8A&amp;hd=1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1-Yurt dışına öğrenci gönderilmesi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6392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Atatürk Türk tarihinin bir bütün olarak incelenmesi gerektiğini </a:t>
            </a:r>
            <a:r>
              <a:rPr lang="tr-TR" sz="3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belirtmiştir.Bu</a:t>
            </a:r>
            <a:r>
              <a:rPr lang="tr-TR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amaçla 15 Nisan 1931’de Türk Tarih Kurumu kurulmuştur.</a:t>
            </a:r>
            <a:endParaRPr lang="tr-TR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2-Türk Tarih Kurumunun Kurulması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602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>
                <a:solidFill>
                  <a:srgbClr val="FF0000"/>
                </a:solidFill>
              </a:rPr>
              <a:t>Ortaya </a:t>
            </a:r>
            <a:r>
              <a:rPr lang="tr-TR" sz="4400" b="1" i="1" dirty="0" err="1" smtClean="0">
                <a:solidFill>
                  <a:srgbClr val="FF0000"/>
                </a:solidFill>
              </a:rPr>
              <a:t>çıkan,oluşan</a:t>
            </a:r>
            <a:r>
              <a:rPr lang="tr-TR" sz="4400" b="1" i="1" dirty="0" smtClean="0">
                <a:solidFill>
                  <a:srgbClr val="FF0000"/>
                </a:solidFill>
              </a:rPr>
              <a:t> </a:t>
            </a:r>
            <a:r>
              <a:rPr lang="tr-TR" sz="4400" b="1" i="1" dirty="0" err="1" smtClean="0">
                <a:solidFill>
                  <a:srgbClr val="FF0000"/>
                </a:solidFill>
              </a:rPr>
              <a:t>durum,ilgi</a:t>
            </a:r>
            <a:r>
              <a:rPr lang="tr-TR" sz="4400" b="1" i="1" dirty="0" smtClean="0">
                <a:solidFill>
                  <a:srgbClr val="FF0000"/>
                </a:solidFill>
              </a:rPr>
              <a:t> çeken veya çekebilecek nitelikte olan her türlü </a:t>
            </a:r>
            <a:r>
              <a:rPr lang="tr-TR" sz="4400" b="1" i="1" dirty="0" err="1" smtClean="0">
                <a:solidFill>
                  <a:srgbClr val="FF0000"/>
                </a:solidFill>
              </a:rPr>
              <a:t>iş,hadise,vaka</a:t>
            </a:r>
            <a:endParaRPr lang="tr-TR" sz="4400" b="1" i="1" dirty="0">
              <a:solidFill>
                <a:srgbClr val="FF0000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/>
              <a:t>Olay nedir?</a:t>
            </a:r>
            <a:endParaRPr lang="tr-TR" b="1" i="1" dirty="0"/>
          </a:p>
        </p:txBody>
      </p:sp>
    </p:spTree>
    <p:extLst>
      <p:ext uri="{BB962C8B-B14F-4D97-AF65-F5344CB8AC3E}">
        <p14:creationId xmlns:p14="http://schemas.microsoft.com/office/powerpoint/2010/main" xmlns="" val="158913312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 tarihiyle birlikte Türk dilinin de dünyadaki en eski ve sistemli dillerden biri olduğunun ispatlanması için çalışmalar yapılmıştır.</a:t>
            </a:r>
            <a:endParaRPr lang="tr-TR" sz="3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3-Türk Dil Kurumu’nun Kurulması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7715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Atatürk,çağdaş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Türkiye’nin yapacağı atılımla hem ulusal bilincin gelişmesi, hem de özgür düşünceli bireylerin yetişebilmesi </a:t>
            </a:r>
            <a:r>
              <a:rPr lang="tr-T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için,Türk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dilinin,Türk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tarihinin ve Türk kültürünün derinliğine araştırılmasının en başta gelen koşul olduğuna </a:t>
            </a:r>
            <a:r>
              <a:rPr lang="tr-TR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inanıyordu,bu</a:t>
            </a:r>
            <a:r>
              <a:rPr lang="tr-TR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amaçla 1936’da Ankara’da kurulmuştur.</a:t>
            </a:r>
            <a:endParaRPr lang="tr-TR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4-Ankara Üniversitesi Dil ve Tarih Coğrafya Fakültesi’nin Açılması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4653136"/>
            <a:ext cx="3707904" cy="220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1193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Türk halkının  çağdaş medeniyetler seviyesine ulaşmasını ve yapılan inkılapların yerleşesini sağlamak amacıyla Atatürk önderliğinde 1932 yılında açılmıştır.</a:t>
            </a:r>
            <a:endParaRPr lang="tr-TR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5-Halkevlerinin Kurulması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6056" y="4149080"/>
            <a:ext cx="187642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8752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Anadolu’nun ve Türk </a:t>
            </a:r>
            <a:r>
              <a:rPr lang="tr-TR" sz="32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milettinin</a:t>
            </a:r>
            <a:r>
              <a:rPr lang="tr-TR" sz="3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zengin tarih ve kültür mirasının insanlığına tanıtılması amacıyla müzeler açılmıştır.</a:t>
            </a:r>
            <a:endParaRPr lang="tr-TR" sz="3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6-Müzelerin Açılması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952" y="4509120"/>
            <a:ext cx="2466975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5097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Doğru ve gerçek bilgilere ulaşılabilmesi sistemli ve düzenli bir araştırma yapılmasına </a:t>
            </a:r>
            <a:r>
              <a:rPr lang="tr-TR" sz="2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bağlıdır.Bilimsel</a:t>
            </a:r>
            <a:r>
              <a:rPr lang="tr-TR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araştırmanın başarılı olabilmesi için yöntemli ve düzenli çalışma gerekir.</a:t>
            </a:r>
            <a:endParaRPr lang="tr-TR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Bilimsel Araştırma Yapıyorum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86626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348880"/>
            <a:ext cx="9036496" cy="4509120"/>
          </a:xfrm>
        </p:spPr>
      </p:pic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Bilimsel Araştırma Basamakları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7886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Probleme konulan geçici çözümdür.</a:t>
            </a:r>
            <a:endParaRPr lang="tr-TR" sz="72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Varsayım(Hipotez)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7315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Herhangi yazılı bir eserde yazanın yararlandığı kaynakları  yazının bütünlüğü bozulmasın diye yazı içinde yer vermediği açıklamaları ve alıntıları sayfa sonunda genellikle sayfanın en altına düşülen küçük notlardır.</a:t>
            </a:r>
            <a:endParaRPr lang="tr-TR" sz="2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Dipnot nedir ?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869160"/>
            <a:ext cx="9036496" cy="19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899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8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ÜNİTE KAVRAMLARI</a:t>
            </a:r>
            <a:endParaRPr lang="tr-TR" sz="88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5744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Toplumları oluşturan ve </a:t>
            </a:r>
            <a:r>
              <a:rPr lang="tr-TR" sz="3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düşünsel,duygusal,içtensel</a:t>
            </a:r>
            <a:r>
              <a:rPr lang="tr-TR" sz="36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nitelikleri toplum içinde belirlenen insanların </a:t>
            </a:r>
            <a:r>
              <a:rPr lang="tr-TR" sz="36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herbiri,fert</a:t>
            </a:r>
            <a:endParaRPr lang="tr-TR" sz="36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Birey nedir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115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Günlük hayatımızda birçok olayla </a:t>
            </a:r>
            <a:r>
              <a:rPr lang="tr-TR" b="1" i="1" dirty="0" err="1" smtClean="0"/>
              <a:t>karşılaşırız.Bu</a:t>
            </a:r>
            <a:r>
              <a:rPr lang="tr-TR" b="1" i="1" dirty="0" smtClean="0"/>
              <a:t> olaylar sadece bizi değil </a:t>
            </a:r>
            <a:r>
              <a:rPr lang="tr-TR" b="1" i="1" dirty="0" err="1" smtClean="0"/>
              <a:t>diğerl</a:t>
            </a:r>
            <a:r>
              <a:rPr lang="tr-TR" b="1" i="1" dirty="0" smtClean="0"/>
              <a:t> </a:t>
            </a:r>
            <a:r>
              <a:rPr lang="tr-TR" b="1" i="1" dirty="0" err="1" smtClean="0"/>
              <a:t>insanlarıda</a:t>
            </a:r>
            <a:r>
              <a:rPr lang="tr-TR" b="1" i="1" dirty="0" smtClean="0"/>
              <a:t> </a:t>
            </a:r>
            <a:r>
              <a:rPr lang="tr-TR" b="1" i="1" dirty="0" err="1" smtClean="0"/>
              <a:t>etkilemektedir.Bir</a:t>
            </a:r>
            <a:r>
              <a:rPr lang="tr-TR" b="1" i="1" dirty="0" smtClean="0"/>
              <a:t> </a:t>
            </a:r>
            <a:r>
              <a:rPr lang="tr-TR" b="1" i="1" dirty="0" err="1" smtClean="0"/>
              <a:t>olayın;bir</a:t>
            </a:r>
            <a:r>
              <a:rPr lang="tr-TR" b="1" i="1" dirty="0" smtClean="0"/>
              <a:t> nedeni olabileceği gibi birden fazla nedeni de </a:t>
            </a:r>
            <a:r>
              <a:rPr lang="tr-TR" b="1" i="1" dirty="0" err="1" smtClean="0"/>
              <a:t>olabilir.Aynı</a:t>
            </a:r>
            <a:r>
              <a:rPr lang="tr-TR" b="1" i="1" dirty="0" smtClean="0"/>
              <a:t> durum sonuç içinde </a:t>
            </a:r>
            <a:r>
              <a:rPr lang="tr-TR" b="1" i="1" dirty="0" err="1" smtClean="0"/>
              <a:t>geçerlidir.Bir</a:t>
            </a:r>
            <a:r>
              <a:rPr lang="tr-TR" b="1" i="1" dirty="0" smtClean="0"/>
              <a:t> olayın birden fazla neden ve sonucunun olmasına </a:t>
            </a:r>
            <a:r>
              <a:rPr lang="tr-TR" b="1" i="1" dirty="0" smtClean="0">
                <a:solidFill>
                  <a:schemeClr val="accent5">
                    <a:lumMod val="50000"/>
                  </a:schemeClr>
                </a:solidFill>
              </a:rPr>
              <a:t>çok boyutluluk </a:t>
            </a:r>
            <a:r>
              <a:rPr lang="tr-TR" b="1" i="1" dirty="0" smtClean="0"/>
              <a:t>denir.</a:t>
            </a:r>
            <a:endParaRPr lang="tr-TR" b="1" i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265636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Dış dünyanın insan zihnine yansıması; </a:t>
            </a:r>
            <a:r>
              <a:rPr lang="tr-TR" sz="4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akıl,zeka</a:t>
            </a:r>
            <a:endParaRPr lang="tr-TR" sz="48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Düşünce nedir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0012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kimseye özgü belirgin özellik</a:t>
            </a:r>
            <a:endParaRPr lang="tr-TR" sz="44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Kişilik nedir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8200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 işte bir kimse ya da şeyin üstüne düşen </a:t>
            </a:r>
            <a:r>
              <a:rPr lang="tr-TR" sz="4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görev</a:t>
            </a:r>
          </a:p>
          <a:p>
            <a:r>
              <a:rPr lang="tr-TR" sz="4000" u="sng" dirty="0" smtClean="0">
                <a:hlinkClick r:id="rId2" action="ppaction://hlinkfile"/>
              </a:rPr>
              <a:t>www.</a:t>
            </a:r>
            <a:r>
              <a:rPr lang="tr-TR" sz="4000" u="sng" dirty="0" err="1" smtClean="0">
                <a:hlinkClick r:id="rId2" action="ppaction://hlinkfile"/>
              </a:rPr>
              <a:t>sorubak</a:t>
            </a:r>
            <a:r>
              <a:rPr lang="tr-TR" sz="4000" u="sng" dirty="0" smtClean="0">
                <a:hlinkClick r:id="rId2" action="ppaction://hlinkfile"/>
              </a:rPr>
              <a:t>.com</a:t>
            </a:r>
            <a:endParaRPr lang="tr-TR" sz="4000" b="1" i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Rol nedir 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4963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i="1" dirty="0" smtClean="0"/>
              <a:t>Herkes tarafından aynı kabul edilen, doğruluğu deneyler ve bilimsel verilerle kanıtlanabilen bilgilere denir.</a:t>
            </a:r>
          </a:p>
          <a:p>
            <a:r>
              <a:rPr lang="tr-TR" b="1" i="1" dirty="0" smtClean="0">
                <a:solidFill>
                  <a:srgbClr val="FF0000"/>
                </a:solidFill>
              </a:rPr>
              <a:t>Örnek</a:t>
            </a:r>
          </a:p>
          <a:p>
            <a:r>
              <a:rPr lang="tr-TR" b="1" i="1" dirty="0" smtClean="0">
                <a:solidFill>
                  <a:schemeClr val="tx1"/>
                </a:solidFill>
              </a:rPr>
              <a:t>Türkiye’nin başkenti Ankara’dır.</a:t>
            </a:r>
          </a:p>
          <a:p>
            <a:r>
              <a:rPr lang="tr-TR" b="1" i="1" dirty="0" smtClean="0">
                <a:solidFill>
                  <a:schemeClr val="tx1"/>
                </a:solidFill>
              </a:rPr>
              <a:t>Su 100 derecede kaynar.</a:t>
            </a:r>
            <a:endParaRPr lang="tr-TR" b="1" i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Olgu nedir ?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6982289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Kişiden kişiye değişen, insanların kendi düşüncelerini yansıtan bilgilerdir.</a:t>
            </a:r>
          </a:p>
          <a:p>
            <a:r>
              <a:rPr lang="tr-TR" b="1" i="1" dirty="0" smtClean="0">
                <a:solidFill>
                  <a:srgbClr val="FF0000"/>
                </a:solidFill>
              </a:rPr>
              <a:t>Örnek</a:t>
            </a:r>
          </a:p>
          <a:p>
            <a:r>
              <a:rPr lang="tr-TR" b="1" i="1" dirty="0" smtClean="0">
                <a:solidFill>
                  <a:schemeClr val="tx1"/>
                </a:solidFill>
              </a:rPr>
              <a:t>En güzel renk mavidir.</a:t>
            </a:r>
          </a:p>
          <a:p>
            <a:r>
              <a:rPr lang="tr-TR" b="1" i="1" dirty="0" smtClean="0">
                <a:solidFill>
                  <a:schemeClr val="tx1"/>
                </a:solidFill>
              </a:rPr>
              <a:t>En güzel şehir İstanbul’dur.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Görüş nedir?</a:t>
            </a:r>
            <a:br>
              <a:rPr lang="tr-TR" dirty="0" smtClean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5826053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80916914"/>
              </p:ext>
            </p:extLst>
          </p:nvPr>
        </p:nvGraphicFramePr>
        <p:xfrm>
          <a:off x="871538" y="2708919"/>
          <a:ext cx="7408862" cy="302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28454"/>
                <a:gridCol w="3780408"/>
              </a:tblGrid>
              <a:tr h="336858">
                <a:tc>
                  <a:txBody>
                    <a:bodyPr/>
                    <a:lstStyle/>
                    <a:p>
                      <a:r>
                        <a:rPr lang="tr-TR" i="1" dirty="0" smtClean="0">
                          <a:solidFill>
                            <a:srgbClr val="FF0000"/>
                          </a:solidFill>
                        </a:rPr>
                        <a:t>OLGU</a:t>
                      </a:r>
                      <a:endParaRPr lang="tr-TR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i="1" dirty="0" smtClean="0">
                          <a:solidFill>
                            <a:srgbClr val="FF0000"/>
                          </a:solidFill>
                        </a:rPr>
                        <a:t>GÖRÜŞ</a:t>
                      </a:r>
                      <a:endParaRPr lang="tr-TR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i="1" dirty="0" smtClean="0">
                          <a:solidFill>
                            <a:schemeClr val="tx1"/>
                          </a:solidFill>
                        </a:rPr>
                        <a:t>Doğruluğu kanıtlanabilir.</a:t>
                      </a:r>
                      <a:endParaRPr lang="tr-TR" b="1" i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Doğruluğu kanıtlamaz.</a:t>
                      </a:r>
                      <a:endParaRPr lang="tr-TR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Kişiden kişiye değişmez.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Kişiden</a:t>
                      </a:r>
                      <a:r>
                        <a:rPr lang="tr-TR" b="1" i="1" baseline="0" dirty="0" smtClean="0"/>
                        <a:t> kişiye değişir.</a:t>
                      </a:r>
                      <a:endParaRPr lang="tr-TR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Var olan veya olup</a:t>
                      </a:r>
                      <a:r>
                        <a:rPr lang="tr-TR" b="1" i="1" baseline="0" dirty="0" smtClean="0"/>
                        <a:t> bitmiş bilgilerdir.</a:t>
                      </a:r>
                      <a:endParaRPr lang="tr-T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Geleceğe dönük tahmin ve beklentilerdir.</a:t>
                      </a:r>
                      <a:endParaRPr lang="tr-TR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Var olan durumun niteliğini belirtir.</a:t>
                      </a:r>
                      <a:endParaRPr lang="tr-T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İfade edilen</a:t>
                      </a:r>
                      <a:r>
                        <a:rPr lang="tr-TR" b="1" i="1" baseline="0" dirty="0" smtClean="0"/>
                        <a:t> </a:t>
                      </a:r>
                      <a:r>
                        <a:rPr lang="tr-TR" b="1" i="1" baseline="0" dirty="0" err="1" smtClean="0"/>
                        <a:t>bence,bana</a:t>
                      </a:r>
                      <a:r>
                        <a:rPr lang="tr-TR" b="1" i="1" baseline="0" dirty="0" smtClean="0"/>
                        <a:t> </a:t>
                      </a:r>
                      <a:r>
                        <a:rPr lang="tr-TR" b="1" i="1" baseline="0" dirty="0" err="1" smtClean="0"/>
                        <a:t>göre,bize</a:t>
                      </a:r>
                      <a:r>
                        <a:rPr lang="tr-TR" b="1" i="1" baseline="0" dirty="0" smtClean="0"/>
                        <a:t> göre ifadelerini alır.</a:t>
                      </a:r>
                      <a:endParaRPr lang="tr-TR" b="1" i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r-TR" b="1" i="1" dirty="0" smtClean="0"/>
                        <a:t>Bana</a:t>
                      </a:r>
                      <a:r>
                        <a:rPr lang="tr-TR" b="1" i="1" baseline="0" dirty="0" smtClean="0"/>
                        <a:t> </a:t>
                      </a:r>
                      <a:r>
                        <a:rPr lang="tr-TR" b="1" i="1" baseline="0" dirty="0" err="1" smtClean="0"/>
                        <a:t>göre,sana</a:t>
                      </a:r>
                      <a:r>
                        <a:rPr lang="tr-TR" b="1" i="1" baseline="0" dirty="0" smtClean="0"/>
                        <a:t> göre….</a:t>
                      </a:r>
                      <a:r>
                        <a:rPr lang="tr-TR" b="1" i="1" baseline="0" dirty="0" err="1" smtClean="0"/>
                        <a:t>vb</a:t>
                      </a:r>
                      <a:r>
                        <a:rPr lang="tr-TR" b="1" i="1" baseline="0" dirty="0" smtClean="0"/>
                        <a:t> kelimeleri kullanılmaz.</a:t>
                      </a:r>
                      <a:endParaRPr lang="tr-TR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b="1" i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00176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>
                <a:solidFill>
                  <a:schemeClr val="tx1"/>
                </a:solidFill>
              </a:rPr>
              <a:t>Sorunlarımıza çözüm bulurken </a:t>
            </a:r>
            <a:r>
              <a:rPr lang="tr-TR" sz="4400" b="1" i="1" dirty="0" err="1" smtClean="0">
                <a:solidFill>
                  <a:schemeClr val="tx1"/>
                </a:solidFill>
              </a:rPr>
              <a:t>hak,sorumluluk</a:t>
            </a:r>
            <a:r>
              <a:rPr lang="tr-TR" sz="4400" b="1" i="1" dirty="0" smtClean="0">
                <a:solidFill>
                  <a:schemeClr val="tx1"/>
                </a:solidFill>
              </a:rPr>
              <a:t> ve özgürlükler çerçevesinde hareket etmemiz gerekir.</a:t>
            </a:r>
            <a:endParaRPr lang="tr-TR" sz="4400" b="1" i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i="1" dirty="0" smtClean="0">
                <a:solidFill>
                  <a:srgbClr val="FF0000"/>
                </a:solidFill>
              </a:rPr>
              <a:t>Çözüm Buluyoruz</a:t>
            </a:r>
            <a:endParaRPr lang="tr-TR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650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>
                <a:solidFill>
                  <a:schemeClr val="tx1"/>
                </a:solidFill>
              </a:rPr>
              <a:t>Herhangi bir </a:t>
            </a:r>
            <a:r>
              <a:rPr lang="tr-TR" sz="4400" b="1" i="1" dirty="0" err="1" smtClean="0">
                <a:solidFill>
                  <a:schemeClr val="tx1"/>
                </a:solidFill>
              </a:rPr>
              <a:t>kısıtlamaya,zorlamaya</a:t>
            </a:r>
            <a:r>
              <a:rPr lang="tr-TR" sz="4400" b="1" i="1" dirty="0" smtClean="0">
                <a:solidFill>
                  <a:schemeClr val="tx1"/>
                </a:solidFill>
              </a:rPr>
              <a:t> uğramadan düşünebilmek ve davranabilmektir.</a:t>
            </a:r>
            <a:endParaRPr lang="tr-TR" sz="4400" b="1" i="1" dirty="0">
              <a:solidFill>
                <a:schemeClr val="tx1"/>
              </a:solidFill>
            </a:endParaRP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Özgürlük nedir?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581343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b="1" i="1" dirty="0" smtClean="0"/>
              <a:t>Bir </a:t>
            </a:r>
            <a:r>
              <a:rPr lang="tr-TR" sz="4400" b="1" i="1" dirty="0" err="1" smtClean="0"/>
              <a:t>insanın,kendisini</a:t>
            </a:r>
            <a:r>
              <a:rPr lang="tr-TR" sz="4400" b="1" i="1" dirty="0" smtClean="0"/>
              <a:t> karşısındaki insanın yerine koyarak onun duygularını ve düşüncelerini doğru olarak anlamasıdır.</a:t>
            </a:r>
            <a:endParaRPr lang="tr-TR" sz="4400" b="1" i="1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Empati nedir?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28249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71</TotalTime>
  <Words>623</Words>
  <Application>Microsoft Office PowerPoint</Application>
  <PresentationFormat>Ekran Gösterisi (4:3)</PresentationFormat>
  <Paragraphs>80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Dalga Biçimi</vt:lpstr>
      <vt:lpstr>1.ÜNİTE</vt:lpstr>
      <vt:lpstr>Olay nedir?</vt:lpstr>
      <vt:lpstr>Slayt 3</vt:lpstr>
      <vt:lpstr>Olgu nedir ? </vt:lpstr>
      <vt:lpstr>Görüş nedir? </vt:lpstr>
      <vt:lpstr>Slayt 6</vt:lpstr>
      <vt:lpstr>Çözüm Buluyoruz</vt:lpstr>
      <vt:lpstr>Özgürlük nedir?</vt:lpstr>
      <vt:lpstr>Empati nedir?</vt:lpstr>
      <vt:lpstr>Dilekçe Hakkı </vt:lpstr>
      <vt:lpstr>Bilgi Edinme Hakkı</vt:lpstr>
      <vt:lpstr>Genelleme nedir?</vt:lpstr>
      <vt:lpstr>Slayt 13</vt:lpstr>
      <vt:lpstr>Slayt 14</vt:lpstr>
      <vt:lpstr>Slayt 15</vt:lpstr>
      <vt:lpstr>SOSYAL BİLGİLER DERSİ İLE ÖĞRENDİKLERİMİZ</vt:lpstr>
      <vt:lpstr>Slayt 17</vt:lpstr>
      <vt:lpstr>1-Yurt dışına öğrenci gönderilmesi</vt:lpstr>
      <vt:lpstr>2-Türk Tarih Kurumunun Kurulması</vt:lpstr>
      <vt:lpstr>3-Türk Dil Kurumu’nun Kurulması</vt:lpstr>
      <vt:lpstr>4-Ankara Üniversitesi Dil ve Tarih Coğrafya Fakültesi’nin Açılması</vt:lpstr>
      <vt:lpstr>5-Halkevlerinin Kurulması</vt:lpstr>
      <vt:lpstr>6-Müzelerin Açılması</vt:lpstr>
      <vt:lpstr>Bilimsel Araştırma Yapıyorum</vt:lpstr>
      <vt:lpstr>Bilimsel Araştırma Basamakları</vt:lpstr>
      <vt:lpstr>Varsayım(Hipotez)</vt:lpstr>
      <vt:lpstr>Dipnot nedir ?</vt:lpstr>
      <vt:lpstr>Slayt 28</vt:lpstr>
      <vt:lpstr>Birey nedir ?</vt:lpstr>
      <vt:lpstr>Düşünce nedir ?</vt:lpstr>
      <vt:lpstr>Kişilik nedir ?</vt:lpstr>
      <vt:lpstr>Rol nedir 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creator>Sony</dc:creator>
  <cp:keywords>www.sorubak.com</cp:keywords>
  <cp:lastModifiedBy>doğan</cp:lastModifiedBy>
  <cp:revision>9</cp:revision>
  <dcterms:created xsi:type="dcterms:W3CDTF">2014-09-30T13:49:22Z</dcterms:created>
  <dcterms:modified xsi:type="dcterms:W3CDTF">2014-10-07T12:21:57Z</dcterms:modified>
</cp:coreProperties>
</file>