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5" r:id="rId32"/>
    <p:sldId id="287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7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8A1C7-D540-45AE-A54A-3F35FD2BEFBE}" type="datetimeFigureOut">
              <a:rPr lang="tr-TR" smtClean="0"/>
              <a:t>24.06.2015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64868-2AB0-41B8-9C05-A8EBD79B53F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4731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64868-2AB0-41B8-9C05-A8EBD79B53F2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9387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B6CE-53FD-4F5B-8466-FFB737AF3262}" type="datetimeFigureOut">
              <a:rPr lang="tr-TR" smtClean="0"/>
              <a:pPr/>
              <a:t>24.06.2015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B07D-A0E4-4928-A2A3-982E50B1A6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B6CE-53FD-4F5B-8466-FFB737AF3262}" type="datetimeFigureOut">
              <a:rPr lang="tr-TR" smtClean="0"/>
              <a:pPr/>
              <a:t>24.06.2015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B07D-A0E4-4928-A2A3-982E50B1A6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B6CE-53FD-4F5B-8466-FFB737AF3262}" type="datetimeFigureOut">
              <a:rPr lang="tr-TR" smtClean="0"/>
              <a:pPr/>
              <a:t>24.06.2015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B07D-A0E4-4928-A2A3-982E50B1A6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B6CE-53FD-4F5B-8466-FFB737AF3262}" type="datetimeFigureOut">
              <a:rPr lang="tr-TR" smtClean="0"/>
              <a:pPr/>
              <a:t>24.06.2015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B07D-A0E4-4928-A2A3-982E50B1A6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B6CE-53FD-4F5B-8466-FFB737AF3262}" type="datetimeFigureOut">
              <a:rPr lang="tr-TR" smtClean="0"/>
              <a:pPr/>
              <a:t>24.06.2015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B07D-A0E4-4928-A2A3-982E50B1A6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B6CE-53FD-4F5B-8466-FFB737AF3262}" type="datetimeFigureOut">
              <a:rPr lang="tr-TR" smtClean="0"/>
              <a:pPr/>
              <a:t>24.06.2015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B07D-A0E4-4928-A2A3-982E50B1A6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B6CE-53FD-4F5B-8466-FFB737AF3262}" type="datetimeFigureOut">
              <a:rPr lang="tr-TR" smtClean="0"/>
              <a:pPr/>
              <a:t>24.06.2015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B07D-A0E4-4928-A2A3-982E50B1A6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B6CE-53FD-4F5B-8466-FFB737AF3262}" type="datetimeFigureOut">
              <a:rPr lang="tr-TR" smtClean="0"/>
              <a:pPr/>
              <a:t>24.06.2015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B07D-A0E4-4928-A2A3-982E50B1A6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B6CE-53FD-4F5B-8466-FFB737AF3262}" type="datetimeFigureOut">
              <a:rPr lang="tr-TR" smtClean="0"/>
              <a:pPr/>
              <a:t>24.06.2015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B07D-A0E4-4928-A2A3-982E50B1A6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B6CE-53FD-4F5B-8466-FFB737AF3262}" type="datetimeFigureOut">
              <a:rPr lang="tr-TR" smtClean="0"/>
              <a:pPr/>
              <a:t>24.06.2015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B07D-A0E4-4928-A2A3-982E50B1A6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9B6CE-53FD-4F5B-8466-FFB737AF3262}" type="datetimeFigureOut">
              <a:rPr lang="tr-TR" smtClean="0"/>
              <a:pPr/>
              <a:t>24.06.2015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B07D-A0E4-4928-A2A3-982E50B1A64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9B6CE-53FD-4F5B-8466-FFB737AF3262}" type="datetimeFigureOut">
              <a:rPr lang="tr-TR" smtClean="0"/>
              <a:pPr/>
              <a:t>24.06.2015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EB07D-A0E4-4928-A2A3-982E50B1A64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5400" b="1" dirty="0" smtClean="0">
                <a:solidFill>
                  <a:srgbClr val="C00000"/>
                </a:solidFill>
              </a:rPr>
              <a:t>1.SINIF TÜRKÇE ÖĞRETİM PROGRAMI TASLAK METİN İNCELEMESİ</a:t>
            </a:r>
            <a:endParaRPr lang="tr-TR" sz="5400" b="1" dirty="0">
              <a:solidFill>
                <a:srgbClr val="C0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 smtClean="0"/>
          </a:p>
          <a:p>
            <a:r>
              <a:rPr lang="tr-TR" b="1" dirty="0" smtClean="0">
                <a:solidFill>
                  <a:srgbClr val="0070C0"/>
                </a:solidFill>
              </a:rPr>
              <a:t>BİROL ŞAFAK</a:t>
            </a:r>
          </a:p>
          <a:p>
            <a:r>
              <a:rPr lang="tr-TR" b="1" dirty="0" smtClean="0">
                <a:solidFill>
                  <a:srgbClr val="0070C0"/>
                </a:solidFill>
              </a:rPr>
              <a:t>HAZİRAN-2015</a:t>
            </a:r>
            <a:endParaRPr lang="tr-TR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Süreç</a:t>
            </a:r>
            <a:r>
              <a:rPr lang="en-US" dirty="0"/>
              <a:t> </a:t>
            </a:r>
            <a:r>
              <a:rPr lang="en-US" dirty="0" err="1"/>
              <a:t>içinde</a:t>
            </a:r>
            <a:r>
              <a:rPr lang="en-US" dirty="0"/>
              <a:t> </a:t>
            </a:r>
            <a:r>
              <a:rPr lang="en-US" dirty="0" err="1"/>
              <a:t>ölçme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değerlendirmede</a:t>
            </a:r>
            <a:r>
              <a:rPr lang="en-US" dirty="0"/>
              <a:t> </a:t>
            </a:r>
            <a:r>
              <a:rPr lang="tr-TR" dirty="0" smtClean="0"/>
              <a:t>          </a:t>
            </a:r>
            <a:r>
              <a:rPr lang="en-US" dirty="0" smtClean="0"/>
              <a:t>1</a:t>
            </a:r>
            <a:r>
              <a:rPr lang="en-US" dirty="0"/>
              <a:t>. </a:t>
            </a:r>
            <a:r>
              <a:rPr lang="en-US" dirty="0" err="1"/>
              <a:t>sınıfta</a:t>
            </a:r>
            <a:r>
              <a:rPr lang="en-US" dirty="0"/>
              <a:t> </a:t>
            </a:r>
            <a:r>
              <a:rPr lang="en-US" b="1" i="1" dirty="0" err="1"/>
              <a:t>yazma</a:t>
            </a:r>
            <a:r>
              <a:rPr lang="en-US" b="1" i="1" dirty="0"/>
              <a:t> </a:t>
            </a:r>
            <a:r>
              <a:rPr lang="en-US" b="1" i="1" dirty="0" err="1"/>
              <a:t>öğrenme</a:t>
            </a:r>
            <a:r>
              <a:rPr lang="en-US" b="1" i="1" dirty="0"/>
              <a:t> </a:t>
            </a:r>
            <a:r>
              <a:rPr lang="en-US" b="1" i="1" dirty="0" err="1"/>
              <a:t>alanında</a:t>
            </a:r>
            <a:r>
              <a:rPr lang="en-US" b="1" i="1" dirty="0"/>
              <a:t> </a:t>
            </a:r>
            <a:r>
              <a:rPr lang="en-US" dirty="0" err="1"/>
              <a:t>öğrencilerin</a:t>
            </a:r>
            <a:r>
              <a:rPr lang="en-US" dirty="0"/>
              <a:t> </a:t>
            </a:r>
            <a:r>
              <a:rPr lang="en-US" dirty="0" err="1"/>
              <a:t>harfler</a:t>
            </a:r>
            <a:r>
              <a:rPr lang="en-US" dirty="0"/>
              <a:t>, </a:t>
            </a:r>
            <a:r>
              <a:rPr lang="en-US" dirty="0" err="1"/>
              <a:t>rakamlar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matematiksel</a:t>
            </a:r>
            <a:r>
              <a:rPr lang="en-US" dirty="0"/>
              <a:t> </a:t>
            </a:r>
            <a:r>
              <a:rPr lang="en-US" dirty="0" err="1"/>
              <a:t>işaretleri</a:t>
            </a:r>
            <a:r>
              <a:rPr lang="en-US" dirty="0"/>
              <a:t> </a:t>
            </a:r>
            <a:r>
              <a:rPr lang="en-US" b="1" i="1" dirty="0" err="1">
                <a:solidFill>
                  <a:srgbClr val="C00000"/>
                </a:solidFill>
              </a:rPr>
              <a:t>tekniğine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uygun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yazma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becerisi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üzerinde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durulmalıdır</a:t>
            </a:r>
            <a:r>
              <a:rPr lang="en-US" dirty="0"/>
              <a:t>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r>
              <a:rPr lang="en-US" dirty="0" smtClean="0"/>
              <a:t>Bu </a:t>
            </a:r>
            <a:r>
              <a:rPr lang="en-US" dirty="0" err="1" smtClean="0"/>
              <a:t>nedenle</a:t>
            </a:r>
            <a:r>
              <a:rPr lang="en-US" dirty="0" smtClean="0"/>
              <a:t> 1. </a:t>
            </a:r>
            <a:r>
              <a:rPr lang="en-US" dirty="0" err="1" smtClean="0"/>
              <a:t>sınıfta</a:t>
            </a:r>
            <a:r>
              <a:rPr lang="en-US" dirty="0" smtClean="0"/>
              <a:t> </a:t>
            </a:r>
            <a:r>
              <a:rPr lang="en-US" dirty="0" err="1" smtClean="0"/>
              <a:t>öğrencilerin</a:t>
            </a:r>
            <a:r>
              <a:rPr lang="en-US" dirty="0" smtClean="0"/>
              <a:t> </a:t>
            </a:r>
            <a:r>
              <a:rPr lang="en-US" b="1" dirty="0" err="1" smtClean="0"/>
              <a:t>yazma</a:t>
            </a:r>
            <a:r>
              <a:rPr lang="en-US" b="1" dirty="0" smtClean="0"/>
              <a:t> </a:t>
            </a:r>
            <a:r>
              <a:rPr lang="en-US" b="1" dirty="0" err="1" smtClean="0"/>
              <a:t>çalışmalarında</a:t>
            </a:r>
            <a:r>
              <a:rPr lang="en-US" dirty="0" smtClean="0"/>
              <a:t> </a:t>
            </a:r>
            <a:r>
              <a:rPr lang="en-US" dirty="0" err="1" smtClean="0"/>
              <a:t>öğretim</a:t>
            </a:r>
            <a:r>
              <a:rPr lang="en-US" dirty="0" smtClean="0"/>
              <a:t> </a:t>
            </a:r>
            <a:r>
              <a:rPr lang="en-US" dirty="0" err="1" smtClean="0"/>
              <a:t>esnasında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anlık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olarak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izleme</a:t>
            </a:r>
            <a:r>
              <a:rPr lang="en-US" b="1" dirty="0" smtClean="0">
                <a:solidFill>
                  <a:srgbClr val="C00000"/>
                </a:solidFill>
              </a:rPr>
              <a:t>, </a:t>
            </a:r>
            <a:r>
              <a:rPr lang="en-US" b="1" u="sng" dirty="0" err="1" smtClean="0">
                <a:solidFill>
                  <a:srgbClr val="C00000"/>
                </a:solidFill>
              </a:rPr>
              <a:t>geri</a:t>
            </a:r>
            <a:r>
              <a:rPr lang="en-US" b="1" u="sng" dirty="0" smtClean="0">
                <a:solidFill>
                  <a:srgbClr val="C00000"/>
                </a:solidFill>
              </a:rPr>
              <a:t> </a:t>
            </a:r>
            <a:r>
              <a:rPr lang="en-US" b="1" u="sng" dirty="0" err="1" smtClean="0">
                <a:solidFill>
                  <a:srgbClr val="C00000"/>
                </a:solidFill>
              </a:rPr>
              <a:t>bildirimde</a:t>
            </a:r>
            <a:r>
              <a:rPr lang="en-US" b="1" u="sng" dirty="0" smtClean="0">
                <a:solidFill>
                  <a:srgbClr val="C00000"/>
                </a:solidFill>
              </a:rPr>
              <a:t> </a:t>
            </a:r>
            <a:r>
              <a:rPr lang="en-US" b="1" u="sng" dirty="0" err="1" smtClean="0">
                <a:solidFill>
                  <a:srgbClr val="C00000"/>
                </a:solidFill>
              </a:rPr>
              <a:t>bulunma</a:t>
            </a:r>
            <a:r>
              <a:rPr lang="en-US" b="1" u="sng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ve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yönlendirme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önem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taşır</a:t>
            </a:r>
            <a:r>
              <a:rPr lang="en-US" b="1" dirty="0" smtClean="0">
                <a:solidFill>
                  <a:srgbClr val="C00000"/>
                </a:solidFill>
              </a:rPr>
              <a:t>. </a:t>
            </a:r>
            <a:endParaRPr lang="tr-TR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tr-TR" b="1" dirty="0" smtClean="0">
              <a:solidFill>
                <a:srgbClr val="C00000"/>
              </a:solidFill>
            </a:endParaRPr>
          </a:p>
          <a:p>
            <a:r>
              <a:rPr lang="en-US" dirty="0" err="1" smtClean="0"/>
              <a:t>İlk</a:t>
            </a:r>
            <a:r>
              <a:rPr lang="en-US" dirty="0" smtClean="0"/>
              <a:t> </a:t>
            </a:r>
            <a:r>
              <a:rPr lang="en-US" dirty="0" err="1" smtClean="0"/>
              <a:t>yıl</a:t>
            </a:r>
            <a:r>
              <a:rPr lang="en-US" dirty="0" smtClean="0"/>
              <a:t> </a:t>
            </a:r>
            <a:r>
              <a:rPr lang="en-US" dirty="0" err="1" smtClean="0"/>
              <a:t>yazma</a:t>
            </a:r>
            <a:r>
              <a:rPr lang="en-US" dirty="0" smtClean="0"/>
              <a:t> </a:t>
            </a:r>
            <a:r>
              <a:rPr lang="en-US" dirty="0" err="1" smtClean="0"/>
              <a:t>öğretiminde</a:t>
            </a:r>
            <a:r>
              <a:rPr lang="en-US" dirty="0" smtClean="0"/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hiçbir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şekilde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tr-TR" b="1" i="1" dirty="0" smtClean="0">
                <a:solidFill>
                  <a:srgbClr val="FF0000"/>
                </a:solidFill>
              </a:rPr>
              <a:t>s</a:t>
            </a:r>
            <a:r>
              <a:rPr lang="en-US" b="1" i="1" dirty="0" err="1" smtClean="0">
                <a:solidFill>
                  <a:srgbClr val="FF0000"/>
                </a:solidFill>
              </a:rPr>
              <a:t>ınav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biçiminde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bir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ölçme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ve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değerlendirme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</a:rPr>
              <a:t>yapılmamalıdır</a:t>
            </a:r>
            <a:r>
              <a:rPr lang="en-US" b="1" i="1" dirty="0" smtClean="0">
                <a:solidFill>
                  <a:srgbClr val="C00000"/>
                </a:solidFill>
              </a:rPr>
              <a:t>.</a:t>
            </a:r>
            <a:endParaRPr lang="tr-TR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PROGRAMIN YAPISI</a:t>
            </a:r>
            <a:r>
              <a:rPr lang="tr-TR" b="1" dirty="0" smtClean="0">
                <a:solidFill>
                  <a:srgbClr val="C00000"/>
                </a:solidFill>
              </a:rPr>
              <a:t/>
            </a:r>
            <a:br>
              <a:rPr lang="tr-TR" b="1" dirty="0" smtClean="0">
                <a:solidFill>
                  <a:srgbClr val="C00000"/>
                </a:solidFill>
              </a:rPr>
            </a:b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/>
          </a:p>
          <a:p>
            <a:r>
              <a:rPr lang="en-US" dirty="0" err="1"/>
              <a:t>Türkçe</a:t>
            </a:r>
            <a:r>
              <a:rPr lang="en-US" dirty="0"/>
              <a:t> </a:t>
            </a:r>
            <a:r>
              <a:rPr lang="en-US" dirty="0" err="1"/>
              <a:t>Öğretim</a:t>
            </a:r>
            <a:r>
              <a:rPr lang="en-US" dirty="0"/>
              <a:t> </a:t>
            </a:r>
            <a:r>
              <a:rPr lang="en-US" dirty="0" err="1"/>
              <a:t>Programı’nda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 err="1"/>
              <a:t>alanları</a:t>
            </a:r>
            <a:r>
              <a:rPr lang="en-US" dirty="0"/>
              <a:t> </a:t>
            </a:r>
            <a:r>
              <a:rPr lang="en-US" b="1" i="1" dirty="0"/>
              <a:t>(1) </a:t>
            </a:r>
            <a:r>
              <a:rPr lang="en-US" b="1" i="1" dirty="0" err="1"/>
              <a:t>Konuşma</a:t>
            </a:r>
            <a:r>
              <a:rPr lang="en-US" b="1" i="1" dirty="0"/>
              <a:t> </a:t>
            </a:r>
            <a:r>
              <a:rPr lang="en-US" b="1" i="1" dirty="0" err="1"/>
              <a:t>ve</a:t>
            </a:r>
            <a:r>
              <a:rPr lang="en-US" b="1" i="1" dirty="0"/>
              <a:t> </a:t>
            </a:r>
            <a:r>
              <a:rPr lang="en-US" b="1" i="1" dirty="0" err="1"/>
              <a:t>Dinleme</a:t>
            </a:r>
            <a:r>
              <a:rPr lang="en-US" dirty="0"/>
              <a:t>, </a:t>
            </a:r>
            <a:r>
              <a:rPr lang="en-US" b="1" i="1" dirty="0"/>
              <a:t>(2) Okuma, (3) </a:t>
            </a:r>
            <a:r>
              <a:rPr lang="en-US" b="1" i="1" dirty="0" err="1"/>
              <a:t>Yazma</a:t>
            </a:r>
            <a:r>
              <a:rPr lang="en-US" dirty="0"/>
              <a:t> </a:t>
            </a:r>
            <a:r>
              <a:rPr lang="en-US" dirty="0" err="1"/>
              <a:t>olmak</a:t>
            </a:r>
            <a:r>
              <a:rPr lang="en-US" dirty="0"/>
              <a:t> </a:t>
            </a:r>
            <a:r>
              <a:rPr lang="en-US" dirty="0" err="1"/>
              <a:t>üzere</a:t>
            </a:r>
            <a:r>
              <a:rPr lang="en-US" dirty="0"/>
              <a:t> </a:t>
            </a:r>
            <a:r>
              <a:rPr lang="en-US" b="1" dirty="0" err="1"/>
              <a:t>üç</a:t>
            </a:r>
            <a:r>
              <a:rPr lang="en-US" b="1" dirty="0"/>
              <a:t> </a:t>
            </a:r>
            <a:r>
              <a:rPr lang="en-US" b="1" dirty="0" err="1"/>
              <a:t>ana</a:t>
            </a:r>
            <a:r>
              <a:rPr lang="en-US" b="1" dirty="0"/>
              <a:t> </a:t>
            </a:r>
            <a:r>
              <a:rPr lang="en-US" b="1" dirty="0" err="1"/>
              <a:t>başlık</a:t>
            </a:r>
            <a:r>
              <a:rPr lang="en-US" dirty="0"/>
              <a:t> </a:t>
            </a:r>
            <a:r>
              <a:rPr lang="en-US" dirty="0" err="1"/>
              <a:t>altında</a:t>
            </a:r>
            <a:r>
              <a:rPr lang="en-US" dirty="0"/>
              <a:t> </a:t>
            </a:r>
            <a:r>
              <a:rPr lang="en-US" dirty="0" err="1"/>
              <a:t>düzenlenmiştir</a:t>
            </a:r>
            <a:r>
              <a:rPr lang="en-US" dirty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C00000"/>
                </a:solidFill>
              </a:rPr>
              <a:t>Konuşma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ve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Dinleme</a:t>
            </a:r>
            <a:r>
              <a:rPr lang="tr-TR" dirty="0" smtClean="0">
                <a:solidFill>
                  <a:srgbClr val="C00000"/>
                </a:solidFill>
              </a:rPr>
              <a:t/>
            </a:r>
            <a:br>
              <a:rPr lang="tr-TR" dirty="0" smtClean="0">
                <a:solidFill>
                  <a:srgbClr val="C00000"/>
                </a:solidFill>
              </a:rPr>
            </a:b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857232"/>
            <a:ext cx="8186766" cy="5268931"/>
          </a:xfrm>
        </p:spPr>
        <p:txBody>
          <a:bodyPr>
            <a:normAutofit/>
          </a:bodyPr>
          <a:lstStyle/>
          <a:p>
            <a:r>
              <a:rPr lang="en-US" dirty="0" err="1" smtClean="0"/>
              <a:t>Programda</a:t>
            </a:r>
            <a:r>
              <a:rPr lang="en-US" dirty="0"/>
              <a:t>, </a:t>
            </a:r>
            <a:r>
              <a:rPr lang="en-US" dirty="0" err="1"/>
              <a:t>konuşma</a:t>
            </a:r>
            <a:r>
              <a:rPr lang="en-US" dirty="0"/>
              <a:t> </a:t>
            </a:r>
            <a:r>
              <a:rPr lang="en-US" dirty="0" err="1"/>
              <a:t>becerisinin</a:t>
            </a:r>
            <a:r>
              <a:rPr lang="en-US" dirty="0"/>
              <a:t> </a:t>
            </a:r>
            <a:r>
              <a:rPr lang="en-US" dirty="0" err="1"/>
              <a:t>geliştirilmesiyle</a:t>
            </a:r>
            <a:r>
              <a:rPr lang="en-US" dirty="0"/>
              <a:t>; 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r>
              <a:rPr lang="tr-TR" dirty="0" smtClean="0"/>
              <a:t>Ö</a:t>
            </a:r>
            <a:r>
              <a:rPr lang="en-US" dirty="0" err="1" smtClean="0"/>
              <a:t>ğrencilerin</a:t>
            </a:r>
            <a:r>
              <a:rPr lang="en-US" dirty="0"/>
              <a:t>, </a:t>
            </a:r>
            <a:r>
              <a:rPr lang="en-US" b="1" dirty="0" err="1"/>
              <a:t>Türkçenin</a:t>
            </a:r>
            <a:r>
              <a:rPr lang="en-US" b="1" dirty="0"/>
              <a:t> </a:t>
            </a:r>
            <a:r>
              <a:rPr lang="en-US" b="1" dirty="0" err="1"/>
              <a:t>estetik</a:t>
            </a:r>
            <a:r>
              <a:rPr lang="en-US" b="1" dirty="0"/>
              <a:t> </a:t>
            </a:r>
            <a:r>
              <a:rPr lang="en-US" b="1" dirty="0" err="1"/>
              <a:t>zevkine</a:t>
            </a:r>
            <a:r>
              <a:rPr lang="en-US" b="1" dirty="0"/>
              <a:t> </a:t>
            </a:r>
            <a:r>
              <a:rPr lang="en-US" b="1" dirty="0" err="1"/>
              <a:t>vararak</a:t>
            </a:r>
            <a:r>
              <a:rPr lang="en-US" b="1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zengin</a:t>
            </a:r>
            <a:r>
              <a:rPr lang="en-US" dirty="0"/>
              <a:t> </a:t>
            </a:r>
            <a:r>
              <a:rPr lang="en-US" dirty="0" err="1"/>
              <a:t>söz</a:t>
            </a:r>
            <a:r>
              <a:rPr lang="en-US" dirty="0"/>
              <a:t> </a:t>
            </a:r>
            <a:r>
              <a:rPr lang="en-US" dirty="0" err="1"/>
              <a:t>varlığından</a:t>
            </a:r>
            <a:r>
              <a:rPr lang="en-US" dirty="0"/>
              <a:t> </a:t>
            </a:r>
            <a:r>
              <a:rPr lang="en-US" dirty="0" err="1"/>
              <a:t>faydalanarak</a:t>
            </a:r>
            <a:r>
              <a:rPr lang="en-US" dirty="0"/>
              <a:t> </a:t>
            </a:r>
            <a:r>
              <a:rPr lang="en-US" b="1" dirty="0" err="1"/>
              <a:t>kendilerini</a:t>
            </a:r>
            <a:r>
              <a:rPr lang="en-US" b="1" dirty="0"/>
              <a:t> </a:t>
            </a:r>
            <a:r>
              <a:rPr lang="en-US" b="1" dirty="0" err="1"/>
              <a:t>doğru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rahat</a:t>
            </a:r>
            <a:r>
              <a:rPr lang="en-US" b="1" dirty="0"/>
              <a:t> </a:t>
            </a:r>
            <a:r>
              <a:rPr lang="en-US" b="1" dirty="0" err="1"/>
              <a:t>ifade</a:t>
            </a:r>
            <a:r>
              <a:rPr lang="en-US" b="1" dirty="0"/>
              <a:t> </a:t>
            </a:r>
            <a:r>
              <a:rPr lang="en-US" b="1" dirty="0" err="1"/>
              <a:t>edebilmeleri</a:t>
            </a:r>
            <a:r>
              <a:rPr lang="en-US" b="1" dirty="0"/>
              <a:t>,</a:t>
            </a:r>
            <a:r>
              <a:rPr lang="en-US" dirty="0"/>
              <a:t> </a:t>
            </a:r>
            <a:r>
              <a:rPr lang="en-US" dirty="0" err="1"/>
              <a:t>sosyal</a:t>
            </a:r>
            <a:r>
              <a:rPr lang="en-US" dirty="0"/>
              <a:t> </a:t>
            </a:r>
            <a:r>
              <a:rPr lang="en-US" dirty="0" err="1"/>
              <a:t>hayatta</a:t>
            </a:r>
            <a:r>
              <a:rPr lang="en-US" dirty="0"/>
              <a:t> </a:t>
            </a:r>
            <a:r>
              <a:rPr lang="en-US" dirty="0" err="1"/>
              <a:t>karşılaşacakları</a:t>
            </a:r>
            <a:r>
              <a:rPr lang="en-US" dirty="0"/>
              <a:t> </a:t>
            </a:r>
            <a:r>
              <a:rPr lang="en-US" dirty="0" err="1"/>
              <a:t>sorunları</a:t>
            </a:r>
            <a:r>
              <a:rPr lang="en-US" dirty="0"/>
              <a:t> </a:t>
            </a:r>
            <a:r>
              <a:rPr lang="en-US" dirty="0" err="1"/>
              <a:t>konuşarak</a:t>
            </a:r>
            <a:r>
              <a:rPr lang="en-US" dirty="0"/>
              <a:t> </a:t>
            </a:r>
            <a:r>
              <a:rPr lang="en-US" dirty="0" err="1" smtClean="0"/>
              <a:t>çözebilmeleri</a:t>
            </a:r>
            <a:r>
              <a:rPr lang="tr-TR" dirty="0" smtClean="0"/>
              <a:t> </a:t>
            </a:r>
            <a:r>
              <a:rPr lang="en-US" dirty="0" err="1" smtClean="0"/>
              <a:t>amaçlanmaktadır</a:t>
            </a:r>
            <a:r>
              <a:rPr lang="en-US" dirty="0"/>
              <a:t>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57224" y="274638"/>
            <a:ext cx="7643866" cy="796908"/>
          </a:xfrm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Okuma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928670"/>
            <a:ext cx="8572560" cy="5500726"/>
          </a:xfrm>
        </p:spPr>
        <p:txBody>
          <a:bodyPr>
            <a:normAutofit/>
          </a:bodyPr>
          <a:lstStyle/>
          <a:p>
            <a:r>
              <a:rPr lang="en-US" dirty="0" err="1"/>
              <a:t>Programda</a:t>
            </a:r>
            <a:r>
              <a:rPr lang="en-US" dirty="0"/>
              <a:t> </a:t>
            </a:r>
            <a:r>
              <a:rPr lang="en-US" dirty="0" err="1"/>
              <a:t>yer</a:t>
            </a:r>
            <a:r>
              <a:rPr lang="en-US" dirty="0"/>
              <a:t> </a:t>
            </a:r>
            <a:r>
              <a:rPr lang="en-US" dirty="0" err="1"/>
              <a:t>alan</a:t>
            </a:r>
            <a:r>
              <a:rPr lang="en-US" dirty="0"/>
              <a:t>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 err="1"/>
              <a:t>alanında</a:t>
            </a:r>
            <a:r>
              <a:rPr lang="en-US" dirty="0"/>
              <a:t>; 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M</a:t>
            </a:r>
            <a:r>
              <a:rPr lang="en-US" dirty="0" err="1" smtClean="0"/>
              <a:t>etinlerin</a:t>
            </a:r>
            <a:r>
              <a:rPr lang="en-US" dirty="0" smtClean="0"/>
              <a:t> </a:t>
            </a:r>
            <a:r>
              <a:rPr lang="en-US" dirty="0" err="1"/>
              <a:t>anlaşılması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çözümlenmesi</a:t>
            </a:r>
            <a:r>
              <a:rPr lang="en-US" dirty="0" smtClean="0"/>
              <a:t>,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anlamlandırılması</a:t>
            </a:r>
            <a:r>
              <a:rPr lang="en-US" dirty="0"/>
              <a:t>, </a:t>
            </a:r>
            <a:r>
              <a:rPr lang="en-US" dirty="0" err="1"/>
              <a:t>okunan</a:t>
            </a:r>
            <a:r>
              <a:rPr lang="en-US" dirty="0"/>
              <a:t> </a:t>
            </a:r>
            <a:r>
              <a:rPr lang="en-US" dirty="0" err="1"/>
              <a:t>metinlerin</a:t>
            </a:r>
            <a:r>
              <a:rPr lang="en-US" dirty="0"/>
              <a:t> </a:t>
            </a:r>
            <a:r>
              <a:rPr lang="en-US" dirty="0" err="1"/>
              <a:t>değerlendirilmesi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b="1" i="1" dirty="0" err="1">
                <a:solidFill>
                  <a:srgbClr val="C00000"/>
                </a:solidFill>
              </a:rPr>
              <a:t>okumanın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bir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alışkanlık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hâline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dönüştürülmesine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dirty="0" err="1"/>
              <a:t>yönelik</a:t>
            </a:r>
            <a:r>
              <a:rPr lang="en-US" dirty="0"/>
              <a:t> </a:t>
            </a:r>
            <a:r>
              <a:rPr lang="en-US" dirty="0" err="1"/>
              <a:t>olarak</a:t>
            </a:r>
            <a:r>
              <a:rPr lang="en-US" dirty="0"/>
              <a:t> </a:t>
            </a:r>
            <a:r>
              <a:rPr lang="en-US" dirty="0" err="1"/>
              <a:t>çeşitli</a:t>
            </a:r>
            <a:r>
              <a:rPr lang="en-US" dirty="0"/>
              <a:t> </a:t>
            </a:r>
            <a:r>
              <a:rPr lang="en-US" dirty="0" err="1"/>
              <a:t>kazanımlara</a:t>
            </a:r>
            <a:r>
              <a:rPr lang="en-US" dirty="0"/>
              <a:t> </a:t>
            </a:r>
            <a:r>
              <a:rPr lang="en-US" dirty="0" err="1"/>
              <a:t>yer</a:t>
            </a:r>
            <a:r>
              <a:rPr lang="en-US" dirty="0"/>
              <a:t> </a:t>
            </a:r>
            <a:r>
              <a:rPr lang="en-US" dirty="0" err="1"/>
              <a:t>verilmiştir</a:t>
            </a:r>
            <a:r>
              <a:rPr lang="en-US" dirty="0"/>
              <a:t>. </a:t>
            </a:r>
            <a:endParaRPr lang="tr-TR" dirty="0" smtClean="0"/>
          </a:p>
          <a:p>
            <a:r>
              <a:rPr lang="en-US" dirty="0" smtClean="0"/>
              <a:t>Okuma </a:t>
            </a: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 err="1"/>
              <a:t>alanındaki</a:t>
            </a:r>
            <a:r>
              <a:rPr lang="en-US" dirty="0"/>
              <a:t> </a:t>
            </a:r>
            <a:r>
              <a:rPr lang="en-US" dirty="0" err="1"/>
              <a:t>kazanımlar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anlama</a:t>
            </a:r>
            <a:r>
              <a:rPr lang="en-US" b="1" dirty="0">
                <a:solidFill>
                  <a:srgbClr val="FF0000"/>
                </a:solidFill>
              </a:rPr>
              <a:t>, </a:t>
            </a:r>
            <a:r>
              <a:rPr lang="en-US" b="1" dirty="0" err="1">
                <a:solidFill>
                  <a:srgbClr val="FF0000"/>
                </a:solidFill>
              </a:rPr>
              <a:t>akıcı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okuma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ve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söz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varlığı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/>
              <a:t>olmak</a:t>
            </a:r>
            <a:r>
              <a:rPr lang="en-US" dirty="0"/>
              <a:t> </a:t>
            </a:r>
            <a:r>
              <a:rPr lang="en-US" dirty="0" err="1"/>
              <a:t>üzere</a:t>
            </a:r>
            <a:r>
              <a:rPr lang="en-US" dirty="0"/>
              <a:t> </a:t>
            </a:r>
            <a:r>
              <a:rPr lang="en-US" dirty="0" err="1"/>
              <a:t>üç</a:t>
            </a:r>
            <a:r>
              <a:rPr lang="en-US" dirty="0"/>
              <a:t> alt </a:t>
            </a:r>
            <a:r>
              <a:rPr lang="en-US" dirty="0" err="1"/>
              <a:t>grupta</a:t>
            </a:r>
            <a:r>
              <a:rPr lang="en-US" dirty="0"/>
              <a:t> </a:t>
            </a:r>
            <a:r>
              <a:rPr lang="en-US" dirty="0" err="1"/>
              <a:t>yapılandırılmıştır</a:t>
            </a:r>
            <a:r>
              <a:rPr lang="en-US" dirty="0"/>
              <a:t>.</a:t>
            </a:r>
            <a:endParaRPr lang="tr-TR" dirty="0"/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http://img24.imageshack.us/img24/4033/60372438371236840859120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842968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800" b="1" dirty="0" smtClean="0">
                <a:solidFill>
                  <a:srgbClr val="C00000"/>
                </a:solidFill>
              </a:rPr>
              <a:t>Yazma</a:t>
            </a:r>
            <a:endParaRPr lang="tr-TR" sz="48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Yazma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 err="1"/>
              <a:t>alanında</a:t>
            </a:r>
            <a:r>
              <a:rPr lang="en-US" dirty="0"/>
              <a:t> </a:t>
            </a:r>
            <a:r>
              <a:rPr lang="en-US" b="1" dirty="0">
                <a:solidFill>
                  <a:srgbClr val="C00000"/>
                </a:solidFill>
              </a:rPr>
              <a:t>“</a:t>
            </a:r>
            <a:r>
              <a:rPr lang="en-US" b="1" dirty="0" err="1">
                <a:solidFill>
                  <a:srgbClr val="C00000"/>
                </a:solidFill>
              </a:rPr>
              <a:t>süreç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temelli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yazma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modeli</a:t>
            </a:r>
            <a:r>
              <a:rPr lang="en-US" b="1" dirty="0">
                <a:solidFill>
                  <a:srgbClr val="C00000"/>
                </a:solidFill>
              </a:rPr>
              <a:t>”</a:t>
            </a:r>
            <a:r>
              <a:rPr lang="en-US" dirty="0"/>
              <a:t> </a:t>
            </a:r>
            <a:r>
              <a:rPr lang="en-US" dirty="0" err="1"/>
              <a:t>esas</a:t>
            </a:r>
            <a:r>
              <a:rPr lang="en-US" dirty="0"/>
              <a:t> </a:t>
            </a:r>
            <a:r>
              <a:rPr lang="en-US" dirty="0" err="1"/>
              <a:t>alınmıştır</a:t>
            </a:r>
            <a:r>
              <a:rPr lang="en-US" dirty="0"/>
              <a:t>. </a:t>
            </a:r>
            <a:endParaRPr lang="tr-TR" dirty="0" smtClean="0"/>
          </a:p>
          <a:p>
            <a:r>
              <a:rPr lang="en-US" dirty="0" err="1" smtClean="0"/>
              <a:t>Hazırlıktan</a:t>
            </a:r>
            <a:r>
              <a:rPr lang="en-US" dirty="0" smtClean="0"/>
              <a:t> </a:t>
            </a:r>
            <a:r>
              <a:rPr lang="en-US" dirty="0" err="1" smtClean="0"/>
              <a:t>başlaya</a:t>
            </a:r>
            <a:r>
              <a:rPr lang="tr-TR" dirty="0" smtClean="0"/>
              <a:t>n </a:t>
            </a:r>
            <a:r>
              <a:rPr lang="en-US" dirty="0" err="1" smtClean="0"/>
              <a:t>süreç</a:t>
            </a:r>
            <a:r>
              <a:rPr lang="en-US" dirty="0"/>
              <a:t>, </a:t>
            </a:r>
            <a:r>
              <a:rPr lang="en-US" b="1" u="sng" dirty="0" err="1"/>
              <a:t>birkaç</a:t>
            </a:r>
            <a:r>
              <a:rPr lang="en-US" b="1" u="sng" dirty="0"/>
              <a:t> </a:t>
            </a:r>
            <a:r>
              <a:rPr lang="en-US" b="1" u="sng" dirty="0" err="1"/>
              <a:t>haftayı</a:t>
            </a:r>
            <a:r>
              <a:rPr lang="en-US" b="1" u="sng" dirty="0"/>
              <a:t> </a:t>
            </a:r>
            <a:r>
              <a:rPr lang="en-US" b="1" u="sng" dirty="0" err="1"/>
              <a:t>bulabileceği</a:t>
            </a:r>
            <a:r>
              <a:rPr lang="en-US" b="1" u="sng" dirty="0"/>
              <a:t> </a:t>
            </a:r>
            <a:r>
              <a:rPr lang="en-US" b="1" u="sng" dirty="0" err="1"/>
              <a:t>gibi</a:t>
            </a:r>
            <a:r>
              <a:rPr lang="en-US" b="1" u="sng" dirty="0"/>
              <a:t> </a:t>
            </a:r>
            <a:r>
              <a:rPr lang="en-US" b="1" u="sng" dirty="0" err="1"/>
              <a:t>daha</a:t>
            </a:r>
            <a:r>
              <a:rPr lang="en-US" b="1" u="sng" dirty="0"/>
              <a:t> </a:t>
            </a:r>
            <a:r>
              <a:rPr lang="en-US" b="1" u="sng" dirty="0" err="1"/>
              <a:t>uzun</a:t>
            </a:r>
            <a:r>
              <a:rPr lang="en-US" b="1" u="sng" dirty="0"/>
              <a:t> </a:t>
            </a:r>
            <a:r>
              <a:rPr lang="en-US" b="1" u="sng" dirty="0" err="1"/>
              <a:t>zaman</a:t>
            </a:r>
            <a:r>
              <a:rPr lang="en-US" b="1" u="sng" dirty="0"/>
              <a:t> </a:t>
            </a:r>
            <a:r>
              <a:rPr lang="en-US" b="1" u="sng" dirty="0" err="1"/>
              <a:t>da</a:t>
            </a:r>
            <a:r>
              <a:rPr lang="en-US" b="1" u="sng" dirty="0"/>
              <a:t> </a:t>
            </a:r>
            <a:r>
              <a:rPr lang="en-US" b="1" u="sng" dirty="0" err="1"/>
              <a:t>alabilir</a:t>
            </a:r>
            <a:r>
              <a:rPr lang="en-US" dirty="0"/>
              <a:t>. </a:t>
            </a:r>
            <a:r>
              <a:rPr lang="en-US" b="1" dirty="0" err="1"/>
              <a:t>Önemli</a:t>
            </a:r>
            <a:r>
              <a:rPr lang="en-US" b="1" dirty="0"/>
              <a:t> </a:t>
            </a:r>
            <a:r>
              <a:rPr lang="en-US" b="1" dirty="0" err="1"/>
              <a:t>olan</a:t>
            </a:r>
            <a:r>
              <a:rPr lang="en-US" dirty="0"/>
              <a:t>, </a:t>
            </a:r>
            <a:r>
              <a:rPr lang="en-US" dirty="0" err="1"/>
              <a:t>öğrenciye</a:t>
            </a:r>
            <a:r>
              <a:rPr lang="en-US" dirty="0"/>
              <a:t> </a:t>
            </a:r>
            <a:r>
              <a:rPr lang="en-US" b="1" dirty="0"/>
              <a:t>"</a:t>
            </a:r>
            <a:r>
              <a:rPr lang="en-US" b="1" dirty="0" err="1"/>
              <a:t>süreç</a:t>
            </a:r>
            <a:r>
              <a:rPr lang="en-US" b="1" dirty="0"/>
              <a:t> </a:t>
            </a:r>
            <a:r>
              <a:rPr lang="en-US" b="1" dirty="0" err="1"/>
              <a:t>temelli</a:t>
            </a:r>
            <a:r>
              <a:rPr lang="en-US" b="1" dirty="0"/>
              <a:t> </a:t>
            </a:r>
            <a:r>
              <a:rPr lang="en-US" b="1" dirty="0" err="1"/>
              <a:t>yazma"</a:t>
            </a:r>
            <a:r>
              <a:rPr lang="en-US" dirty="0" err="1"/>
              <a:t>nın</a:t>
            </a:r>
            <a:r>
              <a:rPr lang="en-US" dirty="0"/>
              <a:t> </a:t>
            </a:r>
            <a:r>
              <a:rPr lang="en-US" dirty="0" err="1"/>
              <a:t>aşamalarıyla</a:t>
            </a:r>
            <a:r>
              <a:rPr lang="en-US" dirty="0"/>
              <a:t> </a:t>
            </a:r>
            <a:r>
              <a:rPr lang="en-US" dirty="0" err="1"/>
              <a:t>ilgili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beceriler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kazandırmaktır</a:t>
            </a:r>
            <a:r>
              <a:rPr lang="en-US" dirty="0"/>
              <a:t>.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58204" cy="1274786"/>
          </a:xfrm>
        </p:spPr>
        <p:txBody>
          <a:bodyPr>
            <a:noAutofit/>
          </a:bodyPr>
          <a:lstStyle/>
          <a:p>
            <a:r>
              <a:rPr lang="tr-TR" sz="3200" i="1" dirty="0" smtClean="0">
                <a:solidFill>
                  <a:srgbClr val="FF0000"/>
                </a:solidFill>
              </a:rPr>
              <a:t/>
            </a:r>
            <a:br>
              <a:rPr lang="tr-TR" sz="3200" i="1" dirty="0" smtClean="0">
                <a:solidFill>
                  <a:srgbClr val="FF0000"/>
                </a:solidFill>
              </a:rPr>
            </a:br>
            <a:r>
              <a:rPr lang="tr-TR" sz="3200" b="1" i="1" dirty="0" smtClean="0">
                <a:solidFill>
                  <a:srgbClr val="FF0000"/>
                </a:solidFill>
              </a:rPr>
              <a:t>1.</a:t>
            </a:r>
            <a:r>
              <a:rPr lang="en-US" sz="3200" b="1" i="1" dirty="0" err="1" smtClean="0">
                <a:solidFill>
                  <a:srgbClr val="FF0000"/>
                </a:solidFill>
              </a:rPr>
              <a:t>Sınıf</a:t>
            </a:r>
            <a:r>
              <a:rPr lang="en-US" sz="3200" b="1" i="1" dirty="0" smtClean="0">
                <a:solidFill>
                  <a:srgbClr val="FF0000"/>
                </a:solidFill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</a:rPr>
              <a:t>Düzey</a:t>
            </a:r>
            <a:r>
              <a:rPr lang="tr-TR" sz="3200" b="1" i="1" dirty="0" smtClean="0">
                <a:solidFill>
                  <a:srgbClr val="FF0000"/>
                </a:solidFill>
              </a:rPr>
              <a:t>ine</a:t>
            </a:r>
            <a:r>
              <a:rPr lang="en-US" sz="3200" b="1" i="1" dirty="0" smtClean="0">
                <a:solidFill>
                  <a:srgbClr val="FF0000"/>
                </a:solidFill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</a:rPr>
              <a:t>Göre</a:t>
            </a:r>
            <a:r>
              <a:rPr lang="en-US" sz="3200" b="1" i="1" dirty="0">
                <a:solidFill>
                  <a:srgbClr val="FF0000"/>
                </a:solidFill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</a:rPr>
              <a:t>Ders</a:t>
            </a:r>
            <a:r>
              <a:rPr lang="en-US" sz="3200" b="1" i="1" dirty="0">
                <a:solidFill>
                  <a:srgbClr val="FF0000"/>
                </a:solidFill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</a:rPr>
              <a:t>Kitaplarında</a:t>
            </a:r>
            <a:r>
              <a:rPr lang="en-US" sz="3200" b="1" i="1" dirty="0">
                <a:solidFill>
                  <a:srgbClr val="FF0000"/>
                </a:solidFill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</a:rPr>
              <a:t>Yer</a:t>
            </a:r>
            <a:r>
              <a:rPr lang="en-US" sz="3200" b="1" i="1" dirty="0">
                <a:solidFill>
                  <a:srgbClr val="FF0000"/>
                </a:solidFill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</a:rPr>
              <a:t>Alacak</a:t>
            </a:r>
            <a:r>
              <a:rPr lang="en-US" sz="3200" b="1" i="1" dirty="0">
                <a:solidFill>
                  <a:srgbClr val="FF0000"/>
                </a:solidFill>
              </a:rPr>
              <a:t> Okuma </a:t>
            </a:r>
            <a:r>
              <a:rPr lang="en-US" sz="3200" b="1" i="1" dirty="0" err="1" smtClean="0">
                <a:solidFill>
                  <a:srgbClr val="FF0000"/>
                </a:solidFill>
              </a:rPr>
              <a:t>ve</a:t>
            </a:r>
            <a:r>
              <a:rPr lang="tr-TR" sz="3200" b="1" i="1" dirty="0" smtClean="0">
                <a:solidFill>
                  <a:srgbClr val="FF0000"/>
                </a:solidFill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</a:rPr>
              <a:t>Dinleme</a:t>
            </a:r>
            <a:r>
              <a:rPr lang="tr-TR" sz="3200" b="1" i="1" dirty="0" smtClean="0">
                <a:solidFill>
                  <a:srgbClr val="FF0000"/>
                </a:solidFill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</a:rPr>
              <a:t>Metinlerinin</a:t>
            </a:r>
            <a:r>
              <a:rPr lang="en-US" sz="3200" b="1" i="1" dirty="0" smtClean="0">
                <a:solidFill>
                  <a:srgbClr val="FF0000"/>
                </a:solidFill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</a:rPr>
              <a:t>Türleri</a:t>
            </a:r>
            <a:r>
              <a:rPr lang="en-US" sz="3200" b="1" i="1" dirty="0">
                <a:solidFill>
                  <a:srgbClr val="FF0000"/>
                </a:solidFill>
              </a:rPr>
              <a:t> </a:t>
            </a:r>
            <a:r>
              <a:rPr lang="tr-TR" sz="3200" dirty="0">
                <a:solidFill>
                  <a:srgbClr val="FF0000"/>
                </a:solidFill>
              </a:rPr>
              <a:t/>
            </a:r>
            <a:br>
              <a:rPr lang="tr-TR" sz="3200" dirty="0">
                <a:solidFill>
                  <a:srgbClr val="FF0000"/>
                </a:solidFill>
              </a:rPr>
            </a:br>
            <a:endParaRPr lang="tr-TR" sz="3200" dirty="0">
              <a:solidFill>
                <a:srgbClr val="FF0000"/>
              </a:solidFill>
            </a:endParaRPr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500036" y="1785925"/>
          <a:ext cx="8026213" cy="4095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3503"/>
                <a:gridCol w="2119207"/>
                <a:gridCol w="2953503"/>
              </a:tblGrid>
              <a:tr h="757243"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Metin</a:t>
                      </a:r>
                      <a:r>
                        <a:rPr lang="tr-TR" sz="3200" baseline="0" dirty="0" smtClean="0"/>
                        <a:t> türleri</a:t>
                      </a:r>
                      <a:endParaRPr lang="tr-TR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Dinleme</a:t>
                      </a:r>
                      <a:r>
                        <a:rPr lang="tr-TR" sz="3200" baseline="0" dirty="0" smtClean="0"/>
                        <a:t>- izleme</a:t>
                      </a:r>
                      <a:endParaRPr lang="tr-TR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Okuma</a:t>
                      </a:r>
                      <a:endParaRPr lang="tr-TR" sz="3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57243"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Hikaye</a:t>
                      </a:r>
                      <a:r>
                        <a:rPr lang="tr-TR" sz="3200" baseline="0" dirty="0" smtClean="0"/>
                        <a:t> edici</a:t>
                      </a:r>
                      <a:endParaRPr lang="tr-TR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36</a:t>
                      </a:r>
                      <a:endParaRPr lang="tr-TR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18</a:t>
                      </a:r>
                      <a:endParaRPr lang="tr-TR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57243"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Bilgi verici</a:t>
                      </a:r>
                      <a:endParaRPr lang="tr-TR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8</a:t>
                      </a:r>
                      <a:endParaRPr lang="tr-TR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4</a:t>
                      </a:r>
                      <a:endParaRPr lang="tr-TR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57243"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Şiir </a:t>
                      </a:r>
                      <a:endParaRPr lang="tr-TR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20</a:t>
                      </a:r>
                      <a:endParaRPr lang="tr-TR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10</a:t>
                      </a:r>
                      <a:endParaRPr lang="tr-TR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57243"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Toplam </a:t>
                      </a:r>
                      <a:endParaRPr lang="tr-TR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64</a:t>
                      </a:r>
                      <a:endParaRPr lang="tr-TR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/>
                        <a:t>32</a:t>
                      </a:r>
                      <a:endParaRPr lang="tr-TR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42910" y="428604"/>
            <a:ext cx="8043890" cy="5697559"/>
          </a:xfrm>
        </p:spPr>
        <p:txBody>
          <a:bodyPr>
            <a:normAutofit/>
          </a:bodyPr>
          <a:lstStyle/>
          <a:p>
            <a:r>
              <a:rPr lang="en-US" sz="4000" b="1" dirty="0" err="1">
                <a:solidFill>
                  <a:srgbClr val="FF0000"/>
                </a:solidFill>
              </a:rPr>
              <a:t>Birinci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sınıfta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haftada</a:t>
            </a:r>
            <a:r>
              <a:rPr lang="en-US" sz="4000" b="1" dirty="0">
                <a:solidFill>
                  <a:srgbClr val="FF0000"/>
                </a:solidFill>
              </a:rPr>
              <a:t> en </a:t>
            </a:r>
            <a:r>
              <a:rPr lang="en-US" sz="4000" b="1" dirty="0" err="1">
                <a:solidFill>
                  <a:srgbClr val="FF0000"/>
                </a:solidFill>
              </a:rPr>
              <a:t>az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iki</a:t>
            </a:r>
            <a:r>
              <a:rPr lang="en-US" sz="4000" dirty="0"/>
              <a:t>, </a:t>
            </a:r>
            <a:r>
              <a:rPr lang="en-US" sz="4000" dirty="0" err="1"/>
              <a:t>sonraki</a:t>
            </a:r>
            <a:r>
              <a:rPr lang="en-US" sz="4000" dirty="0"/>
              <a:t> </a:t>
            </a:r>
            <a:r>
              <a:rPr lang="en-US" sz="4000" dirty="0" err="1"/>
              <a:t>sınıflarda</a:t>
            </a:r>
            <a:r>
              <a:rPr lang="en-US" sz="4000" dirty="0"/>
              <a:t> en </a:t>
            </a:r>
            <a:r>
              <a:rPr lang="en-US" sz="4000" dirty="0" err="1"/>
              <a:t>az</a:t>
            </a:r>
            <a:r>
              <a:rPr lang="en-US" sz="4000" dirty="0"/>
              <a:t> </a:t>
            </a:r>
            <a:r>
              <a:rPr lang="en-US" sz="4000" dirty="0" err="1"/>
              <a:t>bir</a:t>
            </a:r>
            <a:r>
              <a:rPr lang="en-US" sz="4000" dirty="0"/>
              <a:t> </a:t>
            </a:r>
            <a:r>
              <a:rPr lang="en-US" sz="4000" dirty="0" err="1"/>
              <a:t>ders</a:t>
            </a:r>
            <a:r>
              <a:rPr lang="en-US" sz="4000" dirty="0"/>
              <a:t> </a:t>
            </a:r>
            <a:r>
              <a:rPr lang="en-US" sz="4000" dirty="0" err="1"/>
              <a:t>saatinin</a:t>
            </a:r>
            <a:r>
              <a:rPr lang="en-US" sz="4000" dirty="0"/>
              <a:t> </a:t>
            </a:r>
            <a:r>
              <a:rPr lang="en-US" sz="4000" b="1" dirty="0" err="1"/>
              <a:t>dinleme</a:t>
            </a:r>
            <a:r>
              <a:rPr lang="en-US" sz="4000" b="1" dirty="0"/>
              <a:t> </a:t>
            </a:r>
            <a:r>
              <a:rPr lang="en-US" sz="4000" b="1" dirty="0" err="1"/>
              <a:t>ve</a:t>
            </a:r>
            <a:r>
              <a:rPr lang="en-US" sz="4000" b="1" dirty="0"/>
              <a:t> </a:t>
            </a:r>
            <a:r>
              <a:rPr lang="en-US" sz="4000" b="1" dirty="0" err="1"/>
              <a:t>konuşmaya</a:t>
            </a:r>
            <a:r>
              <a:rPr lang="en-US" sz="4000" b="1" dirty="0"/>
              <a:t> </a:t>
            </a:r>
            <a:r>
              <a:rPr lang="en-US" sz="4000" b="1" dirty="0" err="1"/>
              <a:t>ayrılması</a:t>
            </a:r>
            <a:r>
              <a:rPr lang="en-US" sz="4000" b="1" dirty="0"/>
              <a:t> </a:t>
            </a:r>
            <a:r>
              <a:rPr lang="en-US" sz="4000" b="1" dirty="0" err="1"/>
              <a:t>önerilir</a:t>
            </a:r>
            <a:r>
              <a:rPr lang="en-US" sz="4000" b="1" dirty="0" smtClean="0"/>
              <a:t>.</a:t>
            </a:r>
            <a:endParaRPr lang="tr-TR" sz="4000" b="1" dirty="0" smtClean="0"/>
          </a:p>
          <a:p>
            <a:endParaRPr lang="tr-TR" dirty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err="1">
                <a:solidFill>
                  <a:srgbClr val="FF0000"/>
                </a:solidFill>
              </a:rPr>
              <a:t>İlk</a:t>
            </a:r>
            <a:r>
              <a:rPr lang="en-US" sz="4800" b="1" dirty="0">
                <a:solidFill>
                  <a:srgbClr val="FF0000"/>
                </a:solidFill>
              </a:rPr>
              <a:t> Okuma </a:t>
            </a:r>
            <a:r>
              <a:rPr lang="en-US" sz="4800" b="1" dirty="0" err="1">
                <a:solidFill>
                  <a:srgbClr val="FF0000"/>
                </a:solidFill>
              </a:rPr>
              <a:t>Yazma</a:t>
            </a:r>
            <a:r>
              <a:rPr lang="en-US" sz="4800" b="1" dirty="0">
                <a:solidFill>
                  <a:srgbClr val="FF0000"/>
                </a:solidFill>
              </a:rPr>
              <a:t> </a:t>
            </a:r>
            <a:r>
              <a:rPr lang="en-US" sz="4800" b="1" dirty="0" err="1">
                <a:solidFill>
                  <a:srgbClr val="FF0000"/>
                </a:solidFill>
              </a:rPr>
              <a:t>Süreci</a:t>
            </a:r>
            <a:r>
              <a:rPr lang="tr-TR" sz="4800" b="1" dirty="0">
                <a:solidFill>
                  <a:srgbClr val="FF0000"/>
                </a:solidFill>
              </a:rPr>
              <a:t/>
            </a:r>
            <a:br>
              <a:rPr lang="tr-TR" sz="4800" b="1" dirty="0">
                <a:solidFill>
                  <a:srgbClr val="FF0000"/>
                </a:solidFill>
              </a:rPr>
            </a:b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1000108"/>
            <a:ext cx="8186766" cy="5126055"/>
          </a:xfrm>
        </p:spPr>
        <p:txBody>
          <a:bodyPr/>
          <a:lstStyle/>
          <a:p>
            <a:r>
              <a:rPr lang="en-US" dirty="0" err="1"/>
              <a:t>Türkçe</a:t>
            </a:r>
            <a:r>
              <a:rPr lang="en-US" dirty="0"/>
              <a:t> </a:t>
            </a:r>
            <a:r>
              <a:rPr lang="en-US" dirty="0" err="1"/>
              <a:t>Dersi</a:t>
            </a:r>
            <a:r>
              <a:rPr lang="en-US" dirty="0"/>
              <a:t> </a:t>
            </a:r>
            <a:r>
              <a:rPr lang="en-US" dirty="0" err="1"/>
              <a:t>Öğretim</a:t>
            </a:r>
            <a:r>
              <a:rPr lang="en-US" dirty="0"/>
              <a:t> </a:t>
            </a:r>
            <a:r>
              <a:rPr lang="en-US" dirty="0" err="1"/>
              <a:t>Programı’nda</a:t>
            </a:r>
            <a:r>
              <a:rPr lang="en-US" dirty="0"/>
              <a:t> ilk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yazma</a:t>
            </a:r>
            <a:r>
              <a:rPr lang="en-US" dirty="0"/>
              <a:t> </a:t>
            </a:r>
            <a:r>
              <a:rPr lang="en-US" dirty="0" err="1"/>
              <a:t>öğretimine</a:t>
            </a:r>
            <a:r>
              <a:rPr lang="en-US" dirty="0"/>
              <a:t> </a:t>
            </a:r>
            <a:r>
              <a:rPr lang="en-US" dirty="0" err="1"/>
              <a:t>ayrı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önem</a:t>
            </a:r>
            <a:r>
              <a:rPr lang="en-US" dirty="0"/>
              <a:t> </a:t>
            </a:r>
            <a:r>
              <a:rPr lang="en-US" dirty="0" err="1"/>
              <a:t>verilmiş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“</a:t>
            </a:r>
            <a:r>
              <a:rPr lang="en-US" b="1" dirty="0" err="1">
                <a:solidFill>
                  <a:srgbClr val="FF0000"/>
                </a:solidFill>
              </a:rPr>
              <a:t>ses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temelli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cümle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yöntemi</a:t>
            </a:r>
            <a:r>
              <a:rPr lang="en-US" b="1" dirty="0">
                <a:solidFill>
                  <a:srgbClr val="FF0000"/>
                </a:solidFill>
              </a:rPr>
              <a:t>”</a:t>
            </a:r>
            <a:r>
              <a:rPr lang="en-US" dirty="0"/>
              <a:t> </a:t>
            </a:r>
            <a:r>
              <a:rPr lang="en-US" dirty="0" err="1"/>
              <a:t>esas</a:t>
            </a:r>
            <a:r>
              <a:rPr lang="en-US" dirty="0"/>
              <a:t> </a:t>
            </a:r>
            <a:r>
              <a:rPr lang="en-US" dirty="0" err="1"/>
              <a:t>alınmıştır</a:t>
            </a:r>
            <a:r>
              <a:rPr lang="en-US" dirty="0"/>
              <a:t>. </a:t>
            </a:r>
            <a:endParaRPr lang="tr-TR" dirty="0" smtClean="0"/>
          </a:p>
          <a:p>
            <a:endParaRPr lang="tr-TR" dirty="0"/>
          </a:p>
          <a:p>
            <a:r>
              <a:rPr lang="en-US" dirty="0" err="1" smtClean="0"/>
              <a:t>Programda</a:t>
            </a:r>
            <a:r>
              <a:rPr lang="en-US" dirty="0" smtClean="0"/>
              <a:t> </a:t>
            </a:r>
            <a:r>
              <a:rPr lang="en-US" dirty="0"/>
              <a:t>ilk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yazma</a:t>
            </a:r>
            <a:r>
              <a:rPr lang="en-US" dirty="0"/>
              <a:t> </a:t>
            </a:r>
            <a:r>
              <a:rPr lang="en-US" dirty="0" err="1"/>
              <a:t>öğretimi</a:t>
            </a:r>
            <a:r>
              <a:rPr lang="en-US" dirty="0"/>
              <a:t>, </a:t>
            </a:r>
            <a:r>
              <a:rPr lang="en-US" dirty="0" err="1"/>
              <a:t>Türkçe</a:t>
            </a:r>
            <a:r>
              <a:rPr lang="en-US" dirty="0"/>
              <a:t> </a:t>
            </a:r>
            <a:r>
              <a:rPr lang="en-US" dirty="0" err="1"/>
              <a:t>öğretiminin</a:t>
            </a:r>
            <a:r>
              <a:rPr lang="en-US" dirty="0"/>
              <a:t> </a:t>
            </a:r>
            <a:r>
              <a:rPr lang="en-US" dirty="0" err="1"/>
              <a:t>beş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 err="1"/>
              <a:t>alanı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birlikte</a:t>
            </a:r>
            <a:r>
              <a:rPr lang="en-US" dirty="0"/>
              <a:t> </a:t>
            </a:r>
            <a:r>
              <a:rPr lang="en-US" dirty="0" err="1"/>
              <a:t>ele</a:t>
            </a:r>
            <a:r>
              <a:rPr lang="en-US" dirty="0"/>
              <a:t> </a:t>
            </a:r>
            <a:r>
              <a:rPr lang="en-US" dirty="0" err="1"/>
              <a:t>alınmış</a:t>
            </a:r>
            <a:r>
              <a:rPr lang="en-US" dirty="0"/>
              <a:t>, </a:t>
            </a:r>
            <a:r>
              <a:rPr lang="en-US" dirty="0" err="1"/>
              <a:t>içerik</a:t>
            </a:r>
            <a:r>
              <a:rPr lang="en-US" dirty="0"/>
              <a:t>, </a:t>
            </a:r>
            <a:r>
              <a:rPr lang="en-US" dirty="0" err="1"/>
              <a:t>yöntem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uygulamaya</a:t>
            </a:r>
            <a:r>
              <a:rPr lang="en-US" dirty="0"/>
              <a:t> </a:t>
            </a:r>
            <a:r>
              <a:rPr lang="en-US" dirty="0" err="1"/>
              <a:t>ilişkin</a:t>
            </a:r>
            <a:r>
              <a:rPr lang="en-US" dirty="0"/>
              <a:t> </a:t>
            </a:r>
            <a:r>
              <a:rPr lang="en-US" dirty="0" err="1"/>
              <a:t>bilgiler</a:t>
            </a:r>
            <a:r>
              <a:rPr lang="en-US" dirty="0"/>
              <a:t> </a:t>
            </a:r>
            <a:r>
              <a:rPr lang="en-US" dirty="0" err="1"/>
              <a:t>verilmiştir</a:t>
            </a:r>
            <a:r>
              <a:rPr lang="en-US" dirty="0"/>
              <a:t>.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PROGRAMIN TEMEL YAKLAŞIMI</a:t>
            </a:r>
            <a:br>
              <a:rPr lang="tr-TR" b="1" dirty="0" smtClean="0">
                <a:solidFill>
                  <a:srgbClr val="C00000"/>
                </a:solidFill>
              </a:rPr>
            </a:br>
            <a:r>
              <a:rPr lang="en-US" b="1" dirty="0" err="1" smtClean="0">
                <a:solidFill>
                  <a:srgbClr val="0070C0"/>
                </a:solidFill>
              </a:rPr>
              <a:t>Türkçe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Öğretim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</a:rPr>
              <a:t>Programı’nda</a:t>
            </a:r>
            <a:r>
              <a:rPr lang="en-US" b="1" dirty="0" smtClean="0">
                <a:solidFill>
                  <a:srgbClr val="0070C0"/>
                </a:solidFill>
              </a:rPr>
              <a:t>:</a:t>
            </a:r>
            <a:endParaRPr lang="tr-TR" b="1" dirty="0">
              <a:solidFill>
                <a:srgbClr val="0070C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 1-</a:t>
            </a:r>
            <a:r>
              <a:rPr lang="en-US" dirty="0" err="1" smtClean="0"/>
              <a:t>Türkçeyi</a:t>
            </a:r>
            <a:r>
              <a:rPr lang="en-US" dirty="0" smtClean="0"/>
              <a:t> </a:t>
            </a:r>
            <a:r>
              <a:rPr lang="en-US" dirty="0" err="1"/>
              <a:t>doğru</a:t>
            </a:r>
            <a:r>
              <a:rPr lang="en-US" dirty="0"/>
              <a:t>, </a:t>
            </a:r>
            <a:r>
              <a:rPr lang="en-US" dirty="0" err="1"/>
              <a:t>etkili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güzel</a:t>
            </a:r>
            <a:r>
              <a:rPr lang="en-US" dirty="0"/>
              <a:t> </a:t>
            </a:r>
            <a:r>
              <a:rPr lang="en-US" dirty="0" err="1"/>
              <a:t>kullanma</a:t>
            </a:r>
            <a:r>
              <a:rPr lang="en-US" dirty="0"/>
              <a:t>, </a:t>
            </a:r>
            <a:r>
              <a:rPr lang="en-US" dirty="0" err="1"/>
              <a:t>eleştirel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yaratıcı</a:t>
            </a:r>
            <a:r>
              <a:rPr lang="en-US" dirty="0"/>
              <a:t> </a:t>
            </a:r>
            <a:r>
              <a:rPr lang="en-US" dirty="0" err="1"/>
              <a:t>düşünme</a:t>
            </a:r>
            <a:r>
              <a:rPr lang="en-US" dirty="0"/>
              <a:t>, </a:t>
            </a:r>
            <a:r>
              <a:rPr lang="en-US" dirty="0" err="1"/>
              <a:t>iletişim</a:t>
            </a:r>
            <a:r>
              <a:rPr lang="en-US" dirty="0"/>
              <a:t>, problem </a:t>
            </a:r>
            <a:r>
              <a:rPr lang="en-US" dirty="0" err="1"/>
              <a:t>çözme</a:t>
            </a:r>
            <a:r>
              <a:rPr lang="en-US" dirty="0"/>
              <a:t>, </a:t>
            </a:r>
            <a:r>
              <a:rPr lang="en-US" dirty="0" err="1"/>
              <a:t>araştırma</a:t>
            </a:r>
            <a:r>
              <a:rPr lang="en-US" dirty="0"/>
              <a:t>, </a:t>
            </a:r>
            <a:r>
              <a:rPr lang="en-US" dirty="0" err="1"/>
              <a:t>bilgi</a:t>
            </a:r>
            <a:r>
              <a:rPr lang="en-US" dirty="0"/>
              <a:t> </a:t>
            </a:r>
            <a:r>
              <a:rPr lang="en-US" dirty="0" err="1"/>
              <a:t>teknolojilerini</a:t>
            </a:r>
            <a:r>
              <a:rPr lang="en-US" dirty="0"/>
              <a:t> </a:t>
            </a:r>
            <a:r>
              <a:rPr lang="en-US" dirty="0" err="1"/>
              <a:t>kullanma</a:t>
            </a:r>
            <a:r>
              <a:rPr lang="en-US" dirty="0"/>
              <a:t>, </a:t>
            </a:r>
            <a:r>
              <a:rPr lang="en-US" dirty="0" err="1"/>
              <a:t>girişimcilik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karar</a:t>
            </a:r>
            <a:r>
              <a:rPr lang="en-US" dirty="0"/>
              <a:t> </a:t>
            </a:r>
            <a:r>
              <a:rPr lang="en-US" dirty="0" err="1"/>
              <a:t>verme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 </a:t>
            </a:r>
            <a:r>
              <a:rPr lang="en-US" dirty="0" err="1"/>
              <a:t>temel</a:t>
            </a:r>
            <a:r>
              <a:rPr lang="en-US" dirty="0"/>
              <a:t> </a:t>
            </a:r>
            <a:r>
              <a:rPr lang="en-US" dirty="0" err="1"/>
              <a:t>becerilere</a:t>
            </a:r>
            <a:r>
              <a:rPr lang="en-US" dirty="0"/>
              <a:t> </a:t>
            </a:r>
            <a:r>
              <a:rPr lang="en-US" dirty="0" err="1"/>
              <a:t>yer</a:t>
            </a:r>
            <a:r>
              <a:rPr lang="en-US" dirty="0"/>
              <a:t> </a:t>
            </a:r>
            <a:r>
              <a:rPr lang="en-US" dirty="0" err="1"/>
              <a:t>verilmiştir</a:t>
            </a:r>
            <a:r>
              <a:rPr lang="en-US" dirty="0"/>
              <a:t>.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428604"/>
            <a:ext cx="8258204" cy="5697559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b="1" dirty="0">
                <a:solidFill>
                  <a:srgbClr val="FF0000"/>
                </a:solidFill>
              </a:rPr>
              <a:t>“</a:t>
            </a:r>
            <a:r>
              <a:rPr lang="en-US" b="1" dirty="0" err="1">
                <a:solidFill>
                  <a:srgbClr val="FF0000"/>
                </a:solidFill>
              </a:rPr>
              <a:t>Ses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temelli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cümle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yöntemi”ne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 err="1"/>
              <a:t>göre</a:t>
            </a:r>
            <a:r>
              <a:rPr lang="en-US" dirty="0"/>
              <a:t> ilk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yazma</a:t>
            </a:r>
            <a:r>
              <a:rPr lang="en-US" dirty="0"/>
              <a:t> </a:t>
            </a:r>
            <a:r>
              <a:rPr lang="en-US" dirty="0" err="1"/>
              <a:t>öğretimi</a:t>
            </a:r>
            <a:r>
              <a:rPr lang="en-US" dirty="0"/>
              <a:t> </a:t>
            </a:r>
            <a:r>
              <a:rPr lang="en-US" b="1" dirty="0" err="1"/>
              <a:t>aşağıdaki</a:t>
            </a:r>
            <a:r>
              <a:rPr lang="en-US" b="1" dirty="0"/>
              <a:t> </a:t>
            </a:r>
            <a:r>
              <a:rPr lang="en-US" b="1" dirty="0" err="1"/>
              <a:t>aşamalar</a:t>
            </a:r>
            <a:r>
              <a:rPr lang="en-US" b="1" dirty="0"/>
              <a:t> </a:t>
            </a:r>
            <a:r>
              <a:rPr lang="en-US" b="1" dirty="0" err="1"/>
              <a:t>izlenerek</a:t>
            </a:r>
            <a:r>
              <a:rPr lang="en-US" b="1" dirty="0"/>
              <a:t> </a:t>
            </a:r>
            <a:r>
              <a:rPr lang="en-US" b="1" dirty="0" err="1"/>
              <a:t>gerçekleştirilir</a:t>
            </a:r>
            <a:r>
              <a:rPr lang="en-US" dirty="0"/>
              <a:t>:</a:t>
            </a:r>
            <a:endParaRPr lang="tr-TR" dirty="0"/>
          </a:p>
          <a:p>
            <a:pPr>
              <a:buNone/>
            </a:pPr>
            <a:endParaRPr lang="tr-TR" dirty="0"/>
          </a:p>
          <a:p>
            <a:pPr lvl="0" hangingPunc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     1-</a:t>
            </a:r>
            <a:r>
              <a:rPr lang="en-US" dirty="0" err="1" smtClean="0"/>
              <a:t>İlk</a:t>
            </a:r>
            <a:r>
              <a:rPr lang="en-US" dirty="0" smtClean="0"/>
              <a:t>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yazmaya</a:t>
            </a:r>
            <a:r>
              <a:rPr lang="en-US" dirty="0"/>
              <a:t> </a:t>
            </a:r>
            <a:r>
              <a:rPr lang="en-US" dirty="0" err="1"/>
              <a:t>hazırlık</a:t>
            </a:r>
            <a:endParaRPr lang="tr-TR" dirty="0"/>
          </a:p>
          <a:p>
            <a:pPr>
              <a:buNone/>
            </a:pPr>
            <a:endParaRPr lang="tr-TR" dirty="0"/>
          </a:p>
          <a:p>
            <a:pPr lvl="0" hangingPunc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     2-</a:t>
            </a:r>
            <a:r>
              <a:rPr lang="en-US" dirty="0" err="1" smtClean="0"/>
              <a:t>İlk</a:t>
            </a:r>
            <a:r>
              <a:rPr lang="en-US" dirty="0" smtClean="0"/>
              <a:t>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yazmaya</a:t>
            </a:r>
            <a:r>
              <a:rPr lang="en-US" dirty="0"/>
              <a:t> </a:t>
            </a:r>
            <a:r>
              <a:rPr lang="en-US" dirty="0" err="1"/>
              <a:t>başlama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 smtClean="0"/>
              <a:t>ilerleme</a:t>
            </a:r>
            <a:endParaRPr lang="tr-TR" dirty="0" smtClean="0"/>
          </a:p>
          <a:p>
            <a:pPr lvl="0" hangingPunct="0">
              <a:buNone/>
            </a:pPr>
            <a:r>
              <a:rPr lang="tr-TR" dirty="0" smtClean="0"/>
              <a:t>            </a:t>
            </a:r>
            <a:r>
              <a:rPr lang="en-US" dirty="0" smtClean="0">
                <a:solidFill>
                  <a:srgbClr val="FF0000"/>
                </a:solidFill>
              </a:rPr>
              <a:t>−</a:t>
            </a:r>
            <a:r>
              <a:rPr lang="en-US" dirty="0" smtClean="0"/>
              <a:t> </a:t>
            </a:r>
            <a:r>
              <a:rPr lang="en-US" dirty="0" err="1"/>
              <a:t>Sesi</a:t>
            </a:r>
            <a:r>
              <a:rPr lang="en-US" dirty="0"/>
              <a:t> </a:t>
            </a:r>
            <a:r>
              <a:rPr lang="en-US" dirty="0" err="1"/>
              <a:t>hissetme</a:t>
            </a:r>
            <a:r>
              <a:rPr lang="en-US" dirty="0"/>
              <a:t>, </a:t>
            </a:r>
            <a:r>
              <a:rPr lang="en-US" dirty="0" err="1"/>
              <a:t>tanıma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ayırt</a:t>
            </a:r>
            <a:r>
              <a:rPr lang="en-US" dirty="0"/>
              <a:t> </a:t>
            </a:r>
            <a:r>
              <a:rPr lang="en-US" dirty="0" err="1"/>
              <a:t>etme</a:t>
            </a:r>
            <a:endParaRPr lang="tr-TR" dirty="0"/>
          </a:p>
          <a:p>
            <a:pPr hangingPunct="0">
              <a:buNone/>
            </a:pPr>
            <a:r>
              <a:rPr lang="tr-TR" dirty="0" smtClean="0"/>
              <a:t>            </a:t>
            </a:r>
            <a:r>
              <a:rPr lang="en-US" dirty="0" smtClean="0">
                <a:solidFill>
                  <a:srgbClr val="FF0000"/>
                </a:solidFill>
              </a:rPr>
              <a:t>−</a:t>
            </a:r>
            <a:r>
              <a:rPr lang="en-US" dirty="0" smtClean="0"/>
              <a:t>  </a:t>
            </a:r>
            <a:r>
              <a:rPr lang="en-US" dirty="0" err="1"/>
              <a:t>Harfi</a:t>
            </a:r>
            <a:r>
              <a:rPr lang="en-US" dirty="0"/>
              <a:t>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yazma</a:t>
            </a:r>
            <a:endParaRPr lang="tr-TR" dirty="0"/>
          </a:p>
          <a:p>
            <a:pPr hangingPunct="0">
              <a:buNone/>
            </a:pPr>
            <a:r>
              <a:rPr lang="tr-TR" dirty="0" smtClean="0"/>
              <a:t>            </a:t>
            </a:r>
            <a:r>
              <a:rPr lang="en-US" dirty="0" smtClean="0">
                <a:solidFill>
                  <a:srgbClr val="FF0000"/>
                </a:solidFill>
              </a:rPr>
              <a:t>−</a:t>
            </a:r>
            <a:r>
              <a:rPr lang="en-US" dirty="0" smtClean="0"/>
              <a:t> </a:t>
            </a:r>
            <a:r>
              <a:rPr lang="en-US" dirty="0" err="1"/>
              <a:t>Harflerden</a:t>
            </a:r>
            <a:r>
              <a:rPr lang="en-US" dirty="0"/>
              <a:t> </a:t>
            </a:r>
            <a:r>
              <a:rPr lang="en-US" dirty="0" err="1"/>
              <a:t>heceler</a:t>
            </a:r>
            <a:r>
              <a:rPr lang="en-US" dirty="0"/>
              <a:t>, </a:t>
            </a:r>
            <a:r>
              <a:rPr lang="en-US" dirty="0" err="1"/>
              <a:t>hecelerden</a:t>
            </a:r>
            <a:r>
              <a:rPr lang="en-US" dirty="0"/>
              <a:t> </a:t>
            </a:r>
            <a:r>
              <a:rPr lang="en-US" dirty="0" err="1"/>
              <a:t>kelimeler</a:t>
            </a:r>
            <a:r>
              <a:rPr lang="en-US" dirty="0"/>
              <a:t>, </a:t>
            </a:r>
            <a:r>
              <a:rPr lang="tr-TR" dirty="0" smtClean="0"/>
              <a:t>              </a:t>
            </a:r>
            <a:r>
              <a:rPr lang="en-US" dirty="0" err="1" smtClean="0"/>
              <a:t>kelimelerden</a:t>
            </a:r>
            <a:r>
              <a:rPr lang="en-US" dirty="0" smtClean="0"/>
              <a:t> </a:t>
            </a:r>
            <a:r>
              <a:rPr lang="en-US" dirty="0" err="1"/>
              <a:t>cümleler</a:t>
            </a:r>
            <a:r>
              <a:rPr lang="en-US" dirty="0"/>
              <a:t> </a:t>
            </a:r>
            <a:r>
              <a:rPr lang="en-US" dirty="0" err="1" smtClean="0"/>
              <a:t>oluşturma</a:t>
            </a:r>
            <a:r>
              <a:rPr lang="tr-TR" b="1" dirty="0" smtClean="0"/>
              <a:t>(Tümevarım)</a:t>
            </a:r>
          </a:p>
          <a:p>
            <a:pPr hangingPunct="0">
              <a:buNone/>
            </a:pPr>
            <a:r>
              <a:rPr lang="tr-TR" dirty="0" smtClean="0"/>
              <a:t>            </a:t>
            </a:r>
            <a:r>
              <a:rPr lang="en-US" dirty="0" smtClean="0">
                <a:solidFill>
                  <a:srgbClr val="FF0000"/>
                </a:solidFill>
              </a:rPr>
              <a:t>− </a:t>
            </a:r>
            <a:r>
              <a:rPr lang="en-US" dirty="0" err="1"/>
              <a:t>Metin</a:t>
            </a:r>
            <a:r>
              <a:rPr lang="en-US" dirty="0"/>
              <a:t> </a:t>
            </a:r>
            <a:r>
              <a:rPr lang="en-US" dirty="0" err="1"/>
              <a:t>oluşturma</a:t>
            </a:r>
            <a:endParaRPr lang="tr-TR" dirty="0"/>
          </a:p>
          <a:p>
            <a:pPr>
              <a:buNone/>
            </a:pPr>
            <a:endParaRPr lang="tr-TR" dirty="0"/>
          </a:p>
          <a:p>
            <a:pPr lvl="0" hangingPunc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     3-</a:t>
            </a:r>
            <a:r>
              <a:rPr lang="en-US" dirty="0" err="1" smtClean="0"/>
              <a:t>Bağımsız</a:t>
            </a:r>
            <a:r>
              <a:rPr lang="en-US" dirty="0" smtClean="0"/>
              <a:t>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yazma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428604"/>
            <a:ext cx="8186766" cy="5697559"/>
          </a:xfrm>
        </p:spPr>
        <p:txBody>
          <a:bodyPr/>
          <a:lstStyle/>
          <a:p>
            <a:r>
              <a:rPr lang="en-US" sz="4000" dirty="0" err="1"/>
              <a:t>Bütün</a:t>
            </a:r>
            <a:r>
              <a:rPr lang="en-US" sz="4000" dirty="0"/>
              <a:t> </a:t>
            </a:r>
            <a:r>
              <a:rPr lang="en-US" sz="4000" dirty="0" err="1"/>
              <a:t>çalışmalar</a:t>
            </a:r>
            <a:r>
              <a:rPr lang="en-US" sz="4000" dirty="0"/>
              <a:t>, 1. </a:t>
            </a:r>
            <a:r>
              <a:rPr lang="en-US" sz="4000" dirty="0" err="1"/>
              <a:t>sınıf</a:t>
            </a:r>
            <a:r>
              <a:rPr lang="en-US" sz="4000" dirty="0"/>
              <a:t> </a:t>
            </a:r>
            <a:r>
              <a:rPr lang="en-US" sz="4000" dirty="0" err="1"/>
              <a:t>düzeyindeki</a:t>
            </a:r>
            <a:r>
              <a:rPr lang="en-US" sz="4000" dirty="0"/>
              <a:t> </a:t>
            </a:r>
            <a:r>
              <a:rPr lang="en-US" sz="4000" dirty="0" err="1"/>
              <a:t>kazanımların</a:t>
            </a:r>
            <a:r>
              <a:rPr lang="en-US" sz="4000" dirty="0"/>
              <a:t> </a:t>
            </a:r>
            <a:r>
              <a:rPr lang="en-US" sz="4000" dirty="0" err="1"/>
              <a:t>gerçekleştirilmesine</a:t>
            </a:r>
            <a:r>
              <a:rPr lang="en-US" sz="4000" dirty="0"/>
              <a:t> </a:t>
            </a:r>
            <a:r>
              <a:rPr lang="en-US" sz="4000" dirty="0" err="1"/>
              <a:t>yönelik</a:t>
            </a:r>
            <a:r>
              <a:rPr lang="en-US" sz="4000" dirty="0"/>
              <a:t> </a:t>
            </a:r>
            <a:r>
              <a:rPr lang="en-US" sz="4000" dirty="0" err="1"/>
              <a:t>olarak</a:t>
            </a:r>
            <a:r>
              <a:rPr lang="en-US" sz="4000" dirty="0"/>
              <a:t> </a:t>
            </a:r>
            <a:r>
              <a:rPr lang="en-US" sz="4000" dirty="0" err="1"/>
              <a:t>düzenlenmelidir</a:t>
            </a:r>
            <a:r>
              <a:rPr lang="en-US" sz="4000" dirty="0"/>
              <a:t>. </a:t>
            </a:r>
            <a:endParaRPr lang="tr-TR" sz="4000" dirty="0" smtClean="0"/>
          </a:p>
          <a:p>
            <a:endParaRPr lang="tr-TR" sz="4000" dirty="0"/>
          </a:p>
          <a:p>
            <a:r>
              <a:rPr lang="en-US" sz="4000" dirty="0" err="1" smtClean="0"/>
              <a:t>Bütün</a:t>
            </a:r>
            <a:r>
              <a:rPr lang="en-US" sz="4000" dirty="0" smtClean="0"/>
              <a:t> </a:t>
            </a:r>
            <a:r>
              <a:rPr lang="en-US" sz="4000" dirty="0" err="1"/>
              <a:t>yazı</a:t>
            </a:r>
            <a:r>
              <a:rPr lang="en-US" sz="4000" dirty="0"/>
              <a:t> </a:t>
            </a:r>
            <a:r>
              <a:rPr lang="en-US" sz="4000" dirty="0" err="1"/>
              <a:t>çalışmaları</a:t>
            </a:r>
            <a:r>
              <a:rPr lang="en-US" sz="4000" dirty="0"/>
              <a:t> </a:t>
            </a:r>
            <a:r>
              <a:rPr lang="en-US" sz="4000" b="1" u="sng" dirty="0" err="1">
                <a:solidFill>
                  <a:srgbClr val="FF0000"/>
                </a:solidFill>
              </a:rPr>
              <a:t>sekizinci</a:t>
            </a:r>
            <a:r>
              <a:rPr lang="en-US" sz="4000" b="1" u="sng" dirty="0">
                <a:solidFill>
                  <a:srgbClr val="FF0000"/>
                </a:solidFill>
              </a:rPr>
              <a:t> </a:t>
            </a:r>
            <a:r>
              <a:rPr lang="en-US" sz="4000" b="1" u="sng" dirty="0" err="1">
                <a:solidFill>
                  <a:srgbClr val="FF0000"/>
                </a:solidFill>
              </a:rPr>
              <a:t>sınıfa</a:t>
            </a:r>
            <a:r>
              <a:rPr lang="en-US" sz="4000" b="1" u="sng" dirty="0">
                <a:solidFill>
                  <a:srgbClr val="FF0000"/>
                </a:solidFill>
              </a:rPr>
              <a:t> </a:t>
            </a:r>
            <a:r>
              <a:rPr lang="en-US" sz="4000" dirty="0" err="1"/>
              <a:t>kadar</a:t>
            </a:r>
            <a:r>
              <a:rPr lang="en-US" sz="4000" dirty="0"/>
              <a:t> </a:t>
            </a:r>
            <a:r>
              <a:rPr lang="en-US" sz="4000" b="1" dirty="0" err="1"/>
              <a:t>bitişik</a:t>
            </a:r>
            <a:r>
              <a:rPr lang="en-US" sz="4000" b="1" dirty="0"/>
              <a:t> </a:t>
            </a:r>
            <a:r>
              <a:rPr lang="en-US" sz="4000" b="1" dirty="0" err="1"/>
              <a:t>eğik</a:t>
            </a:r>
            <a:r>
              <a:rPr lang="en-US" sz="4000" b="1" dirty="0"/>
              <a:t> </a:t>
            </a:r>
            <a:r>
              <a:rPr lang="en-US" sz="4000" b="1" dirty="0" err="1"/>
              <a:t>yazıyla</a:t>
            </a:r>
            <a:r>
              <a:rPr lang="en-US" sz="4000" b="1" dirty="0"/>
              <a:t> </a:t>
            </a:r>
            <a:r>
              <a:rPr lang="en-US" sz="4000" dirty="0" err="1"/>
              <a:t>yapılmalıdır</a:t>
            </a:r>
            <a:r>
              <a:rPr lang="en-US" sz="4000" dirty="0"/>
              <a:t>.</a:t>
            </a:r>
            <a:endParaRPr lang="tr-TR" sz="4000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5840435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US" dirty="0" err="1"/>
              <a:t>Seslerin</a:t>
            </a:r>
            <a:r>
              <a:rPr lang="en-US" dirty="0"/>
              <a:t> </a:t>
            </a:r>
            <a:r>
              <a:rPr lang="en-US" dirty="0" err="1"/>
              <a:t>tamamı</a:t>
            </a:r>
            <a:r>
              <a:rPr lang="en-US" dirty="0"/>
              <a:t> </a:t>
            </a:r>
            <a:r>
              <a:rPr lang="en-US" dirty="0" err="1"/>
              <a:t>kavratıldıktan</a:t>
            </a:r>
            <a:r>
              <a:rPr lang="en-US" dirty="0"/>
              <a:t> </a:t>
            </a:r>
            <a:r>
              <a:rPr lang="en-US" dirty="0" err="1"/>
              <a:t>sonra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b="1" i="1" u="sng" dirty="0" err="1"/>
              <a:t>temaya</a:t>
            </a:r>
            <a:r>
              <a:rPr lang="en-US" b="1" i="1" u="sng" dirty="0"/>
              <a:t> </a:t>
            </a:r>
            <a:r>
              <a:rPr lang="en-US" b="1" i="1" u="sng" dirty="0" err="1"/>
              <a:t>başlamadan</a:t>
            </a:r>
            <a:r>
              <a:rPr lang="en-US" b="1" i="1" u="sng" dirty="0"/>
              <a:t> </a:t>
            </a:r>
            <a:r>
              <a:rPr lang="en-US" b="1" i="1" u="sng" dirty="0" err="1"/>
              <a:t>önce</a:t>
            </a:r>
            <a:r>
              <a:rPr lang="en-US" b="1" i="1" u="sng" dirty="0"/>
              <a:t> </a:t>
            </a:r>
            <a:r>
              <a:rPr lang="en-US" b="1" dirty="0">
                <a:solidFill>
                  <a:srgbClr val="FF0000"/>
                </a:solidFill>
              </a:rPr>
              <a:t>en </a:t>
            </a:r>
            <a:r>
              <a:rPr lang="en-US" b="1" dirty="0" err="1">
                <a:solidFill>
                  <a:srgbClr val="FF0000"/>
                </a:solidFill>
              </a:rPr>
              <a:t>az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iki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hafta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süreyle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öğretmenin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rehberliğinde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akıcı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okuma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düzeyini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geliştirmek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amacıyla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okuma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çalışmaları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i="1" u="sng" dirty="0"/>
              <a:t>(</a:t>
            </a:r>
            <a:r>
              <a:rPr lang="en-US" i="1" u="sng" dirty="0" err="1"/>
              <a:t>sesli</a:t>
            </a:r>
            <a:r>
              <a:rPr lang="en-US" i="1" u="sng" dirty="0"/>
              <a:t> </a:t>
            </a:r>
            <a:r>
              <a:rPr lang="en-US" i="1" u="sng" dirty="0" err="1"/>
              <a:t>okuma</a:t>
            </a:r>
            <a:r>
              <a:rPr lang="en-US" i="1" u="sng" dirty="0"/>
              <a:t>, </a:t>
            </a:r>
            <a:r>
              <a:rPr lang="en-US" i="1" u="sng" dirty="0" err="1"/>
              <a:t>sesleri</a:t>
            </a:r>
            <a:r>
              <a:rPr lang="en-US" i="1" u="sng" dirty="0"/>
              <a:t> </a:t>
            </a:r>
            <a:r>
              <a:rPr lang="en-US" i="1" u="sng" dirty="0" err="1"/>
              <a:t>doğru</a:t>
            </a:r>
            <a:r>
              <a:rPr lang="en-US" i="1" u="sng" dirty="0"/>
              <a:t> </a:t>
            </a:r>
            <a:r>
              <a:rPr lang="en-US" i="1" u="sng" dirty="0" err="1"/>
              <a:t>çıkarma</a:t>
            </a:r>
            <a:r>
              <a:rPr lang="en-US" i="1" u="sng" dirty="0"/>
              <a:t>, </a:t>
            </a:r>
            <a:r>
              <a:rPr lang="en-US" i="1" u="sng" dirty="0" err="1"/>
              <a:t>vurgu-tonlama</a:t>
            </a:r>
            <a:r>
              <a:rPr lang="en-US" i="1" u="sng" dirty="0"/>
              <a:t>, </a:t>
            </a:r>
            <a:r>
              <a:rPr lang="en-US" i="1" u="sng" dirty="0" err="1"/>
              <a:t>anlamlı</a:t>
            </a:r>
            <a:r>
              <a:rPr lang="en-US" i="1" u="sng" dirty="0"/>
              <a:t> </a:t>
            </a:r>
            <a:r>
              <a:rPr lang="en-US" i="1" u="sng" dirty="0" err="1"/>
              <a:t>okuma</a:t>
            </a:r>
            <a:r>
              <a:rPr lang="en-US" i="1" u="sng" dirty="0"/>
              <a:t>, </a:t>
            </a:r>
            <a:r>
              <a:rPr lang="en-US" i="1" u="sng" dirty="0" err="1"/>
              <a:t>koro</a:t>
            </a:r>
            <a:r>
              <a:rPr lang="en-US" i="1" u="sng" dirty="0"/>
              <a:t> </a:t>
            </a:r>
            <a:r>
              <a:rPr lang="en-US" i="1" u="sng" dirty="0" err="1"/>
              <a:t>hâlinde</a:t>
            </a:r>
            <a:r>
              <a:rPr lang="en-US" i="1" u="sng" dirty="0"/>
              <a:t> </a:t>
            </a:r>
            <a:r>
              <a:rPr lang="en-US" i="1" u="sng" dirty="0" err="1"/>
              <a:t>okuma</a:t>
            </a:r>
            <a:r>
              <a:rPr lang="en-US" i="1" u="sng" dirty="0"/>
              <a:t>, </a:t>
            </a:r>
            <a:r>
              <a:rPr lang="en-US" i="1" u="sng" dirty="0" err="1"/>
              <a:t>metin</a:t>
            </a:r>
            <a:r>
              <a:rPr lang="en-US" i="1" u="sng" dirty="0"/>
              <a:t> </a:t>
            </a:r>
            <a:r>
              <a:rPr lang="en-US" i="1" u="sng" dirty="0" err="1"/>
              <a:t>üzerinde</a:t>
            </a:r>
            <a:r>
              <a:rPr lang="en-US" i="1" u="sng" dirty="0"/>
              <a:t> </a:t>
            </a:r>
            <a:r>
              <a:rPr lang="en-US" i="1" u="sng" dirty="0" err="1"/>
              <a:t>konuşma</a:t>
            </a:r>
            <a:r>
              <a:rPr lang="en-US" i="1" u="sng" dirty="0"/>
              <a:t> vb.) </a:t>
            </a:r>
            <a:r>
              <a:rPr lang="en-US" i="1" u="sng" dirty="0" err="1"/>
              <a:t>yapılmalıdır</a:t>
            </a:r>
            <a:r>
              <a:rPr lang="en-US" i="1" u="sng" dirty="0"/>
              <a:t>. </a:t>
            </a:r>
            <a:endParaRPr lang="tr-TR" i="1" u="sng" dirty="0" smtClean="0"/>
          </a:p>
          <a:p>
            <a:pPr hangingPunct="0"/>
            <a:r>
              <a:rPr lang="en-US" dirty="0" smtClean="0"/>
              <a:t>Bu </a:t>
            </a:r>
            <a:r>
              <a:rPr lang="en-US" dirty="0" err="1"/>
              <a:t>süreçte</a:t>
            </a:r>
            <a:r>
              <a:rPr lang="en-US" dirty="0"/>
              <a:t> </a:t>
            </a:r>
            <a:r>
              <a:rPr lang="en-US" dirty="0" err="1"/>
              <a:t>öğretmenler</a:t>
            </a:r>
            <a:r>
              <a:rPr lang="en-US" dirty="0"/>
              <a:t>, </a:t>
            </a:r>
            <a:r>
              <a:rPr lang="en-US" i="1" u="sng" dirty="0" err="1"/>
              <a:t>bireysel</a:t>
            </a:r>
            <a:r>
              <a:rPr lang="en-US" i="1" u="sng" dirty="0"/>
              <a:t> </a:t>
            </a:r>
            <a:r>
              <a:rPr lang="en-US" i="1" u="sng" dirty="0" err="1"/>
              <a:t>farklılıkları</a:t>
            </a:r>
            <a:r>
              <a:rPr lang="en-US" i="1" u="sng" dirty="0"/>
              <a:t> </a:t>
            </a:r>
            <a:r>
              <a:rPr lang="en-US" dirty="0" err="1"/>
              <a:t>göz</a:t>
            </a:r>
            <a:r>
              <a:rPr lang="en-US" dirty="0"/>
              <a:t> </a:t>
            </a:r>
            <a:r>
              <a:rPr lang="en-US" dirty="0" err="1"/>
              <a:t>önüne</a:t>
            </a:r>
            <a:r>
              <a:rPr lang="en-US" dirty="0"/>
              <a:t> </a:t>
            </a:r>
            <a:r>
              <a:rPr lang="en-US" dirty="0" err="1"/>
              <a:t>alarak</a:t>
            </a:r>
            <a:r>
              <a:rPr lang="en-US" dirty="0"/>
              <a:t> </a:t>
            </a:r>
            <a:r>
              <a:rPr lang="en-US" b="1" dirty="0" err="1"/>
              <a:t>akıcı</a:t>
            </a:r>
            <a:r>
              <a:rPr lang="en-US" b="1" dirty="0"/>
              <a:t> </a:t>
            </a:r>
            <a:r>
              <a:rPr lang="en-US" b="1" dirty="0" err="1"/>
              <a:t>okuma</a:t>
            </a:r>
            <a:r>
              <a:rPr lang="en-US" b="1" dirty="0"/>
              <a:t> </a:t>
            </a:r>
            <a:r>
              <a:rPr lang="en-US" b="1" dirty="0" err="1"/>
              <a:t>becerileri</a:t>
            </a:r>
            <a:r>
              <a:rPr lang="en-US" b="1" dirty="0"/>
              <a:t> </a:t>
            </a:r>
            <a:r>
              <a:rPr lang="en-US" b="1" dirty="0" err="1"/>
              <a:t>uygun</a:t>
            </a:r>
            <a:r>
              <a:rPr lang="en-US" b="1" dirty="0"/>
              <a:t> </a:t>
            </a:r>
            <a:r>
              <a:rPr lang="en-US" b="1" dirty="0" err="1"/>
              <a:t>düzeyde</a:t>
            </a:r>
            <a:r>
              <a:rPr lang="en-US" b="1" dirty="0"/>
              <a:t> </a:t>
            </a:r>
            <a:r>
              <a:rPr lang="en-US" b="1" dirty="0" err="1"/>
              <a:t>olan</a:t>
            </a:r>
            <a:r>
              <a:rPr lang="en-US" b="1" dirty="0"/>
              <a:t> </a:t>
            </a:r>
            <a:r>
              <a:rPr lang="en-US" b="1" dirty="0" err="1"/>
              <a:t>öğrencilerle</a:t>
            </a:r>
            <a:r>
              <a:rPr lang="en-US" b="1" dirty="0"/>
              <a:t> </a:t>
            </a:r>
            <a:r>
              <a:rPr lang="en-US" b="1" dirty="0" err="1"/>
              <a:t>tema</a:t>
            </a:r>
            <a:r>
              <a:rPr lang="en-US" b="1" dirty="0"/>
              <a:t> </a:t>
            </a:r>
            <a:r>
              <a:rPr lang="en-US" b="1" dirty="0" err="1"/>
              <a:t>çalışmalarını</a:t>
            </a:r>
            <a:r>
              <a:rPr lang="en-US" b="1" dirty="0"/>
              <a:t> </a:t>
            </a:r>
            <a:r>
              <a:rPr lang="en-US" b="1" dirty="0" err="1"/>
              <a:t>yürütebilir</a:t>
            </a:r>
            <a:r>
              <a:rPr lang="en-US" b="1" dirty="0"/>
              <a:t>.</a:t>
            </a:r>
            <a:endParaRPr lang="tr-TR" b="1" dirty="0"/>
          </a:p>
          <a:p>
            <a:pPr>
              <a:buNone/>
            </a:pPr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>
            <a:noAutofit/>
          </a:bodyPr>
          <a:lstStyle/>
          <a:p>
            <a:r>
              <a:rPr lang="tr-TR" sz="3600" b="1" dirty="0" smtClean="0"/>
              <a:t/>
            </a:r>
            <a:br>
              <a:rPr lang="tr-TR" sz="3600" b="1" dirty="0" smtClean="0"/>
            </a:br>
            <a:r>
              <a:rPr lang="en-US" sz="3600" b="1" dirty="0" err="1" smtClean="0"/>
              <a:t>Birinci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Sınıflarda</a:t>
            </a:r>
            <a:r>
              <a:rPr lang="en-US" sz="3600" b="1" dirty="0" smtClean="0"/>
              <a:t> </a:t>
            </a:r>
            <a:r>
              <a:rPr lang="en-US" sz="3600" b="1" dirty="0" err="1"/>
              <a:t>Kullanılacak</a:t>
            </a:r>
            <a:r>
              <a:rPr lang="en-US" sz="3600" b="1" dirty="0"/>
              <a:t> Defter </a:t>
            </a:r>
            <a:r>
              <a:rPr lang="en-US" sz="3600" b="1" dirty="0" err="1"/>
              <a:t>Şekli</a:t>
            </a:r>
            <a:r>
              <a:rPr lang="tr-TR" sz="3600" dirty="0"/>
              <a:t/>
            </a:r>
            <a:br>
              <a:rPr lang="tr-TR" sz="3600" dirty="0"/>
            </a:b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/>
          <a:lstStyle/>
          <a:p>
            <a:pPr hangingPunct="0"/>
            <a:r>
              <a:rPr lang="en-US" dirty="0" err="1"/>
              <a:t>Birinci</a:t>
            </a:r>
            <a:r>
              <a:rPr lang="en-US" dirty="0"/>
              <a:t> </a:t>
            </a:r>
            <a:r>
              <a:rPr lang="en-US" dirty="0" err="1"/>
              <a:t>sınıflarda</a:t>
            </a:r>
            <a:r>
              <a:rPr lang="en-US" dirty="0"/>
              <a:t> </a:t>
            </a:r>
            <a:r>
              <a:rPr lang="en-US" b="1" dirty="0" err="1"/>
              <a:t>dört</a:t>
            </a:r>
            <a:r>
              <a:rPr lang="en-US" b="1" dirty="0"/>
              <a:t> </a:t>
            </a:r>
            <a:r>
              <a:rPr lang="en-US" b="1" dirty="0" err="1"/>
              <a:t>çizgi</a:t>
            </a:r>
            <a:r>
              <a:rPr lang="en-US" b="1" dirty="0"/>
              <a:t>, </a:t>
            </a:r>
            <a:r>
              <a:rPr lang="en-US" b="1" dirty="0" err="1"/>
              <a:t>üç</a:t>
            </a:r>
            <a:r>
              <a:rPr lang="en-US" b="1" dirty="0"/>
              <a:t> </a:t>
            </a:r>
            <a:r>
              <a:rPr lang="en-US" b="1" dirty="0" err="1"/>
              <a:t>aralıktan</a:t>
            </a:r>
            <a:r>
              <a:rPr lang="en-US" b="1" dirty="0"/>
              <a:t> </a:t>
            </a:r>
            <a:r>
              <a:rPr lang="en-US" dirty="0" err="1"/>
              <a:t>oluşan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b="1" dirty="0" err="1"/>
              <a:t>orta</a:t>
            </a:r>
            <a:r>
              <a:rPr lang="en-US" b="1" dirty="0"/>
              <a:t> </a:t>
            </a:r>
            <a:r>
              <a:rPr lang="en-US" b="1" dirty="0" err="1"/>
              <a:t>aralığı</a:t>
            </a:r>
            <a:r>
              <a:rPr lang="en-US" b="1" dirty="0"/>
              <a:t> </a:t>
            </a:r>
            <a:r>
              <a:rPr lang="en-US" b="1" dirty="0" err="1"/>
              <a:t>üst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alt </a:t>
            </a:r>
            <a:r>
              <a:rPr lang="en-US" b="1" dirty="0" err="1"/>
              <a:t>aralıktan</a:t>
            </a:r>
            <a:r>
              <a:rPr lang="en-US" b="1" dirty="0"/>
              <a:t> </a:t>
            </a:r>
            <a:r>
              <a:rPr lang="en-US" b="1" dirty="0" err="1"/>
              <a:t>biraz</a:t>
            </a:r>
            <a:r>
              <a:rPr lang="en-US" b="1" dirty="0"/>
              <a:t> </a:t>
            </a:r>
            <a:r>
              <a:rPr lang="en-US" b="1" dirty="0" err="1"/>
              <a:t>daha</a:t>
            </a:r>
            <a:r>
              <a:rPr lang="en-US" b="1" dirty="0"/>
              <a:t> </a:t>
            </a:r>
            <a:r>
              <a:rPr lang="en-US" b="1" dirty="0" err="1"/>
              <a:t>geniş</a:t>
            </a:r>
            <a:r>
              <a:rPr lang="en-US" b="1" dirty="0"/>
              <a:t> </a:t>
            </a:r>
            <a:r>
              <a:rPr lang="en-US" dirty="0" err="1"/>
              <a:t>olan</a:t>
            </a:r>
            <a:r>
              <a:rPr lang="en-US" dirty="0"/>
              <a:t> </a:t>
            </a:r>
            <a:r>
              <a:rPr lang="en-US" dirty="0" err="1"/>
              <a:t>defterler</a:t>
            </a:r>
            <a:r>
              <a:rPr lang="en-US" dirty="0"/>
              <a:t> </a:t>
            </a:r>
            <a:r>
              <a:rPr lang="en-US" dirty="0" err="1"/>
              <a:t>kullanılmalıdır</a:t>
            </a:r>
            <a:r>
              <a:rPr lang="en-US" dirty="0" smtClean="0"/>
              <a:t>.</a:t>
            </a:r>
            <a:endParaRPr lang="tr-TR" dirty="0" smtClean="0"/>
          </a:p>
          <a:p>
            <a:pPr hangingPunct="0"/>
            <a:endParaRPr lang="tr-TR" dirty="0"/>
          </a:p>
          <a:p>
            <a:pPr>
              <a:buNone/>
            </a:pPr>
            <a:r>
              <a:rPr lang="en-US" dirty="0"/>
              <a:t> </a:t>
            </a:r>
            <a:endParaRPr lang="tr-TR" dirty="0"/>
          </a:p>
          <a:p>
            <a:pPr hangingPunct="0"/>
            <a:r>
              <a:rPr lang="en-US" dirty="0"/>
              <a:t>Bu </a:t>
            </a:r>
            <a:r>
              <a:rPr lang="en-US" dirty="0" err="1"/>
              <a:t>düzeyde</a:t>
            </a:r>
            <a:r>
              <a:rPr lang="en-US" dirty="0"/>
              <a:t> </a:t>
            </a:r>
            <a:r>
              <a:rPr lang="en-US" dirty="0" err="1"/>
              <a:t>dış</a:t>
            </a:r>
            <a:r>
              <a:rPr lang="en-US" dirty="0"/>
              <a:t> </a:t>
            </a:r>
            <a:r>
              <a:rPr lang="en-US" dirty="0" err="1"/>
              <a:t>iki</a:t>
            </a:r>
            <a:r>
              <a:rPr lang="en-US" dirty="0"/>
              <a:t> </a:t>
            </a:r>
            <a:r>
              <a:rPr lang="en-US" dirty="0" err="1"/>
              <a:t>çizgi</a:t>
            </a:r>
            <a:r>
              <a:rPr lang="en-US" dirty="0"/>
              <a:t> </a:t>
            </a:r>
            <a:r>
              <a:rPr lang="en-US" dirty="0" err="1"/>
              <a:t>arası</a:t>
            </a:r>
            <a:r>
              <a:rPr lang="en-US" dirty="0"/>
              <a:t> 1,7 cm, </a:t>
            </a:r>
            <a:r>
              <a:rPr lang="en-US" dirty="0" err="1"/>
              <a:t>orta</a:t>
            </a:r>
            <a:r>
              <a:rPr lang="en-US" dirty="0"/>
              <a:t> </a:t>
            </a:r>
            <a:r>
              <a:rPr lang="en-US" dirty="0" err="1"/>
              <a:t>boşluk</a:t>
            </a:r>
            <a:r>
              <a:rPr lang="en-US" dirty="0"/>
              <a:t> 7 mm, </a:t>
            </a:r>
            <a:r>
              <a:rPr lang="en-US" dirty="0" err="1"/>
              <a:t>üst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alt </a:t>
            </a:r>
            <a:r>
              <a:rPr lang="en-US" dirty="0" err="1"/>
              <a:t>boşluklar</a:t>
            </a:r>
            <a:r>
              <a:rPr lang="en-US" dirty="0"/>
              <a:t> 5 mm </a:t>
            </a:r>
            <a:r>
              <a:rPr lang="en-US" dirty="0" err="1"/>
              <a:t>olmalıdır</a:t>
            </a:r>
            <a:r>
              <a:rPr lang="en-US" dirty="0"/>
              <a:t>.</a:t>
            </a:r>
            <a:endParaRPr lang="tr-TR" dirty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785786" y="3071810"/>
            <a:ext cx="7643866" cy="8572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" name="4 Düz Bağlayıcı"/>
          <p:cNvCxnSpPr/>
          <p:nvPr/>
        </p:nvCxnSpPr>
        <p:spPr>
          <a:xfrm>
            <a:off x="785786" y="3286124"/>
            <a:ext cx="764386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5 Düz Bağlayıcı"/>
          <p:cNvCxnSpPr/>
          <p:nvPr/>
        </p:nvCxnSpPr>
        <p:spPr>
          <a:xfrm>
            <a:off x="785786" y="3714752"/>
            <a:ext cx="764386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 hangingPunct="0"/>
            <a:r>
              <a:rPr lang="en-US" dirty="0" err="1"/>
              <a:t>Birinci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ikinci</a:t>
            </a:r>
            <a:r>
              <a:rPr lang="en-US" dirty="0"/>
              <a:t> </a:t>
            </a:r>
            <a:r>
              <a:rPr lang="en-US" dirty="0" err="1"/>
              <a:t>sınıflarda</a:t>
            </a:r>
            <a:r>
              <a:rPr lang="en-US" dirty="0"/>
              <a:t> </a:t>
            </a:r>
            <a:r>
              <a:rPr lang="en-US" dirty="0" err="1"/>
              <a:t>yazma</a:t>
            </a:r>
            <a:r>
              <a:rPr lang="en-US" dirty="0"/>
              <a:t> </a:t>
            </a:r>
            <a:r>
              <a:rPr lang="en-US" dirty="0" err="1"/>
              <a:t>çalışmalarında</a:t>
            </a:r>
            <a:r>
              <a:rPr lang="en-US" dirty="0"/>
              <a:t>, </a:t>
            </a:r>
            <a:r>
              <a:rPr lang="en-US" b="1" i="1" dirty="0" err="1">
                <a:solidFill>
                  <a:srgbClr val="FF0000"/>
                </a:solidFill>
              </a:rPr>
              <a:t>kılavuz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çizgili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yazı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defterleri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kullanılmamalı</a:t>
            </a:r>
            <a:r>
              <a:rPr lang="en-US" dirty="0"/>
              <a:t>, </a:t>
            </a:r>
            <a:r>
              <a:rPr lang="en-US" dirty="0" err="1"/>
              <a:t>üçüncü</a:t>
            </a:r>
            <a:r>
              <a:rPr lang="en-US" dirty="0"/>
              <a:t> </a:t>
            </a:r>
            <a:r>
              <a:rPr lang="en-US" dirty="0" err="1"/>
              <a:t>sınıftan</a:t>
            </a:r>
            <a:r>
              <a:rPr lang="en-US" dirty="0"/>
              <a:t> </a:t>
            </a:r>
            <a:r>
              <a:rPr lang="en-US" dirty="0" err="1"/>
              <a:t>itibaren</a:t>
            </a:r>
            <a:r>
              <a:rPr lang="en-US" dirty="0"/>
              <a:t> normal </a:t>
            </a:r>
            <a:r>
              <a:rPr lang="en-US" dirty="0" err="1"/>
              <a:t>çizgili</a:t>
            </a:r>
            <a:r>
              <a:rPr lang="en-US" dirty="0"/>
              <a:t> defter </a:t>
            </a:r>
            <a:r>
              <a:rPr lang="en-US" dirty="0" err="1"/>
              <a:t>kullanılmalıdır</a:t>
            </a:r>
            <a:r>
              <a:rPr lang="en-US" dirty="0"/>
              <a:t>.</a:t>
            </a:r>
            <a:endParaRPr lang="tr-TR" dirty="0"/>
          </a:p>
          <a:p>
            <a:pPr>
              <a:buNone/>
            </a:pPr>
            <a:endParaRPr lang="tr-TR" dirty="0"/>
          </a:p>
          <a:p>
            <a:r>
              <a:rPr lang="en-US" b="1" dirty="0" err="1"/>
              <a:t>Birinci</a:t>
            </a:r>
            <a:r>
              <a:rPr lang="en-US" b="1" dirty="0"/>
              <a:t> </a:t>
            </a:r>
            <a:r>
              <a:rPr lang="en-US" b="1" dirty="0" err="1"/>
              <a:t>sınıftan</a:t>
            </a:r>
            <a:r>
              <a:rPr lang="en-US" b="1" dirty="0"/>
              <a:t> </a:t>
            </a:r>
            <a:r>
              <a:rPr lang="en-US" b="1" dirty="0" err="1"/>
              <a:t>itibaren</a:t>
            </a:r>
            <a:r>
              <a:rPr lang="en-US" b="1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diğer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derslerde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/>
              <a:t>farklı</a:t>
            </a:r>
            <a:r>
              <a:rPr lang="en-US" b="1" dirty="0"/>
              <a:t> </a:t>
            </a:r>
            <a:r>
              <a:rPr lang="en-US" b="1" dirty="0" err="1"/>
              <a:t>defterler</a:t>
            </a:r>
            <a:r>
              <a:rPr lang="en-US" b="1" dirty="0"/>
              <a:t> </a:t>
            </a:r>
            <a:r>
              <a:rPr lang="en-US" b="1" dirty="0" err="1"/>
              <a:t>tercih</a:t>
            </a:r>
            <a:r>
              <a:rPr lang="en-US" b="1" dirty="0"/>
              <a:t> </a:t>
            </a:r>
            <a:r>
              <a:rPr lang="en-US" b="1" dirty="0" err="1"/>
              <a:t>edilebilir</a:t>
            </a:r>
            <a:r>
              <a:rPr lang="en-US" b="1" dirty="0"/>
              <a:t>.</a:t>
            </a:r>
            <a:endParaRPr lang="tr-TR" b="1" dirty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http://2.bp.blogspot.com/-f_dZHC1pv8s/UflxAUZaKTI/AAAAAAAASX4/5ePUBr1WtTg/s1600/4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57166"/>
            <a:ext cx="5786478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Düz Bağlayıcı"/>
          <p:cNvCxnSpPr/>
          <p:nvPr/>
        </p:nvCxnSpPr>
        <p:spPr>
          <a:xfrm rot="16200000" flipH="1">
            <a:off x="1142976" y="642918"/>
            <a:ext cx="5929354" cy="55007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 rot="5400000">
            <a:off x="1071538" y="642918"/>
            <a:ext cx="6000792" cy="55721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Şu Anda 1.Sınıflarda Gösterilen Harf Sırası</a:t>
            </a:r>
            <a:endParaRPr lang="tr-TR" sz="3200" dirty="0">
              <a:solidFill>
                <a:srgbClr val="FF0000"/>
              </a:solidFill>
            </a:endParaRPr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1428738"/>
          <a:ext cx="8472519" cy="4929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594"/>
                <a:gridCol w="3214710"/>
                <a:gridCol w="3786215"/>
              </a:tblGrid>
              <a:tr h="8215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 Grup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Arial"/>
                        </a:rPr>
                        <a:t>e, l, a, t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Arial"/>
                        </a:rPr>
                        <a:t>E, L, A, T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215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 Grup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Arial"/>
                        </a:rPr>
                        <a:t>i, n, o, r, m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Arial"/>
                        </a:rPr>
                        <a:t>İ, N, O, R, M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215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3. Grup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Arial"/>
                        </a:rPr>
                        <a:t>u, k, ı, y, s, d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Arial"/>
                        </a:rPr>
                        <a:t>U, K, I, Y, S, D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215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4. Grup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Arial"/>
                        </a:rPr>
                        <a:t>ö, b, ü, ş, z, ç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Arial"/>
                        </a:rPr>
                        <a:t>Ö, B, Ü, Ş, Z, Ç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215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5. Grup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Arial"/>
                        </a:rPr>
                        <a:t>g, c, p, h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Arial"/>
                        </a:rPr>
                        <a:t>G, C, P, H 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215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6. Grup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Arial"/>
                        </a:rPr>
                        <a:t>ğ, v, f, j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Hand writing Mutlu"/>
                          <a:ea typeface="Times New Roman"/>
                          <a:cs typeface="Arial"/>
                        </a:rPr>
                        <a:t>Ğ, V, F, J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/>
            </a:r>
            <a:br>
              <a:rPr lang="tr-TR" sz="3600" b="1" dirty="0" smtClean="0">
                <a:solidFill>
                  <a:srgbClr val="FF0000"/>
                </a:solidFill>
              </a:rPr>
            </a:br>
            <a:r>
              <a:rPr lang="tr-TR" sz="3600" b="1" dirty="0" smtClean="0">
                <a:solidFill>
                  <a:srgbClr val="FF0000"/>
                </a:solidFill>
              </a:rPr>
              <a:t>Taslak Programa Göre Gösterilecek Harf Sırası</a:t>
            </a:r>
            <a:r>
              <a:rPr lang="tr-TR" dirty="0" smtClean="0">
                <a:solidFill>
                  <a:srgbClr val="FF0000"/>
                </a:solidFill>
              </a:rPr>
              <a:t/>
            </a:r>
            <a:br>
              <a:rPr lang="tr-TR" dirty="0" smtClean="0">
                <a:solidFill>
                  <a:srgbClr val="FF0000"/>
                </a:solidFill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5" name="4 İçerik Yer Tutucusu"/>
          <p:cNvGraphicFramePr>
            <a:graphicFrameLocks noGrp="1"/>
          </p:cNvGraphicFramePr>
          <p:nvPr>
            <p:ph idx="1"/>
          </p:nvPr>
        </p:nvGraphicFramePr>
        <p:xfrm>
          <a:off x="428596" y="1214424"/>
          <a:ext cx="8501123" cy="5202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5916"/>
                <a:gridCol w="3021060"/>
                <a:gridCol w="3864147"/>
              </a:tblGrid>
              <a:tr h="8453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 Grup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UZO1"/>
                          <a:ea typeface="Times New Roman"/>
                          <a:cs typeface="Arial"/>
                        </a:rPr>
                        <a:t>e, l, a, n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000000"/>
                          </a:solidFill>
                          <a:latin typeface="UZO1"/>
                          <a:ea typeface="Times New Roman"/>
                          <a:cs typeface="Arial"/>
                        </a:rPr>
                        <a:t>E, L, A, N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453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 Grup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UZO1"/>
                          <a:ea typeface="Times New Roman"/>
                          <a:cs typeface="Arial"/>
                        </a:rPr>
                        <a:t>i, t, o, b, u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000000"/>
                          </a:solidFill>
                          <a:latin typeface="UZO1"/>
                          <a:ea typeface="Times New Roman"/>
                          <a:cs typeface="Arial"/>
                        </a:rPr>
                        <a:t>İ, T, O, B, U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453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3. Grup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000000"/>
                          </a:solidFill>
                          <a:latin typeface="UZO1"/>
                          <a:ea typeface="Times New Roman"/>
                          <a:cs typeface="Arial"/>
                        </a:rPr>
                        <a:t>k, ı, r, ö, s, ü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000000"/>
                          </a:solidFill>
                          <a:latin typeface="UZO1"/>
                          <a:ea typeface="Times New Roman"/>
                          <a:cs typeface="Arial"/>
                        </a:rPr>
                        <a:t>K, I, R, Ö, S, Ü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453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4. Grup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UZO1"/>
                          <a:ea typeface="Times New Roman"/>
                          <a:cs typeface="Arial"/>
                        </a:rPr>
                        <a:t>m, d, ş, y, c, z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000000"/>
                          </a:solidFill>
                          <a:latin typeface="UZO1"/>
                          <a:ea typeface="Times New Roman"/>
                          <a:cs typeface="Arial"/>
                        </a:rPr>
                        <a:t>M, D, Ş, Y, C, Z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453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5. Grup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000000"/>
                          </a:solidFill>
                          <a:latin typeface="UZO1"/>
                          <a:ea typeface="Times New Roman"/>
                          <a:cs typeface="Arial"/>
                        </a:rPr>
                        <a:t>ç, g, p, h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000000"/>
                          </a:solidFill>
                          <a:latin typeface="UZO1"/>
                          <a:ea typeface="Times New Roman"/>
                          <a:cs typeface="Arial"/>
                        </a:rPr>
                        <a:t>Ç, G, P, H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  <a:tr h="84534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C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6. Grup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>
                          <a:solidFill>
                            <a:srgbClr val="000000"/>
                          </a:solidFill>
                          <a:latin typeface="UZO1"/>
                          <a:ea typeface="Times New Roman"/>
                          <a:cs typeface="Arial"/>
                        </a:rPr>
                        <a:t>f, v, ğ, j</a:t>
                      </a:r>
                      <a:endParaRPr lang="tr-TR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r-TR" sz="3200" b="1" dirty="0">
                          <a:solidFill>
                            <a:srgbClr val="000000"/>
                          </a:solidFill>
                          <a:latin typeface="UZO1"/>
                          <a:ea typeface="Times New Roman"/>
                          <a:cs typeface="Arial"/>
                        </a:rPr>
                        <a:t>F, V, Ğ, J</a:t>
                      </a:r>
                      <a:endParaRPr lang="tr-TR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8358246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Bitişik eğik yazıda büyük harflerle kelime yazılırken harfler birleştirilmez.</a:t>
            </a:r>
          </a:p>
          <a:p>
            <a:r>
              <a:rPr lang="tr-TR" sz="4000" dirty="0" smtClean="0"/>
              <a:t>Örnek :  </a:t>
            </a:r>
            <a:r>
              <a:rPr lang="tr-TR" sz="4000" b="1" dirty="0" smtClean="0">
                <a:solidFill>
                  <a:srgbClr val="FF0000"/>
                </a:solidFill>
                <a:latin typeface="Hand writing Mutlu" pitchFamily="2" charset="0"/>
              </a:rPr>
              <a:t>ANKARA</a:t>
            </a:r>
            <a:endParaRPr lang="tr-TR" sz="4000" b="1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hangingPunc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2-</a:t>
            </a:r>
            <a:r>
              <a:rPr lang="en-US" dirty="0" err="1" smtClean="0"/>
              <a:t>Düşünme</a:t>
            </a:r>
            <a:r>
              <a:rPr lang="en-US" dirty="0"/>
              <a:t>, </a:t>
            </a:r>
            <a:r>
              <a:rPr lang="en-US" dirty="0" err="1"/>
              <a:t>anlama</a:t>
            </a:r>
            <a:r>
              <a:rPr lang="en-US" dirty="0"/>
              <a:t>, </a:t>
            </a:r>
            <a:r>
              <a:rPr lang="en-US" dirty="0" err="1"/>
              <a:t>sıralama</a:t>
            </a:r>
            <a:r>
              <a:rPr lang="en-US" dirty="0"/>
              <a:t>, </a:t>
            </a:r>
            <a:r>
              <a:rPr lang="en-US" dirty="0" err="1"/>
              <a:t>sınıflama</a:t>
            </a:r>
            <a:r>
              <a:rPr lang="en-US" dirty="0"/>
              <a:t>, </a:t>
            </a:r>
            <a:r>
              <a:rPr lang="en-US" dirty="0" err="1"/>
              <a:t>sorgulama</a:t>
            </a:r>
            <a:r>
              <a:rPr lang="en-US" dirty="0"/>
              <a:t>, </a:t>
            </a:r>
            <a:r>
              <a:rPr lang="en-US" dirty="0" err="1"/>
              <a:t>ilişki</a:t>
            </a:r>
            <a:r>
              <a:rPr lang="en-US" dirty="0"/>
              <a:t> </a:t>
            </a:r>
            <a:r>
              <a:rPr lang="en-US" dirty="0" err="1"/>
              <a:t>kurma</a:t>
            </a:r>
            <a:r>
              <a:rPr lang="en-US" dirty="0"/>
              <a:t>, </a:t>
            </a:r>
            <a:r>
              <a:rPr lang="en-US" dirty="0" err="1"/>
              <a:t>eleştirme</a:t>
            </a:r>
            <a:r>
              <a:rPr lang="en-US" dirty="0"/>
              <a:t>, </a:t>
            </a:r>
            <a:r>
              <a:rPr lang="en-US" dirty="0" err="1"/>
              <a:t>tahmin</a:t>
            </a:r>
            <a:r>
              <a:rPr lang="en-US" dirty="0"/>
              <a:t> </a:t>
            </a:r>
            <a:r>
              <a:rPr lang="en-US" dirty="0" err="1"/>
              <a:t>etme</a:t>
            </a:r>
            <a:r>
              <a:rPr lang="en-US" dirty="0"/>
              <a:t>, </a:t>
            </a:r>
            <a:r>
              <a:rPr lang="en-US" dirty="0" err="1"/>
              <a:t>analiz-sentez</a:t>
            </a:r>
            <a:r>
              <a:rPr lang="en-US" dirty="0"/>
              <a:t> </a:t>
            </a:r>
            <a:r>
              <a:rPr lang="en-US" dirty="0" err="1"/>
              <a:t>yapma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değerlendirme</a:t>
            </a:r>
            <a:r>
              <a:rPr lang="en-US" dirty="0"/>
              <a:t> </a:t>
            </a:r>
            <a:r>
              <a:rPr lang="en-US" dirty="0" err="1"/>
              <a:t>gibi</a:t>
            </a:r>
            <a:r>
              <a:rPr lang="en-US" dirty="0"/>
              <a:t> </a:t>
            </a:r>
            <a:r>
              <a:rPr lang="en-US" dirty="0" err="1"/>
              <a:t>zihinsel</a:t>
            </a:r>
            <a:r>
              <a:rPr lang="en-US" dirty="0"/>
              <a:t> </a:t>
            </a:r>
            <a:r>
              <a:rPr lang="en-US" dirty="0" err="1"/>
              <a:t>beceriler</a:t>
            </a:r>
            <a:r>
              <a:rPr lang="en-US" dirty="0"/>
              <a:t> </a:t>
            </a:r>
            <a:r>
              <a:rPr lang="en-US" dirty="0" err="1"/>
              <a:t>ön</a:t>
            </a:r>
            <a:r>
              <a:rPr lang="en-US" dirty="0"/>
              <a:t> </a:t>
            </a:r>
            <a:r>
              <a:rPr lang="en-US" dirty="0" err="1"/>
              <a:t>plana</a:t>
            </a:r>
            <a:r>
              <a:rPr lang="en-US" dirty="0"/>
              <a:t> </a:t>
            </a:r>
            <a:r>
              <a:rPr lang="en-US" dirty="0" err="1"/>
              <a:t>çıkarılmıştır</a:t>
            </a:r>
            <a:r>
              <a:rPr lang="en-US" dirty="0" smtClean="0"/>
              <a:t>.</a:t>
            </a:r>
            <a:r>
              <a:rPr lang="en-US" dirty="0"/>
              <a:t> </a:t>
            </a:r>
            <a:endParaRPr lang="tr-TR" dirty="0" smtClean="0"/>
          </a:p>
          <a:p>
            <a:pPr lvl="0" hangingPunct="0">
              <a:buNone/>
            </a:pPr>
            <a:endParaRPr lang="tr-TR" dirty="0"/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3-</a:t>
            </a:r>
            <a:r>
              <a:rPr lang="en-US" dirty="0" smtClean="0"/>
              <a:t>Okuma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yazma</a:t>
            </a:r>
            <a:r>
              <a:rPr lang="en-US" dirty="0"/>
              <a:t> </a:t>
            </a:r>
            <a:r>
              <a:rPr lang="en-US" dirty="0" err="1"/>
              <a:t>kazanımları</a:t>
            </a:r>
            <a:r>
              <a:rPr lang="en-US" dirty="0"/>
              <a:t> </a:t>
            </a:r>
            <a:r>
              <a:rPr lang="en-US" dirty="0" err="1"/>
              <a:t>metin</a:t>
            </a:r>
            <a:r>
              <a:rPr lang="en-US" dirty="0"/>
              <a:t> </a:t>
            </a:r>
            <a:r>
              <a:rPr lang="en-US" dirty="0" err="1"/>
              <a:t>içi</a:t>
            </a:r>
            <a:r>
              <a:rPr lang="en-US" dirty="0"/>
              <a:t>, </a:t>
            </a:r>
            <a:r>
              <a:rPr lang="en-US" dirty="0" err="1"/>
              <a:t>metin</a:t>
            </a:r>
            <a:r>
              <a:rPr lang="en-US" dirty="0"/>
              <a:t> </a:t>
            </a:r>
            <a:r>
              <a:rPr lang="en-US" dirty="0" err="1"/>
              <a:t>dışı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metinler</a:t>
            </a:r>
            <a:r>
              <a:rPr lang="en-US" dirty="0"/>
              <a:t> </a:t>
            </a:r>
            <a:r>
              <a:rPr lang="en-US" dirty="0" err="1"/>
              <a:t>arası</a:t>
            </a:r>
            <a:r>
              <a:rPr lang="en-US" dirty="0"/>
              <a:t>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yoluyla</a:t>
            </a:r>
            <a:r>
              <a:rPr lang="en-US" dirty="0"/>
              <a:t> </a:t>
            </a:r>
            <a:r>
              <a:rPr lang="en-US" dirty="0" err="1"/>
              <a:t>anlam</a:t>
            </a:r>
            <a:r>
              <a:rPr lang="en-US" dirty="0"/>
              <a:t> </a:t>
            </a:r>
            <a:r>
              <a:rPr lang="en-US" dirty="0" err="1"/>
              <a:t>oluşturmayı</a:t>
            </a:r>
            <a:r>
              <a:rPr lang="en-US" dirty="0"/>
              <a:t> </a:t>
            </a:r>
            <a:r>
              <a:rPr lang="en-US" dirty="0" err="1"/>
              <a:t>sağlayacak</a:t>
            </a:r>
            <a:r>
              <a:rPr lang="en-US" dirty="0"/>
              <a:t> </a:t>
            </a:r>
            <a:r>
              <a:rPr lang="en-US" dirty="0" err="1"/>
              <a:t>şekilde</a:t>
            </a:r>
            <a:r>
              <a:rPr lang="en-US" dirty="0"/>
              <a:t> </a:t>
            </a:r>
            <a:r>
              <a:rPr lang="en-US" dirty="0" err="1"/>
              <a:t>yapılandırılmıştır</a:t>
            </a:r>
            <a:r>
              <a:rPr lang="en-US" dirty="0"/>
              <a:t>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      İlk okuma yazma öğretiminde </a:t>
            </a:r>
            <a:r>
              <a:rPr lang="tr-TR" b="1" dirty="0" smtClean="0">
                <a:solidFill>
                  <a:srgbClr val="FF0000"/>
                </a:solidFill>
              </a:rPr>
              <a:t>birinci grup </a:t>
            </a:r>
            <a:r>
              <a:rPr lang="tr-TR" dirty="0" smtClean="0"/>
              <a:t>sesler verilirken  </a:t>
            </a:r>
            <a:r>
              <a:rPr lang="tr-TR" b="1" dirty="0" smtClean="0"/>
              <a:t>ses-harf ilişkisi </a:t>
            </a:r>
            <a:r>
              <a:rPr lang="tr-TR" dirty="0" smtClean="0"/>
              <a:t>kavratılarak </a:t>
            </a:r>
            <a:r>
              <a:rPr lang="tr-TR" b="1" i="1" u="sng" dirty="0" smtClean="0"/>
              <a:t>sadece hece</a:t>
            </a:r>
            <a:r>
              <a:rPr lang="tr-TR" dirty="0" smtClean="0"/>
              <a:t>, </a:t>
            </a:r>
            <a:r>
              <a:rPr lang="tr-TR" b="1" dirty="0" smtClean="0">
                <a:solidFill>
                  <a:srgbClr val="FF0000"/>
                </a:solidFill>
              </a:rPr>
              <a:t>ikinci grup </a:t>
            </a:r>
            <a:r>
              <a:rPr lang="tr-TR" dirty="0" smtClean="0"/>
              <a:t>sesler verilirken </a:t>
            </a:r>
            <a:r>
              <a:rPr lang="tr-TR" b="1" i="1" u="sng" dirty="0" smtClean="0"/>
              <a:t>kelime</a:t>
            </a:r>
            <a:r>
              <a:rPr lang="tr-TR" u="sng" dirty="0" smtClean="0"/>
              <a:t>,</a:t>
            </a:r>
            <a:r>
              <a:rPr lang="tr-TR" dirty="0" smtClean="0"/>
              <a:t> </a:t>
            </a:r>
            <a:r>
              <a:rPr lang="tr-TR" b="1" dirty="0" smtClean="0">
                <a:solidFill>
                  <a:srgbClr val="FF0000"/>
                </a:solidFill>
              </a:rPr>
              <a:t>üçüncü grup </a:t>
            </a:r>
            <a:r>
              <a:rPr lang="tr-TR" dirty="0" smtClean="0"/>
              <a:t>sesler verilirken </a:t>
            </a:r>
            <a:r>
              <a:rPr lang="tr-TR" b="1" u="sng" dirty="0" smtClean="0"/>
              <a:t>cümle</a:t>
            </a:r>
            <a:r>
              <a:rPr lang="tr-TR" u="sng" dirty="0" smtClean="0"/>
              <a:t> </a:t>
            </a:r>
            <a:r>
              <a:rPr lang="tr-TR" dirty="0" smtClean="0"/>
              <a:t>tanıtılmalı, </a:t>
            </a:r>
            <a:r>
              <a:rPr lang="tr-TR" b="1" dirty="0" smtClean="0">
                <a:solidFill>
                  <a:srgbClr val="FF0000"/>
                </a:solidFill>
              </a:rPr>
              <a:t>dördüncü gruptan </a:t>
            </a:r>
            <a:r>
              <a:rPr lang="tr-TR" dirty="0" smtClean="0"/>
              <a:t>itibaren ise </a:t>
            </a:r>
            <a:r>
              <a:rPr lang="tr-TR" b="1" u="sng" dirty="0" smtClean="0"/>
              <a:t>metinlere</a:t>
            </a:r>
            <a:r>
              <a:rPr lang="tr-TR" dirty="0" smtClean="0"/>
              <a:t> geçilmelidir.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71546"/>
            <a:ext cx="842968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4800" b="1" dirty="0" smtClean="0">
                <a:solidFill>
                  <a:srgbClr val="FF0000"/>
                </a:solidFill>
              </a:rPr>
              <a:t>DİNLEDİĞİNİZ İÇİN </a:t>
            </a:r>
            <a:r>
              <a:rPr lang="tr-TR" sz="4800" b="1" dirty="0" smtClean="0">
                <a:solidFill>
                  <a:srgbClr val="FF0000"/>
                </a:solidFill>
              </a:rPr>
              <a:t>TEŞEKKÜRLER </a:t>
            </a:r>
            <a:r>
              <a:rPr lang="tr-TR" sz="4800" dirty="0">
                <a:hlinkClick r:id="rId3"/>
              </a:rPr>
              <a:t>www.sorubak.com</a:t>
            </a:r>
            <a:endParaRPr lang="tr-TR" sz="4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785786" y="500042"/>
            <a:ext cx="7901014" cy="5626121"/>
          </a:xfrm>
        </p:spPr>
        <p:txBody>
          <a:bodyPr>
            <a:normAutofit/>
          </a:bodyPr>
          <a:lstStyle/>
          <a:p>
            <a:pPr lvl="0" hangingPunc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4-</a:t>
            </a:r>
            <a:r>
              <a:rPr lang="en-US" dirty="0" smtClean="0"/>
              <a:t>Öğrencilerin </a:t>
            </a:r>
            <a:r>
              <a:rPr lang="en-US" dirty="0" err="1"/>
              <a:t>yaş</a:t>
            </a:r>
            <a:r>
              <a:rPr lang="en-US" dirty="0"/>
              <a:t>, </a:t>
            </a:r>
            <a:r>
              <a:rPr lang="en-US" dirty="0" err="1"/>
              <a:t>düzey</a:t>
            </a:r>
            <a:r>
              <a:rPr lang="en-US" dirty="0"/>
              <a:t>, </a:t>
            </a:r>
            <a:r>
              <a:rPr lang="en-US" dirty="0" err="1"/>
              <a:t>dil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zihin</a:t>
            </a:r>
            <a:r>
              <a:rPr lang="en-US" dirty="0"/>
              <a:t> </a:t>
            </a:r>
            <a:r>
              <a:rPr lang="en-US" dirty="0" err="1"/>
              <a:t>gelişimleri</a:t>
            </a:r>
            <a:r>
              <a:rPr lang="en-US" dirty="0"/>
              <a:t> </a:t>
            </a:r>
            <a:r>
              <a:rPr lang="en-US" dirty="0" err="1"/>
              <a:t>göz</a:t>
            </a:r>
            <a:r>
              <a:rPr lang="en-US" dirty="0"/>
              <a:t> </a:t>
            </a:r>
            <a:r>
              <a:rPr lang="en-US" dirty="0" err="1"/>
              <a:t>önünde</a:t>
            </a:r>
            <a:r>
              <a:rPr lang="en-US" dirty="0"/>
              <a:t> </a:t>
            </a:r>
            <a:r>
              <a:rPr lang="en-US" dirty="0" err="1"/>
              <a:t>bulundurularak</a:t>
            </a:r>
            <a:r>
              <a:rPr lang="en-US" dirty="0"/>
              <a:t> </a:t>
            </a:r>
            <a:r>
              <a:rPr lang="en-US" dirty="0" err="1" smtClean="0"/>
              <a:t>dilbilgisi</a:t>
            </a:r>
            <a:r>
              <a:rPr lang="en-US" dirty="0"/>
              <a:t>, </a:t>
            </a:r>
            <a:r>
              <a:rPr lang="en-US" dirty="0" err="1"/>
              <a:t>yazım</a:t>
            </a:r>
            <a:r>
              <a:rPr lang="en-US" dirty="0"/>
              <a:t> </a:t>
            </a:r>
            <a:r>
              <a:rPr lang="en-US" dirty="0" err="1"/>
              <a:t>kuralları</a:t>
            </a:r>
            <a:r>
              <a:rPr lang="en-US" dirty="0"/>
              <a:t>, </a:t>
            </a:r>
            <a:r>
              <a:rPr lang="en-US" dirty="0" err="1"/>
              <a:t>okuduğunu</a:t>
            </a:r>
            <a:r>
              <a:rPr lang="en-US" dirty="0"/>
              <a:t> </a:t>
            </a:r>
            <a:r>
              <a:rPr lang="en-US" dirty="0" err="1"/>
              <a:t>anlama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yazılı</a:t>
            </a:r>
            <a:r>
              <a:rPr lang="en-US" dirty="0"/>
              <a:t> </a:t>
            </a:r>
            <a:r>
              <a:rPr lang="en-US" dirty="0" err="1"/>
              <a:t>anlatım</a:t>
            </a:r>
            <a:r>
              <a:rPr lang="en-US" dirty="0"/>
              <a:t> </a:t>
            </a:r>
            <a:r>
              <a:rPr lang="en-US" dirty="0" err="1"/>
              <a:t>becerileri</a:t>
            </a:r>
            <a:r>
              <a:rPr lang="en-US" dirty="0"/>
              <a:t>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ilgili</a:t>
            </a:r>
            <a:r>
              <a:rPr lang="en-US" dirty="0"/>
              <a:t> </a:t>
            </a:r>
            <a:r>
              <a:rPr lang="en-US" dirty="0" err="1"/>
              <a:t>kazanımlar</a:t>
            </a:r>
            <a:r>
              <a:rPr lang="en-US" dirty="0"/>
              <a:t> </a:t>
            </a:r>
            <a:r>
              <a:rPr lang="en-US" dirty="0" err="1"/>
              <a:t>artan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yoğunluk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derinlik</a:t>
            </a:r>
            <a:r>
              <a:rPr lang="en-US" dirty="0"/>
              <a:t> </a:t>
            </a:r>
            <a:r>
              <a:rPr lang="en-US" dirty="0" err="1"/>
              <a:t>içinde</a:t>
            </a:r>
            <a:r>
              <a:rPr lang="en-US" dirty="0"/>
              <a:t> </a:t>
            </a:r>
            <a:r>
              <a:rPr lang="en-US" dirty="0" err="1"/>
              <a:t>yapılandırılmıştır</a:t>
            </a:r>
            <a:r>
              <a:rPr lang="en-US" dirty="0" smtClean="0"/>
              <a:t>.</a:t>
            </a:r>
            <a:r>
              <a:rPr lang="en-US" dirty="0"/>
              <a:t> </a:t>
            </a:r>
            <a:endParaRPr lang="tr-TR" dirty="0" smtClean="0"/>
          </a:p>
          <a:p>
            <a:pPr lvl="0" hangingPunct="0">
              <a:buNone/>
            </a:pPr>
            <a:endParaRPr lang="tr-TR" dirty="0"/>
          </a:p>
          <a:p>
            <a:pPr lvl="0" hangingPunc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5-</a:t>
            </a:r>
            <a:r>
              <a:rPr lang="en-US" dirty="0" err="1" smtClean="0"/>
              <a:t>İlk</a:t>
            </a:r>
            <a:r>
              <a:rPr lang="en-US" dirty="0" smtClean="0"/>
              <a:t> </a:t>
            </a:r>
            <a:r>
              <a:rPr lang="en-US" dirty="0" err="1"/>
              <a:t>okuma-yazma</a:t>
            </a:r>
            <a:r>
              <a:rPr lang="en-US" dirty="0"/>
              <a:t> </a:t>
            </a:r>
            <a:r>
              <a:rPr lang="en-US" dirty="0" err="1"/>
              <a:t>öğretiminde</a:t>
            </a:r>
            <a:r>
              <a:rPr lang="en-US" dirty="0"/>
              <a:t> “</a:t>
            </a:r>
            <a:r>
              <a:rPr lang="en-US" dirty="0" err="1"/>
              <a:t>ses</a:t>
            </a:r>
            <a:r>
              <a:rPr lang="en-US" dirty="0"/>
              <a:t> </a:t>
            </a:r>
            <a:r>
              <a:rPr lang="en-US" dirty="0" err="1"/>
              <a:t>temelli</a:t>
            </a:r>
            <a:r>
              <a:rPr lang="en-US" dirty="0"/>
              <a:t> </a:t>
            </a:r>
            <a:r>
              <a:rPr lang="en-US" dirty="0" err="1"/>
              <a:t>cümle</a:t>
            </a:r>
            <a:r>
              <a:rPr lang="en-US" dirty="0"/>
              <a:t> </a:t>
            </a:r>
            <a:r>
              <a:rPr lang="en-US" dirty="0" err="1"/>
              <a:t>yöntemi</a:t>
            </a:r>
            <a:r>
              <a:rPr lang="en-US" dirty="0"/>
              <a:t>” </a:t>
            </a:r>
            <a:r>
              <a:rPr lang="en-US" dirty="0" err="1"/>
              <a:t>benimsenmiştir</a:t>
            </a:r>
            <a:r>
              <a:rPr lang="en-US" dirty="0"/>
              <a:t>.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6-</a:t>
            </a:r>
            <a:r>
              <a:rPr lang="en-US" dirty="0" err="1" smtClean="0"/>
              <a:t>Yazı</a:t>
            </a:r>
            <a:r>
              <a:rPr lang="en-US" dirty="0" smtClean="0"/>
              <a:t> </a:t>
            </a:r>
            <a:r>
              <a:rPr lang="en-US" dirty="0" err="1"/>
              <a:t>öğretimine</a:t>
            </a:r>
            <a:r>
              <a:rPr lang="en-US" dirty="0"/>
              <a:t> </a:t>
            </a:r>
            <a:r>
              <a:rPr lang="en-US" dirty="0" err="1"/>
              <a:t>birinci</a:t>
            </a:r>
            <a:r>
              <a:rPr lang="en-US" dirty="0"/>
              <a:t> </a:t>
            </a:r>
            <a:r>
              <a:rPr lang="en-US" dirty="0" err="1"/>
              <a:t>sınıftan</a:t>
            </a:r>
            <a:r>
              <a:rPr lang="en-US" dirty="0"/>
              <a:t> </a:t>
            </a:r>
            <a:r>
              <a:rPr lang="en-US" dirty="0" err="1"/>
              <a:t>itibaren</a:t>
            </a:r>
            <a:r>
              <a:rPr lang="en-US" dirty="0"/>
              <a:t> </a:t>
            </a:r>
            <a:r>
              <a:rPr lang="en-US" dirty="0" err="1"/>
              <a:t>bitişik</a:t>
            </a:r>
            <a:r>
              <a:rPr lang="en-US" dirty="0"/>
              <a:t> </a:t>
            </a:r>
            <a:r>
              <a:rPr lang="en-US" dirty="0" err="1"/>
              <a:t>eğik</a:t>
            </a:r>
            <a:r>
              <a:rPr lang="en-US" dirty="0"/>
              <a:t> </a:t>
            </a:r>
            <a:r>
              <a:rPr lang="en-US" dirty="0" err="1"/>
              <a:t>yazıyla</a:t>
            </a:r>
            <a:r>
              <a:rPr lang="en-US" dirty="0"/>
              <a:t> </a:t>
            </a:r>
            <a:r>
              <a:rPr lang="en-US" dirty="0" err="1"/>
              <a:t>başlanması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bütün</a:t>
            </a:r>
            <a:r>
              <a:rPr lang="en-US" dirty="0"/>
              <a:t> </a:t>
            </a:r>
            <a:r>
              <a:rPr lang="en-US" dirty="0" err="1"/>
              <a:t>yazı</a:t>
            </a:r>
            <a:r>
              <a:rPr lang="en-US" dirty="0"/>
              <a:t> </a:t>
            </a:r>
            <a:r>
              <a:rPr lang="en-US" dirty="0" err="1"/>
              <a:t>çalışmalarının</a:t>
            </a:r>
            <a:r>
              <a:rPr lang="en-US" dirty="0"/>
              <a:t> </a:t>
            </a:r>
            <a:r>
              <a:rPr lang="en-US" dirty="0" err="1"/>
              <a:t>bitişik</a:t>
            </a:r>
            <a:r>
              <a:rPr lang="en-US" dirty="0"/>
              <a:t> </a:t>
            </a:r>
            <a:r>
              <a:rPr lang="en-US" dirty="0" err="1"/>
              <a:t>eğik</a:t>
            </a:r>
            <a:r>
              <a:rPr lang="en-US" dirty="0"/>
              <a:t> </a:t>
            </a:r>
            <a:r>
              <a:rPr lang="en-US" dirty="0" err="1"/>
              <a:t>yazı</a:t>
            </a:r>
            <a:r>
              <a:rPr lang="en-US" dirty="0"/>
              <a:t> </a:t>
            </a:r>
            <a:r>
              <a:rPr lang="en-US" dirty="0" err="1"/>
              <a:t>harfleriyle</a:t>
            </a:r>
            <a:r>
              <a:rPr lang="en-US" dirty="0"/>
              <a:t> </a:t>
            </a:r>
            <a:r>
              <a:rPr lang="en-US" dirty="0" err="1"/>
              <a:t>yapılması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b="1" i="1" u="sng" dirty="0" err="1">
                <a:solidFill>
                  <a:srgbClr val="C00000"/>
                </a:solidFill>
              </a:rPr>
              <a:t>bütün</a:t>
            </a:r>
            <a:r>
              <a:rPr lang="en-US" b="1" i="1" u="sng" dirty="0">
                <a:solidFill>
                  <a:srgbClr val="C00000"/>
                </a:solidFill>
              </a:rPr>
              <a:t> </a:t>
            </a:r>
            <a:r>
              <a:rPr lang="en-US" b="1" i="1" u="sng" dirty="0" err="1">
                <a:solidFill>
                  <a:srgbClr val="C00000"/>
                </a:solidFill>
              </a:rPr>
              <a:t>sınıf</a:t>
            </a:r>
            <a:r>
              <a:rPr lang="en-US" b="1" i="1" u="sng" dirty="0">
                <a:solidFill>
                  <a:srgbClr val="C00000"/>
                </a:solidFill>
              </a:rPr>
              <a:t> </a:t>
            </a:r>
            <a:r>
              <a:rPr lang="en-US" b="1" i="1" u="sng" dirty="0" err="1" smtClean="0">
                <a:solidFill>
                  <a:srgbClr val="C00000"/>
                </a:solidFill>
              </a:rPr>
              <a:t>seviyelerinde</a:t>
            </a:r>
            <a:r>
              <a:rPr lang="tr-TR" b="1" i="1" u="sng" dirty="0" smtClean="0">
                <a:solidFill>
                  <a:srgbClr val="C00000"/>
                </a:solidFill>
              </a:rPr>
              <a:t>(!)</a:t>
            </a:r>
            <a:r>
              <a:rPr lang="en-US" b="1" i="1" u="sng" dirty="0" smtClean="0">
                <a:solidFill>
                  <a:srgbClr val="C00000"/>
                </a:solidFill>
              </a:rPr>
              <a:t> </a:t>
            </a:r>
            <a:r>
              <a:rPr lang="en-US" dirty="0" err="1"/>
              <a:t>sürdürülmesi</a:t>
            </a:r>
            <a:r>
              <a:rPr lang="en-US" dirty="0"/>
              <a:t> </a:t>
            </a:r>
            <a:r>
              <a:rPr lang="en-US" dirty="0" err="1"/>
              <a:t>benimsenmiştir</a:t>
            </a:r>
            <a:r>
              <a:rPr lang="en-US" dirty="0"/>
              <a:t>.</a:t>
            </a:r>
            <a:endParaRPr lang="tr-TR" dirty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ÖLÇME VE DEĞERLENDİRME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1142984"/>
            <a:ext cx="8258204" cy="4983179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r>
              <a:rPr lang="en-US" dirty="0" err="1" smtClean="0"/>
              <a:t>Türkçe</a:t>
            </a:r>
            <a:r>
              <a:rPr lang="en-US" dirty="0" smtClean="0"/>
              <a:t> </a:t>
            </a:r>
            <a:r>
              <a:rPr lang="en-US" dirty="0" err="1"/>
              <a:t>öğretim</a:t>
            </a:r>
            <a:r>
              <a:rPr lang="en-US" dirty="0"/>
              <a:t> </a:t>
            </a:r>
            <a:r>
              <a:rPr lang="en-US" dirty="0" err="1"/>
              <a:t>programının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 err="1"/>
              <a:t>alanlarının</a:t>
            </a:r>
            <a:r>
              <a:rPr lang="en-US" dirty="0"/>
              <a:t> her </a:t>
            </a:r>
            <a:r>
              <a:rPr lang="en-US" dirty="0" err="1"/>
              <a:t>birinde</a:t>
            </a:r>
            <a:r>
              <a:rPr lang="en-US" dirty="0"/>
              <a:t> </a:t>
            </a:r>
            <a:r>
              <a:rPr lang="en-US" b="1" dirty="0" err="1"/>
              <a:t>hazırbulunuşluk</a:t>
            </a:r>
            <a:r>
              <a:rPr lang="en-US" b="1" dirty="0"/>
              <a:t>, </a:t>
            </a:r>
            <a:r>
              <a:rPr lang="en-US" b="1" dirty="0" err="1"/>
              <a:t>süreç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sonuç</a:t>
            </a:r>
            <a:r>
              <a:rPr lang="en-US" b="1" dirty="0"/>
              <a:t> </a:t>
            </a:r>
            <a:r>
              <a:rPr lang="en-US" b="1" dirty="0" err="1"/>
              <a:t>değerlendirmeleri</a:t>
            </a:r>
            <a:r>
              <a:rPr lang="en-US" b="1" dirty="0"/>
              <a:t> </a:t>
            </a:r>
            <a:r>
              <a:rPr lang="en-US" b="1" dirty="0" err="1"/>
              <a:t>uygulama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uygulamanın</a:t>
            </a:r>
            <a:r>
              <a:rPr lang="en-US" b="1" dirty="0"/>
              <a:t> </a:t>
            </a:r>
            <a:r>
              <a:rPr lang="en-US" b="1" dirty="0" err="1"/>
              <a:t>bağlamı</a:t>
            </a:r>
            <a:r>
              <a:rPr lang="en-US" b="1" dirty="0"/>
              <a:t> </a:t>
            </a:r>
            <a:r>
              <a:rPr lang="en-US" b="1" dirty="0" err="1"/>
              <a:t>içinde</a:t>
            </a:r>
            <a:r>
              <a:rPr lang="en-US" b="1" dirty="0"/>
              <a:t> </a:t>
            </a:r>
            <a:r>
              <a:rPr lang="en-US" b="1" dirty="0" err="1"/>
              <a:t>değerlendirilmelidir</a:t>
            </a:r>
            <a:r>
              <a:rPr lang="en-US" b="1" dirty="0"/>
              <a:t>.</a:t>
            </a:r>
            <a:endParaRPr lang="tr-TR" b="1" dirty="0"/>
          </a:p>
          <a:p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C00000"/>
                </a:solidFill>
              </a:rPr>
              <a:t>Birinci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sınıfta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dirty="0" err="1" smtClean="0"/>
              <a:t>öğrencilerin</a:t>
            </a:r>
            <a:r>
              <a:rPr lang="en-US" dirty="0" smtClean="0"/>
              <a:t> </a:t>
            </a:r>
            <a:r>
              <a:rPr lang="en-US" dirty="0" err="1" smtClean="0"/>
              <a:t>hazırbulunuşluk</a:t>
            </a:r>
            <a:r>
              <a:rPr lang="en-US" dirty="0" smtClean="0"/>
              <a:t> </a:t>
            </a:r>
            <a:r>
              <a:rPr lang="en-US" dirty="0" err="1" smtClean="0"/>
              <a:t>düzeylerinin</a:t>
            </a:r>
            <a:r>
              <a:rPr lang="en-US" dirty="0" smtClean="0"/>
              <a:t> </a:t>
            </a:r>
            <a:r>
              <a:rPr lang="en-US" dirty="0" err="1" smtClean="0"/>
              <a:t>belirlenmesinde</a:t>
            </a:r>
            <a:r>
              <a:rPr lang="en-US" dirty="0" smtClean="0"/>
              <a:t> </a:t>
            </a:r>
            <a:r>
              <a:rPr lang="en-US" b="1" dirty="0" err="1" smtClean="0"/>
              <a:t>okul</a:t>
            </a:r>
            <a:r>
              <a:rPr lang="en-US" b="1" dirty="0" smtClean="0"/>
              <a:t> </a:t>
            </a:r>
            <a:r>
              <a:rPr lang="en-US" b="1" dirty="0" err="1" smtClean="0"/>
              <a:t>öncesi</a:t>
            </a:r>
            <a:r>
              <a:rPr lang="en-US" b="1" dirty="0" smtClean="0"/>
              <a:t> </a:t>
            </a:r>
            <a:r>
              <a:rPr lang="en-US" b="1" dirty="0" err="1" smtClean="0"/>
              <a:t>eğitim</a:t>
            </a:r>
            <a:r>
              <a:rPr lang="en-US" b="1" dirty="0" smtClean="0"/>
              <a:t> </a:t>
            </a:r>
            <a:r>
              <a:rPr lang="en-US" b="1" dirty="0" err="1" smtClean="0"/>
              <a:t>alıp</a:t>
            </a:r>
            <a:r>
              <a:rPr lang="en-US" b="1" dirty="0" smtClean="0"/>
              <a:t> </a:t>
            </a:r>
            <a:r>
              <a:rPr lang="en-US" b="1" dirty="0" err="1" smtClean="0"/>
              <a:t>almadıkları</a:t>
            </a:r>
            <a:r>
              <a:rPr lang="en-US" b="1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dikkate</a:t>
            </a:r>
            <a:r>
              <a:rPr lang="en-US" dirty="0" smtClean="0"/>
              <a:t> </a:t>
            </a:r>
            <a:r>
              <a:rPr lang="en-US" dirty="0" err="1" smtClean="0"/>
              <a:t>alınarak</a:t>
            </a:r>
            <a:r>
              <a:rPr lang="en-US" dirty="0" smtClean="0"/>
              <a:t> </a:t>
            </a:r>
            <a:r>
              <a:rPr lang="en-US" dirty="0" err="1" smtClean="0"/>
              <a:t>özellikle</a:t>
            </a:r>
            <a:r>
              <a:rPr lang="en-US" dirty="0" smtClean="0"/>
              <a:t> </a:t>
            </a:r>
            <a:r>
              <a:rPr lang="en-US" dirty="0" err="1" smtClean="0"/>
              <a:t>okuma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yazma</a:t>
            </a:r>
            <a:r>
              <a:rPr lang="en-US" dirty="0" smtClean="0"/>
              <a:t> </a:t>
            </a:r>
            <a:r>
              <a:rPr lang="en-US" dirty="0" err="1" smtClean="0"/>
              <a:t>ile</a:t>
            </a:r>
            <a:r>
              <a:rPr lang="en-US" dirty="0" smtClean="0"/>
              <a:t> </a:t>
            </a:r>
            <a:r>
              <a:rPr lang="en-US" dirty="0" err="1" smtClean="0"/>
              <a:t>ilgili</a:t>
            </a:r>
            <a:r>
              <a:rPr lang="en-US" dirty="0" smtClean="0"/>
              <a:t> </a:t>
            </a:r>
            <a:r>
              <a:rPr lang="en-US" dirty="0" err="1" smtClean="0"/>
              <a:t>kazanımların</a:t>
            </a:r>
            <a:r>
              <a:rPr lang="en-US" dirty="0" smtClean="0"/>
              <a:t> </a:t>
            </a:r>
            <a:r>
              <a:rPr lang="en-US" dirty="0" err="1" smtClean="0"/>
              <a:t>gerçekleştirilmesine</a:t>
            </a:r>
            <a:r>
              <a:rPr lang="en-US" dirty="0" smtClean="0"/>
              <a:t> </a:t>
            </a:r>
            <a:r>
              <a:rPr lang="en-US" dirty="0" err="1" smtClean="0"/>
              <a:t>yönelik</a:t>
            </a:r>
            <a:r>
              <a:rPr lang="en-US" dirty="0" smtClean="0"/>
              <a:t> </a:t>
            </a:r>
            <a:r>
              <a:rPr lang="en-US" dirty="0" err="1" smtClean="0"/>
              <a:t>etkinliklerde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bilişsel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ve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psiko</a:t>
            </a:r>
            <a:r>
              <a:rPr lang="en-US" b="1" dirty="0" smtClean="0">
                <a:solidFill>
                  <a:srgbClr val="C00000"/>
                </a:solidFill>
              </a:rPr>
              <a:t>-motor </a:t>
            </a:r>
            <a:r>
              <a:rPr lang="en-US" b="1" dirty="0" err="1" smtClean="0">
                <a:solidFill>
                  <a:srgbClr val="C00000"/>
                </a:solidFill>
              </a:rPr>
              <a:t>beceriler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bakımından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gelişim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düzeyinin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değerlendirilmesi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gerekir</a:t>
            </a:r>
            <a:r>
              <a:rPr lang="en-US" b="1" dirty="0" smtClean="0">
                <a:solidFill>
                  <a:srgbClr val="C00000"/>
                </a:solidFill>
              </a:rPr>
              <a:t>.</a:t>
            </a:r>
            <a:endParaRPr lang="tr-TR" b="1" dirty="0" smtClean="0">
              <a:solidFill>
                <a:srgbClr val="C00000"/>
              </a:solidFill>
            </a:endParaRP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 err="1"/>
              <a:t>Bazı</a:t>
            </a:r>
            <a:r>
              <a:rPr lang="en-US" dirty="0"/>
              <a:t> </a:t>
            </a:r>
            <a:r>
              <a:rPr lang="en-US" dirty="0" err="1"/>
              <a:t>öğrencilerin</a:t>
            </a:r>
            <a:r>
              <a:rPr lang="en-US" dirty="0"/>
              <a:t>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yazmaya</a:t>
            </a:r>
            <a:r>
              <a:rPr lang="en-US" dirty="0"/>
              <a:t> </a:t>
            </a:r>
            <a:r>
              <a:rPr lang="en-US" dirty="0" err="1"/>
              <a:t>geçmeleri</a:t>
            </a:r>
            <a:r>
              <a:rPr lang="en-US" dirty="0"/>
              <a:t> </a:t>
            </a:r>
            <a:r>
              <a:rPr lang="en-US" b="1" i="1" dirty="0" err="1">
                <a:solidFill>
                  <a:srgbClr val="C00000"/>
                </a:solidFill>
              </a:rPr>
              <a:t>daha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uzun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zaman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dirty="0" err="1"/>
              <a:t>alabilir</a:t>
            </a:r>
            <a:r>
              <a:rPr lang="en-US" dirty="0" smtClean="0"/>
              <a:t>.</a:t>
            </a:r>
            <a:endParaRPr lang="tr-TR" dirty="0" smtClean="0"/>
          </a:p>
          <a:p>
            <a:endParaRPr lang="tr-TR" dirty="0" smtClean="0"/>
          </a:p>
          <a:p>
            <a:r>
              <a:rPr lang="en-US" dirty="0" smtClean="0"/>
              <a:t> </a:t>
            </a:r>
            <a:r>
              <a:rPr lang="en-US" dirty="0"/>
              <a:t>Bu </a:t>
            </a:r>
            <a:r>
              <a:rPr lang="en-US" dirty="0" err="1"/>
              <a:t>dönemde</a:t>
            </a:r>
            <a:r>
              <a:rPr lang="en-US" dirty="0"/>
              <a:t> </a:t>
            </a:r>
            <a:r>
              <a:rPr lang="en-US" dirty="0" err="1"/>
              <a:t>öğrencilerin</a:t>
            </a:r>
            <a:r>
              <a:rPr lang="en-US" dirty="0"/>
              <a:t> </a:t>
            </a:r>
            <a:r>
              <a:rPr lang="en-US" dirty="0" err="1"/>
              <a:t>gelişim</a:t>
            </a:r>
            <a:r>
              <a:rPr lang="en-US" dirty="0"/>
              <a:t> </a:t>
            </a:r>
            <a:r>
              <a:rPr lang="en-US" dirty="0" err="1"/>
              <a:t>düzeylerinin</a:t>
            </a:r>
            <a:r>
              <a:rPr lang="en-US" dirty="0"/>
              <a:t> </a:t>
            </a:r>
            <a:r>
              <a:rPr lang="en-US" dirty="0" err="1"/>
              <a:t>üzerinde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zorlanmaları</a:t>
            </a:r>
            <a:r>
              <a:rPr lang="en-US" dirty="0"/>
              <a:t>,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yazmaya</a:t>
            </a:r>
            <a:r>
              <a:rPr lang="en-US" dirty="0"/>
              <a:t> </a:t>
            </a:r>
            <a:r>
              <a:rPr lang="en-US" dirty="0" err="1"/>
              <a:t>karşı</a:t>
            </a:r>
            <a:r>
              <a:rPr lang="en-US" dirty="0"/>
              <a:t> </a:t>
            </a:r>
            <a:r>
              <a:rPr lang="en-US" dirty="0" err="1"/>
              <a:t>olumsuz</a:t>
            </a:r>
            <a:r>
              <a:rPr lang="en-US" dirty="0"/>
              <a:t> </a:t>
            </a:r>
            <a:r>
              <a:rPr lang="en-US" dirty="0" err="1"/>
              <a:t>tutum</a:t>
            </a:r>
            <a:r>
              <a:rPr lang="en-US" dirty="0"/>
              <a:t> </a:t>
            </a:r>
            <a:r>
              <a:rPr lang="en-US" dirty="0" err="1"/>
              <a:t>geliştirmeleri</a:t>
            </a:r>
            <a:r>
              <a:rPr lang="en-US" dirty="0"/>
              <a:t> </a:t>
            </a:r>
            <a:r>
              <a:rPr lang="en-US" dirty="0" err="1"/>
              <a:t>yanında</a:t>
            </a:r>
            <a:r>
              <a:rPr lang="en-US" dirty="0"/>
              <a:t> </a:t>
            </a:r>
            <a:r>
              <a:rPr lang="en-US" b="1" i="1" dirty="0" err="1">
                <a:solidFill>
                  <a:srgbClr val="FF0000"/>
                </a:solidFill>
              </a:rPr>
              <a:t>kalıcı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olarak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okuma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ve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yazma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bozukluklarına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da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neden</a:t>
            </a:r>
            <a:r>
              <a:rPr lang="en-US" b="1" i="1" dirty="0">
                <a:solidFill>
                  <a:srgbClr val="FF0000"/>
                </a:solidFill>
              </a:rPr>
              <a:t> </a:t>
            </a:r>
            <a:r>
              <a:rPr lang="en-US" b="1" i="1" dirty="0" err="1">
                <a:solidFill>
                  <a:srgbClr val="FF0000"/>
                </a:solidFill>
              </a:rPr>
              <a:t>olabilir</a:t>
            </a:r>
            <a:r>
              <a:rPr lang="en-US" dirty="0"/>
              <a:t>.</a:t>
            </a:r>
            <a:endParaRPr lang="tr-TR" dirty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71547"/>
            <a:ext cx="8229600" cy="4000528"/>
          </a:xfrm>
        </p:spPr>
        <p:txBody>
          <a:bodyPr/>
          <a:lstStyle/>
          <a:p>
            <a:r>
              <a:rPr lang="en-US" dirty="0" err="1"/>
              <a:t>Türkçe</a:t>
            </a:r>
            <a:r>
              <a:rPr lang="en-US" dirty="0"/>
              <a:t> </a:t>
            </a:r>
            <a:r>
              <a:rPr lang="en-US" dirty="0" err="1"/>
              <a:t>dersi</a:t>
            </a:r>
            <a:r>
              <a:rPr lang="en-US" dirty="0"/>
              <a:t> </a:t>
            </a:r>
            <a:r>
              <a:rPr lang="en-US" dirty="0" err="1"/>
              <a:t>öğretim</a:t>
            </a:r>
            <a:r>
              <a:rPr lang="en-US" dirty="0"/>
              <a:t> </a:t>
            </a:r>
            <a:r>
              <a:rPr lang="en-US" dirty="0" err="1"/>
              <a:t>programında</a:t>
            </a:r>
            <a:r>
              <a:rPr lang="en-US" dirty="0"/>
              <a:t>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öğrenme</a:t>
            </a:r>
            <a:r>
              <a:rPr lang="en-US" dirty="0"/>
              <a:t> </a:t>
            </a:r>
            <a:r>
              <a:rPr lang="en-US" dirty="0" err="1"/>
              <a:t>alanının</a:t>
            </a:r>
            <a:r>
              <a:rPr lang="en-US" dirty="0"/>
              <a:t> </a:t>
            </a:r>
            <a:r>
              <a:rPr lang="en-US" dirty="0" err="1"/>
              <a:t>kazanımları</a:t>
            </a:r>
            <a:r>
              <a:rPr lang="en-US" dirty="0"/>
              <a:t> </a:t>
            </a:r>
            <a:r>
              <a:rPr lang="en-US" b="1" i="1" dirty="0">
                <a:solidFill>
                  <a:srgbClr val="C00000"/>
                </a:solidFill>
              </a:rPr>
              <a:t>1. </a:t>
            </a:r>
            <a:r>
              <a:rPr lang="en-US" b="1" i="1" dirty="0" err="1">
                <a:solidFill>
                  <a:srgbClr val="C00000"/>
                </a:solidFill>
              </a:rPr>
              <a:t>sınıfta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okumanın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 smtClean="0">
                <a:solidFill>
                  <a:srgbClr val="C00000"/>
                </a:solidFill>
              </a:rPr>
              <a:t>öğrenilmesine</a:t>
            </a:r>
            <a:r>
              <a:rPr lang="tr-TR" b="1" i="1" dirty="0" smtClean="0">
                <a:solidFill>
                  <a:srgbClr val="C00000"/>
                </a:solidFill>
              </a:rPr>
              <a:t> yönelik planlanmıştır.</a:t>
            </a:r>
            <a:endParaRPr lang="tr-TR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1041</Words>
  <Application>Microsoft Office PowerPoint</Application>
  <PresentationFormat>Ekran Gösterisi (4:3)</PresentationFormat>
  <Paragraphs>130</Paragraphs>
  <Slides>32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8" baseType="lpstr">
      <vt:lpstr>Arial</vt:lpstr>
      <vt:lpstr>Calibri</vt:lpstr>
      <vt:lpstr>Hand writing Mutlu</vt:lpstr>
      <vt:lpstr>Times New Roman</vt:lpstr>
      <vt:lpstr>UZO1</vt:lpstr>
      <vt:lpstr>Ofis Teması</vt:lpstr>
      <vt:lpstr>1.SINIF TÜRKÇE ÖĞRETİM PROGRAMI TASLAK METİN İNCELEMESİ</vt:lpstr>
      <vt:lpstr>PROGRAMIN TEMEL YAKLAŞIMI Türkçe Öğretim Programı’nda:</vt:lpstr>
      <vt:lpstr>PowerPoint Sunusu</vt:lpstr>
      <vt:lpstr>PowerPoint Sunusu</vt:lpstr>
      <vt:lpstr>PowerPoint Sunusu</vt:lpstr>
      <vt:lpstr>ÖLÇME VE DEĞERLENDİRME</vt:lpstr>
      <vt:lpstr>PowerPoint Sunusu</vt:lpstr>
      <vt:lpstr>PowerPoint Sunusu</vt:lpstr>
      <vt:lpstr>PowerPoint Sunusu</vt:lpstr>
      <vt:lpstr>PowerPoint Sunusu</vt:lpstr>
      <vt:lpstr>PowerPoint Sunusu</vt:lpstr>
      <vt:lpstr>PROGRAMIN YAPISI </vt:lpstr>
      <vt:lpstr>Konuşma ve Dinleme </vt:lpstr>
      <vt:lpstr>Okuma</vt:lpstr>
      <vt:lpstr>PowerPoint Sunusu</vt:lpstr>
      <vt:lpstr>Yazma</vt:lpstr>
      <vt:lpstr> 1.Sınıf Düzeyine Göre Ders Kitaplarında Yer Alacak Okuma ve Dinleme Metinlerinin Türleri  </vt:lpstr>
      <vt:lpstr>PowerPoint Sunusu</vt:lpstr>
      <vt:lpstr>İlk Okuma Yazma Süreci </vt:lpstr>
      <vt:lpstr>PowerPoint Sunusu</vt:lpstr>
      <vt:lpstr>PowerPoint Sunusu</vt:lpstr>
      <vt:lpstr>PowerPoint Sunusu</vt:lpstr>
      <vt:lpstr> Birinci Sınıflarda Kullanılacak Defter Şekli </vt:lpstr>
      <vt:lpstr>PowerPoint Sunusu</vt:lpstr>
      <vt:lpstr>PowerPoint Sunusu</vt:lpstr>
      <vt:lpstr>Şu Anda 1.Sınıflarda Gösterilen Harf Sırası</vt:lpstr>
      <vt:lpstr> Taslak Programa Göre Gösterilecek Harf Sırası 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Birol</dc:creator>
  <cp:keywords>www.sorubak.com</cp:keywords>
  <dc:description>www.sorubak.com</dc:description>
  <cp:lastModifiedBy>doğan</cp:lastModifiedBy>
  <cp:revision>30</cp:revision>
  <dcterms:created xsi:type="dcterms:W3CDTF">2015-06-22T09:57:25Z</dcterms:created>
  <dcterms:modified xsi:type="dcterms:W3CDTF">2015-06-24T04:34:24Z</dcterms:modified>
</cp:coreProperties>
</file>