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0" r:id="rId2"/>
    <p:sldId id="276" r:id="rId3"/>
    <p:sldId id="281" r:id="rId4"/>
    <p:sldId id="259" r:id="rId5"/>
    <p:sldId id="260" r:id="rId6"/>
    <p:sldId id="270" r:id="rId7"/>
    <p:sldId id="283" r:id="rId8"/>
    <p:sldId id="271" r:id="rId9"/>
    <p:sldId id="279" r:id="rId10"/>
    <p:sldId id="269" r:id="rId11"/>
    <p:sldId id="267" r:id="rId12"/>
    <p:sldId id="268"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68106"/>
    <a:srgbClr val="F7EE39"/>
    <a:srgbClr val="008000"/>
    <a:srgbClr val="EF3F2D"/>
    <a:srgbClr val="FA0A1B"/>
    <a:srgbClr val="120C82"/>
    <a:srgbClr val="FF0000"/>
    <a:srgbClr val="00FF00"/>
    <a:srgbClr val="CE7674"/>
    <a:srgbClr val="D3858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74" d="100"/>
          <a:sy n="74" d="100"/>
        </p:scale>
        <p:origin x="-105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D5656D-1DE9-4C7E-912E-3845644C731F}" type="datetimeFigureOut">
              <a:rPr lang="tr-TR" smtClean="0"/>
              <a:pPr/>
              <a:t>18.06.2013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27A6A9-47A5-4C28-8E78-B9F9FC614AD1}" type="slidenum">
              <a:rPr lang="tr-TR" smtClean="0"/>
              <a:pPr/>
              <a:t>‹#›</a:t>
            </a:fld>
            <a:endParaRPr lang="tr-TR"/>
          </a:p>
        </p:txBody>
      </p:sp>
    </p:spTree>
    <p:extLst>
      <p:ext uri="{BB962C8B-B14F-4D97-AF65-F5344CB8AC3E}">
        <p14:creationId xmlns:p14="http://schemas.microsoft.com/office/powerpoint/2010/main" xmlns="" val="1981583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327A6A9-47A5-4C28-8E78-B9F9FC614AD1}"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5FB456B-C00D-4A61-A41F-264715385F2D}" type="datetime1">
              <a:rPr lang="tr-TR" smtClean="0"/>
              <a:pPr/>
              <a:t>18.06.2013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8FCDAD0-2D5B-4209-9295-051D8A3A1678}" type="datetime1">
              <a:rPr lang="tr-TR" smtClean="0"/>
              <a:pPr/>
              <a:t>18.06.2013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267092A-B481-4AB4-8A26-B6295B1DF69F}" type="datetime1">
              <a:rPr lang="tr-TR" smtClean="0"/>
              <a:pPr/>
              <a:t>18.06.2013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5BE3185-B8DF-49E8-8A98-18A677980AC5}" type="datetime1">
              <a:rPr lang="tr-TR" smtClean="0"/>
              <a:pPr/>
              <a:t>18.06.2013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2F80C24-BB96-4641-8E4C-EBEA64EFA60C}" type="datetime1">
              <a:rPr lang="tr-TR" smtClean="0"/>
              <a:pPr/>
              <a:t>18.06.2013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F74B6E7-AC64-4932-ADBA-9C69AC45618B}" type="datetime1">
              <a:rPr lang="tr-TR" smtClean="0"/>
              <a:pPr/>
              <a:t>18.06.2013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DFA4A73-436F-46F6-BCDD-6F6D6894BECA}" type="datetime1">
              <a:rPr lang="tr-TR" smtClean="0"/>
              <a:pPr/>
              <a:t>18.06.2013</a:t>
            </a:fld>
            <a:endParaRPr lang="tr-TR"/>
          </a:p>
        </p:txBody>
      </p:sp>
      <p:sp>
        <p:nvSpPr>
          <p:cNvPr id="8" name="7 Altbilgi Yer Tutucusu"/>
          <p:cNvSpPr>
            <a:spLocks noGrp="1"/>
          </p:cNvSpPr>
          <p:nvPr>
            <p:ph type="ftr" sz="quarter" idx="11"/>
          </p:nvPr>
        </p:nvSpPr>
        <p:spPr/>
        <p:txBody>
          <a:bodyPr/>
          <a:lstStyle/>
          <a:p>
            <a:r>
              <a:rPr lang="tr-TR" smtClean="0"/>
              <a:t>...Egitimhane.com...</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116F120-21A0-4C88-B728-CBB448F997D0}" type="datetime1">
              <a:rPr lang="tr-TR" smtClean="0"/>
              <a:pPr/>
              <a:t>18.06.2013</a:t>
            </a:fld>
            <a:endParaRPr lang="tr-TR"/>
          </a:p>
        </p:txBody>
      </p:sp>
      <p:sp>
        <p:nvSpPr>
          <p:cNvPr id="4" name="3 Altbilgi Yer Tutucusu"/>
          <p:cNvSpPr>
            <a:spLocks noGrp="1"/>
          </p:cNvSpPr>
          <p:nvPr>
            <p:ph type="ftr" sz="quarter" idx="11"/>
          </p:nvPr>
        </p:nvSpPr>
        <p:spPr/>
        <p:txBody>
          <a:bodyPr/>
          <a:lstStyle/>
          <a:p>
            <a:r>
              <a:rPr lang="tr-TR" smtClean="0"/>
              <a:t>...Egitimhane.com...</a:t>
            </a: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B06F45F-D844-4C5D-BC4D-F0DCF1B864F5}" type="datetime1">
              <a:rPr lang="tr-TR" smtClean="0"/>
              <a:pPr/>
              <a:t>18.06.2013</a:t>
            </a:fld>
            <a:endParaRPr lang="tr-TR"/>
          </a:p>
        </p:txBody>
      </p:sp>
      <p:sp>
        <p:nvSpPr>
          <p:cNvPr id="3" name="2 Altbilgi Yer Tutucusu"/>
          <p:cNvSpPr>
            <a:spLocks noGrp="1"/>
          </p:cNvSpPr>
          <p:nvPr>
            <p:ph type="ftr" sz="quarter" idx="11"/>
          </p:nvPr>
        </p:nvSpPr>
        <p:spPr/>
        <p:txBody>
          <a:bodyPr/>
          <a:lstStyle/>
          <a:p>
            <a:r>
              <a:rPr lang="tr-TR" smtClean="0"/>
              <a:t>...Egitimhane.com...</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61E3702-420C-42C2-B01D-6131AE5F860F}" type="datetime1">
              <a:rPr lang="tr-TR" smtClean="0"/>
              <a:pPr/>
              <a:t>18.06.2013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B4A32A0-8FE6-4C44-972D-48FD9EE766F7}" type="datetime1">
              <a:rPr lang="tr-TR" smtClean="0"/>
              <a:pPr/>
              <a:t>18.06.2013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11941F-8853-47F4-A9EB-EB71482118D2}" type="datetime1">
              <a:rPr lang="tr-TR" smtClean="0"/>
              <a:pPr/>
              <a:t>18.06.2013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...Egitimhane.com...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hyperlink" Target="http://images.google.com.tr/imgres?imgurl=http://images.gittigidiyor.com/349/3492752_0.jpg&amp;imgrefurl=http://urun.gittigidiyor.com/DUNYANIN-EN-HIZLI-YON-BULAN-PUSULASI-KACMAZ_W0QQidZZ3492752&amp;h=570&amp;w=595&amp;sz=38&amp;hl=tr&amp;start=26&amp;tbnid=60XKYIIFQdfh9M:&amp;tbnh=129&amp;tbnw=135&amp;prev=/images?q=y%C3%B6n+resimleri&amp;start=20&amp;gbv=2&amp;ndsp=20&amp;svnum=10&amp;hl=tr&amp;sa=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8434" name="Picture 2" descr="D:\TÜRKÇE MATERYAL\DERSLER\SLAYT ARKA PLAN\slayt\chalkboard-turtl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Dikdörtgen"/>
          <p:cNvSpPr/>
          <p:nvPr/>
        </p:nvSpPr>
        <p:spPr>
          <a:xfrm>
            <a:off x="2555776" y="980728"/>
            <a:ext cx="4752528" cy="1440160"/>
          </a:xfrm>
          <a:prstGeom prst="rect">
            <a:avLst/>
          </a:prstGeom>
        </p:spPr>
        <p:txBody>
          <a:bodyPr wrap="square">
            <a:prstTxWarp prst="textChevron">
              <a:avLst/>
            </a:prstTxWarp>
            <a:spAutoFit/>
            <a:scene3d>
              <a:camera prst="orthographicFront"/>
              <a:lightRig rig="threePt" dir="t"/>
            </a:scene3d>
            <a:sp3d extrusionH="57150">
              <a:bevelT w="38100" h="38100" prst="slope"/>
            </a:sp3d>
          </a:bodyPr>
          <a:lstStyle/>
          <a:p>
            <a:r>
              <a:rPr lang="tr-TR" sz="2800" b="1" dirty="0" smtClean="0">
                <a:ln/>
                <a:solidFill>
                  <a:srgbClr val="FA0A1B"/>
                </a:solidFill>
                <a:effectLst>
                  <a:glow rad="101600">
                    <a:srgbClr val="FFFF00">
                      <a:alpha val="60000"/>
                    </a:srgbClr>
                  </a:glow>
                </a:effectLst>
                <a:latin typeface="Comic Sans MS" pitchFamily="66" charset="0"/>
              </a:rPr>
              <a:t>YÖNLERİMİZ</a:t>
            </a:r>
            <a:endParaRPr lang="tr-TR" sz="2800" dirty="0">
              <a:solidFill>
                <a:srgbClr val="FA0A1B"/>
              </a:solidFill>
              <a:effectLst>
                <a:glow rad="101600">
                  <a:srgbClr val="FFFF00">
                    <a:alpha val="60000"/>
                  </a:srgbClr>
                </a:glow>
              </a:effectLst>
              <a:latin typeface="Comic Sans MS" pitchFamily="66" charset="0"/>
            </a:endParaRPr>
          </a:p>
        </p:txBody>
      </p:sp>
      <p:sp>
        <p:nvSpPr>
          <p:cNvPr id="6" name="5 4-Nokta Yıldız"/>
          <p:cNvSpPr/>
          <p:nvPr/>
        </p:nvSpPr>
        <p:spPr>
          <a:xfrm>
            <a:off x="3707904" y="2852936"/>
            <a:ext cx="2736304" cy="2592288"/>
          </a:xfrm>
          <a:prstGeom prst="star4">
            <a:avLst/>
          </a:prstGeom>
          <a:solidFill>
            <a:srgbClr val="120C82"/>
          </a:solidFill>
          <a:ln>
            <a:noFill/>
          </a:ln>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4-Nokta Yıldız"/>
          <p:cNvSpPr/>
          <p:nvPr/>
        </p:nvSpPr>
        <p:spPr>
          <a:xfrm rot="2537192">
            <a:off x="3996651" y="3097362"/>
            <a:ext cx="2047551" cy="2086952"/>
          </a:xfrm>
          <a:prstGeom prst="star4">
            <a:avLst/>
          </a:prstGeom>
          <a:solidFill>
            <a:srgbClr val="CE7674"/>
          </a:solidFill>
          <a:ln>
            <a:noFill/>
          </a:ln>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Dikdörtgen"/>
          <p:cNvSpPr/>
          <p:nvPr/>
        </p:nvSpPr>
        <p:spPr>
          <a:xfrm>
            <a:off x="4860032" y="2492896"/>
            <a:ext cx="936104" cy="461665"/>
          </a:xfrm>
          <a:prstGeom prst="rect">
            <a:avLst/>
          </a:prstGeom>
        </p:spPr>
        <p:txBody>
          <a:bodyPr wrap="square">
            <a:spAutoFit/>
          </a:bodyPr>
          <a:lstStyle/>
          <a:p>
            <a:r>
              <a:rPr lang="tr-TR" sz="2400" b="1" dirty="0" smtClean="0">
                <a:solidFill>
                  <a:schemeClr val="tx1">
                    <a:lumMod val="95000"/>
                    <a:lumOff val="5000"/>
                  </a:schemeClr>
                </a:solidFill>
                <a:latin typeface="Comic Sans MS" pitchFamily="66" charset="0"/>
              </a:rPr>
              <a:t>K</a:t>
            </a:r>
            <a:endParaRPr lang="tr-TR" sz="2400" b="1" dirty="0">
              <a:solidFill>
                <a:schemeClr val="tx1">
                  <a:lumMod val="95000"/>
                  <a:lumOff val="5000"/>
                </a:schemeClr>
              </a:solidFill>
              <a:latin typeface="Comic Sans MS" pitchFamily="66" charset="0"/>
            </a:endParaRPr>
          </a:p>
        </p:txBody>
      </p:sp>
      <p:sp>
        <p:nvSpPr>
          <p:cNvPr id="9" name="8 Dikdörtgen"/>
          <p:cNvSpPr/>
          <p:nvPr/>
        </p:nvSpPr>
        <p:spPr>
          <a:xfrm>
            <a:off x="5724128" y="3212976"/>
            <a:ext cx="504055" cy="369332"/>
          </a:xfrm>
          <a:prstGeom prst="rect">
            <a:avLst/>
          </a:prstGeom>
        </p:spPr>
        <p:txBody>
          <a:bodyPr wrap="square">
            <a:spAutoFit/>
          </a:bodyPr>
          <a:lstStyle/>
          <a:p>
            <a:r>
              <a:rPr lang="tr-TR" b="1" dirty="0" smtClean="0">
                <a:solidFill>
                  <a:srgbClr val="990000"/>
                </a:solidFill>
                <a:latin typeface="Comic Sans MS" pitchFamily="66" charset="0"/>
              </a:rPr>
              <a:t>KD</a:t>
            </a:r>
            <a:endParaRPr lang="tr-TR" b="1" dirty="0">
              <a:solidFill>
                <a:srgbClr val="990000"/>
              </a:solidFill>
              <a:latin typeface="Comic Sans MS" pitchFamily="66" charset="0"/>
            </a:endParaRPr>
          </a:p>
        </p:txBody>
      </p:sp>
      <p:sp>
        <p:nvSpPr>
          <p:cNvPr id="10" name="9 Dikdörtgen"/>
          <p:cNvSpPr/>
          <p:nvPr/>
        </p:nvSpPr>
        <p:spPr>
          <a:xfrm>
            <a:off x="3923928" y="3212976"/>
            <a:ext cx="471604" cy="369332"/>
          </a:xfrm>
          <a:prstGeom prst="rect">
            <a:avLst/>
          </a:prstGeom>
        </p:spPr>
        <p:txBody>
          <a:bodyPr wrap="none">
            <a:spAutoFit/>
          </a:bodyPr>
          <a:lstStyle/>
          <a:p>
            <a:r>
              <a:rPr lang="tr-TR" b="1" dirty="0" smtClean="0">
                <a:solidFill>
                  <a:srgbClr val="990000"/>
                </a:solidFill>
                <a:latin typeface="Comic Sans MS" pitchFamily="66" charset="0"/>
              </a:rPr>
              <a:t>KB</a:t>
            </a:r>
            <a:endParaRPr lang="tr-TR" b="1" dirty="0">
              <a:solidFill>
                <a:srgbClr val="990000"/>
              </a:solidFill>
              <a:latin typeface="Comic Sans MS" pitchFamily="66" charset="0"/>
            </a:endParaRPr>
          </a:p>
        </p:txBody>
      </p:sp>
      <p:sp>
        <p:nvSpPr>
          <p:cNvPr id="11" name="10 Metin kutusu"/>
          <p:cNvSpPr txBox="1"/>
          <p:nvPr/>
        </p:nvSpPr>
        <p:spPr>
          <a:xfrm>
            <a:off x="6372200" y="3933056"/>
            <a:ext cx="360040" cy="461665"/>
          </a:xfrm>
          <a:prstGeom prst="rect">
            <a:avLst/>
          </a:prstGeom>
          <a:noFill/>
        </p:spPr>
        <p:txBody>
          <a:bodyPr wrap="square" rtlCol="0">
            <a:spAutoFit/>
          </a:bodyPr>
          <a:lstStyle/>
          <a:p>
            <a:r>
              <a:rPr lang="tr-TR" sz="2400" b="1" dirty="0" smtClean="0">
                <a:solidFill>
                  <a:schemeClr val="tx1">
                    <a:lumMod val="95000"/>
                    <a:lumOff val="5000"/>
                  </a:schemeClr>
                </a:solidFill>
                <a:latin typeface="Comic Sans MS" pitchFamily="66" charset="0"/>
              </a:rPr>
              <a:t>D</a:t>
            </a:r>
            <a:endParaRPr lang="tr-TR" sz="2400" b="1" dirty="0">
              <a:solidFill>
                <a:schemeClr val="tx1">
                  <a:lumMod val="95000"/>
                  <a:lumOff val="5000"/>
                </a:schemeClr>
              </a:solidFill>
              <a:latin typeface="Comic Sans MS" pitchFamily="66" charset="0"/>
            </a:endParaRPr>
          </a:p>
        </p:txBody>
      </p:sp>
      <p:sp>
        <p:nvSpPr>
          <p:cNvPr id="12" name="11 Metin kutusu"/>
          <p:cNvSpPr txBox="1"/>
          <p:nvPr/>
        </p:nvSpPr>
        <p:spPr>
          <a:xfrm>
            <a:off x="3419872" y="3933056"/>
            <a:ext cx="432048" cy="461665"/>
          </a:xfrm>
          <a:prstGeom prst="rect">
            <a:avLst/>
          </a:prstGeom>
          <a:noFill/>
        </p:spPr>
        <p:txBody>
          <a:bodyPr wrap="square" rtlCol="0">
            <a:spAutoFit/>
          </a:bodyPr>
          <a:lstStyle/>
          <a:p>
            <a:r>
              <a:rPr lang="tr-TR" sz="2400" b="1" dirty="0" smtClean="0">
                <a:solidFill>
                  <a:schemeClr val="tx1">
                    <a:lumMod val="95000"/>
                    <a:lumOff val="5000"/>
                  </a:schemeClr>
                </a:solidFill>
                <a:latin typeface="Comic Sans MS" pitchFamily="66" charset="0"/>
              </a:rPr>
              <a:t>B</a:t>
            </a:r>
            <a:endParaRPr lang="tr-TR" sz="2400" b="1" dirty="0">
              <a:solidFill>
                <a:schemeClr val="tx1">
                  <a:lumMod val="95000"/>
                  <a:lumOff val="5000"/>
                </a:schemeClr>
              </a:solidFill>
              <a:latin typeface="Comic Sans MS" pitchFamily="66" charset="0"/>
            </a:endParaRPr>
          </a:p>
        </p:txBody>
      </p:sp>
      <p:sp>
        <p:nvSpPr>
          <p:cNvPr id="13" name="12 Metin kutusu"/>
          <p:cNvSpPr txBox="1"/>
          <p:nvPr/>
        </p:nvSpPr>
        <p:spPr>
          <a:xfrm>
            <a:off x="4860032" y="5373216"/>
            <a:ext cx="936104" cy="461665"/>
          </a:xfrm>
          <a:prstGeom prst="rect">
            <a:avLst/>
          </a:prstGeom>
          <a:noFill/>
        </p:spPr>
        <p:txBody>
          <a:bodyPr wrap="square" rtlCol="0">
            <a:spAutoFit/>
          </a:bodyPr>
          <a:lstStyle/>
          <a:p>
            <a:r>
              <a:rPr lang="tr-TR" sz="2400" b="1" dirty="0" smtClean="0">
                <a:solidFill>
                  <a:schemeClr val="tx1">
                    <a:lumMod val="95000"/>
                    <a:lumOff val="5000"/>
                  </a:schemeClr>
                </a:solidFill>
                <a:latin typeface="Comic Sans MS" pitchFamily="66" charset="0"/>
              </a:rPr>
              <a:t>G</a:t>
            </a:r>
          </a:p>
        </p:txBody>
      </p:sp>
      <p:sp>
        <p:nvSpPr>
          <p:cNvPr id="14" name="13 Metin kutusu"/>
          <p:cNvSpPr txBox="1"/>
          <p:nvPr/>
        </p:nvSpPr>
        <p:spPr>
          <a:xfrm>
            <a:off x="3995936" y="4869160"/>
            <a:ext cx="576064" cy="369332"/>
          </a:xfrm>
          <a:prstGeom prst="rect">
            <a:avLst/>
          </a:prstGeom>
          <a:noFill/>
        </p:spPr>
        <p:txBody>
          <a:bodyPr wrap="square" rtlCol="0">
            <a:spAutoFit/>
          </a:bodyPr>
          <a:lstStyle/>
          <a:p>
            <a:r>
              <a:rPr lang="tr-TR" b="1" dirty="0" smtClean="0">
                <a:solidFill>
                  <a:srgbClr val="990000"/>
                </a:solidFill>
                <a:latin typeface="Comic Sans MS" pitchFamily="66" charset="0"/>
              </a:rPr>
              <a:t>GB</a:t>
            </a:r>
            <a:endParaRPr lang="tr-TR" b="1" dirty="0">
              <a:solidFill>
                <a:srgbClr val="990000"/>
              </a:solidFill>
              <a:latin typeface="Comic Sans MS" pitchFamily="66" charset="0"/>
            </a:endParaRPr>
          </a:p>
        </p:txBody>
      </p:sp>
      <p:sp>
        <p:nvSpPr>
          <p:cNvPr id="15" name="14 Metin kutusu"/>
          <p:cNvSpPr txBox="1"/>
          <p:nvPr/>
        </p:nvSpPr>
        <p:spPr>
          <a:xfrm>
            <a:off x="5580112" y="4797152"/>
            <a:ext cx="576064" cy="369332"/>
          </a:xfrm>
          <a:prstGeom prst="rect">
            <a:avLst/>
          </a:prstGeom>
          <a:noFill/>
        </p:spPr>
        <p:txBody>
          <a:bodyPr wrap="square" rtlCol="0">
            <a:spAutoFit/>
          </a:bodyPr>
          <a:lstStyle/>
          <a:p>
            <a:r>
              <a:rPr lang="tr-TR" b="1" dirty="0" smtClean="0">
                <a:solidFill>
                  <a:srgbClr val="990000"/>
                </a:solidFill>
                <a:latin typeface="Comic Sans MS" pitchFamily="66" charset="0"/>
              </a:rPr>
              <a:t>GD</a:t>
            </a:r>
            <a:endParaRPr lang="tr-TR" b="1" dirty="0">
              <a:solidFill>
                <a:srgbClr val="990000"/>
              </a:solidFill>
              <a:latin typeface="Comic Sans MS" pitchFamily="66" charset="0"/>
            </a:endParaRPr>
          </a:p>
        </p:txBody>
      </p:sp>
      <p:sp>
        <p:nvSpPr>
          <p:cNvPr id="16" name="Oval 4" descr="yonler"/>
          <p:cNvSpPr>
            <a:spLocks noChangeArrowheads="1"/>
          </p:cNvSpPr>
          <p:nvPr/>
        </p:nvSpPr>
        <p:spPr bwMode="auto">
          <a:xfrm>
            <a:off x="1619672" y="2708920"/>
            <a:ext cx="1440160" cy="1440160"/>
          </a:xfrm>
          <a:prstGeom prst="ellipse">
            <a:avLst/>
          </a:prstGeom>
          <a:blipFill dpi="0" rotWithShape="1">
            <a:blip r:embed="rId3" cstate="print"/>
            <a:srcRect/>
            <a:stretch>
              <a:fillRect/>
            </a:stretch>
          </a:blipFill>
          <a:ln w="9525">
            <a:solidFill>
              <a:schemeClr val="tx1"/>
            </a:solidFill>
            <a:round/>
            <a:headEnd/>
            <a:tailEnd/>
          </a:ln>
        </p:spPr>
        <p:txBody>
          <a:bodyPr wrap="none" anchor="ctr"/>
          <a:lstStyle/>
          <a:p>
            <a:endParaRPr lang="tr-TR"/>
          </a:p>
        </p:txBody>
      </p:sp>
      <p:sp>
        <p:nvSpPr>
          <p:cNvPr id="18" name="Oval 4" descr="1"/>
          <p:cNvSpPr>
            <a:spLocks noChangeArrowheads="1"/>
          </p:cNvSpPr>
          <p:nvPr/>
        </p:nvSpPr>
        <p:spPr bwMode="auto">
          <a:xfrm>
            <a:off x="6732240" y="2636912"/>
            <a:ext cx="1584176" cy="1512168"/>
          </a:xfrm>
          <a:prstGeom prst="ellipse">
            <a:avLst/>
          </a:prstGeom>
          <a:blipFill dpi="0" rotWithShape="1">
            <a:blip r:embed="rId4" cstate="print"/>
            <a:srcRect/>
            <a:stretch>
              <a:fillRect/>
            </a:stretch>
          </a:blipFill>
          <a:ln w="9525">
            <a:solidFill>
              <a:schemeClr val="tx1"/>
            </a:solidFill>
            <a:round/>
            <a:headEnd/>
            <a:tailEnd/>
          </a:ln>
        </p:spPr>
        <p:txBody>
          <a:bodyPr wrap="none" anchor="ctr"/>
          <a:lstStyle/>
          <a:p>
            <a:endParaRPr lang="tr-TR"/>
          </a:p>
        </p:txBody>
      </p:sp>
      <p:sp>
        <p:nvSpPr>
          <p:cNvPr id="4" name="Altbilgi Yer Tutucusu 3"/>
          <p:cNvSpPr>
            <a:spLocks noGrp="1"/>
          </p:cNvSpPr>
          <p:nvPr>
            <p:ph type="ftr" sz="quarter" idx="11"/>
          </p:nvPr>
        </p:nvSpPr>
        <p:spPr>
          <a:xfrm>
            <a:off x="3131840" y="6021288"/>
            <a:ext cx="2895600" cy="365125"/>
          </a:xfrm>
        </p:spPr>
        <p:txBody>
          <a:bodyPr/>
          <a:lstStyle/>
          <a:p>
            <a:r>
              <a:rPr lang="tr-TR" dirty="0" smtClean="0">
                <a:latin typeface="Constantia" pitchFamily="18" charset="0"/>
              </a:rPr>
              <a:t>www.</a:t>
            </a:r>
            <a:r>
              <a:rPr lang="tr-TR" dirty="0" err="1" smtClean="0">
                <a:latin typeface="Constantia" pitchFamily="18" charset="0"/>
              </a:rPr>
              <a:t>sorubak</a:t>
            </a:r>
            <a:r>
              <a:rPr lang="tr-TR" dirty="0" smtClean="0">
                <a:latin typeface="Constantia" pitchFamily="18" charset="0"/>
              </a:rPr>
              <a:t>.com</a:t>
            </a:r>
            <a:endParaRPr lang="tr-T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7170" name="Picture 2" descr="D:\TÜRKÇE MATERYAL\DERSLER\SLAYT ARKA PLAN\slayt\019_1.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
        <p:nvSpPr>
          <p:cNvPr id="6" name="5 Dikdörtgen"/>
          <p:cNvSpPr/>
          <p:nvPr/>
        </p:nvSpPr>
        <p:spPr>
          <a:xfrm>
            <a:off x="539552" y="188640"/>
            <a:ext cx="8892480" cy="1200329"/>
          </a:xfrm>
          <a:prstGeom prst="rect">
            <a:avLst/>
          </a:prstGeom>
          <a:noFill/>
        </p:spPr>
        <p:txBody>
          <a:bodyPr wrap="square" lIns="91440" tIns="45720" rIns="91440" bIns="45720">
            <a:spAutoFit/>
          </a:bodyPr>
          <a:lstStyle/>
          <a:p>
            <a:pPr algn="ctr"/>
            <a:r>
              <a:rPr lang="tr-TR" sz="3600" b="1" cap="all" dirty="0" smtClean="0">
                <a:ln w="9000" cmpd="sng">
                  <a:solidFill>
                    <a:srgbClr val="FFFF00"/>
                  </a:solidFill>
                  <a:prstDash val="solid"/>
                </a:ln>
                <a:solidFill>
                  <a:srgbClr val="FFFF00"/>
                </a:solidFill>
                <a:effectLst>
                  <a:reflection blurRad="12700" stA="28000" endPos="45000" dist="1000" dir="5400000" sy="-100000" algn="bl" rotWithShape="0"/>
                </a:effectLst>
                <a:latin typeface="Comic Sans MS" pitchFamily="66" charset="0"/>
              </a:rPr>
              <a:t>4-KARINCA YUVALARINA BAKARAK YÖN BULMA</a:t>
            </a:r>
            <a:endParaRPr lang="tr-TR" sz="3600" b="1" cap="all" dirty="0">
              <a:ln w="9000" cmpd="sng">
                <a:solidFill>
                  <a:srgbClr val="FFFF00"/>
                </a:solidFill>
                <a:prstDash val="solid"/>
              </a:ln>
              <a:solidFill>
                <a:srgbClr val="FFFF00"/>
              </a:solidFill>
              <a:effectLst>
                <a:reflection blurRad="12700" stA="28000" endPos="45000" dist="1000" dir="5400000" sy="-100000" algn="bl" rotWithShape="0"/>
              </a:effectLst>
              <a:latin typeface="Comic Sans MS" pitchFamily="66" charset="0"/>
            </a:endParaRPr>
          </a:p>
        </p:txBody>
      </p:sp>
      <p:sp>
        <p:nvSpPr>
          <p:cNvPr id="7" name="6 Metin kutusu"/>
          <p:cNvSpPr txBox="1"/>
          <p:nvPr/>
        </p:nvSpPr>
        <p:spPr>
          <a:xfrm>
            <a:off x="611560" y="1556792"/>
            <a:ext cx="8352928" cy="2677656"/>
          </a:xfrm>
          <a:prstGeom prst="rect">
            <a:avLst/>
          </a:prstGeom>
          <a:noFill/>
        </p:spPr>
        <p:txBody>
          <a:bodyPr wrap="square" rtlCol="0">
            <a:spAutoFit/>
          </a:bodyPr>
          <a:lstStyle/>
          <a:p>
            <a:r>
              <a:rPr lang="tr-TR" sz="2800" dirty="0" smtClean="0">
                <a:latin typeface="Comic Sans MS" pitchFamily="66" charset="0"/>
              </a:rPr>
              <a:t>Karıncalar soğuk rüzgarlardan korunmak için yuvalarının bir tarafına toprak yığarlar. Toprakları yığdıkları bu kısım Kuzey yönünü gösterir. Yuvalarının ağzı açık olan yeri ise Güneye bakar. Bu yuvalar dikkatle incelenirse yön bulmada bize yardımcı olur.</a:t>
            </a:r>
            <a:endParaRPr lang="tr-TR" sz="2800" dirty="0">
              <a:latin typeface="Comic Sans MS" pitchFamily="66" charset="0"/>
            </a:endParaRPr>
          </a:p>
        </p:txBody>
      </p:sp>
      <p:pic>
        <p:nvPicPr>
          <p:cNvPr id="8" name="Picture 2" descr="http://t1.gstatic.com/images?q=tbn:ANd9GcSwq2TpvAOSUF3OVKi9SmE-VLluz5PlmoZpypiGdbpLLzAOiCOrYQ"/>
          <p:cNvPicPr>
            <a:picLocks noChangeAspect="1" noChangeArrowheads="1"/>
          </p:cNvPicPr>
          <p:nvPr/>
        </p:nvPicPr>
        <p:blipFill>
          <a:blip r:embed="rId3" cstate="print"/>
          <a:srcRect/>
          <a:stretch>
            <a:fillRect/>
          </a:stretch>
        </p:blipFill>
        <p:spPr bwMode="auto">
          <a:xfrm>
            <a:off x="-252536" y="4378648"/>
            <a:ext cx="3888432" cy="2479352"/>
          </a:xfrm>
          <a:prstGeom prst="rect">
            <a:avLst/>
          </a:prstGeom>
          <a:ln>
            <a:noFill/>
          </a:ln>
          <a:effectLst>
            <a:softEdge rad="112500"/>
          </a:effectLst>
        </p:spPr>
      </p:pic>
      <p:pic>
        <p:nvPicPr>
          <p:cNvPr id="9" name="Picture 6"/>
          <p:cNvPicPr>
            <a:picLocks noChangeAspect="1" noChangeArrowheads="1"/>
          </p:cNvPicPr>
          <p:nvPr/>
        </p:nvPicPr>
        <p:blipFill>
          <a:blip r:embed="rId4" cstate="print"/>
          <a:srcRect/>
          <a:stretch>
            <a:fillRect/>
          </a:stretch>
        </p:blipFill>
        <p:spPr bwMode="auto">
          <a:xfrm>
            <a:off x="6372200" y="4121696"/>
            <a:ext cx="2961979" cy="2736304"/>
          </a:xfrm>
          <a:prstGeom prst="rect">
            <a:avLst/>
          </a:prstGeom>
          <a:ln>
            <a:noFill/>
          </a:ln>
          <a:effectLst>
            <a:softEdge rad="112500"/>
          </a:effectLst>
        </p:spPr>
      </p:pic>
      <p:pic>
        <p:nvPicPr>
          <p:cNvPr id="11" name="Picture 3" descr="F:\Yeni klasör\ffdf.png"/>
          <p:cNvPicPr>
            <a:picLocks noChangeAspect="1" noChangeArrowheads="1"/>
          </p:cNvPicPr>
          <p:nvPr/>
        </p:nvPicPr>
        <p:blipFill>
          <a:blip r:embed="rId5" cstate="print"/>
          <a:srcRect/>
          <a:stretch>
            <a:fillRect/>
          </a:stretch>
        </p:blipFill>
        <p:spPr bwMode="auto">
          <a:xfrm>
            <a:off x="3563888" y="4365104"/>
            <a:ext cx="2814582" cy="2492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TÜRKÇE MATERYAL\DERSLER\SLAYT ARKA PLAN\slayt\006_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2 Metin kutusu"/>
          <p:cNvSpPr txBox="1"/>
          <p:nvPr/>
        </p:nvSpPr>
        <p:spPr>
          <a:xfrm>
            <a:off x="395536" y="1484784"/>
            <a:ext cx="4968552" cy="2246769"/>
          </a:xfrm>
          <a:prstGeom prst="rect">
            <a:avLst/>
          </a:prstGeom>
          <a:noFill/>
        </p:spPr>
        <p:txBody>
          <a:bodyPr wrap="square" rtlCol="0">
            <a:spAutoFit/>
          </a:bodyPr>
          <a:lstStyle/>
          <a:p>
            <a:r>
              <a:rPr lang="tr-TR" sz="2800" dirty="0" smtClean="0">
                <a:latin typeface="Comic Sans MS" pitchFamily="66" charset="0"/>
              </a:rPr>
              <a:t>Ağaç ve taşların yosun tutmuş yüzeyleri kuzeyi gösterir. Ağaç gövdelerinin ve taşların Kuzeye bakan tarafları yosunludur.</a:t>
            </a:r>
            <a:endParaRPr lang="tr-TR" sz="2800" dirty="0">
              <a:latin typeface="Comic Sans MS" pitchFamily="66" charset="0"/>
            </a:endParaRPr>
          </a:p>
        </p:txBody>
      </p:sp>
      <p:sp>
        <p:nvSpPr>
          <p:cNvPr id="4" name="3 Dikdörtgen"/>
          <p:cNvSpPr/>
          <p:nvPr/>
        </p:nvSpPr>
        <p:spPr>
          <a:xfrm>
            <a:off x="323528" y="260648"/>
            <a:ext cx="8280920" cy="1200329"/>
          </a:xfrm>
          <a:prstGeom prst="rect">
            <a:avLst/>
          </a:prstGeom>
          <a:noFill/>
        </p:spPr>
        <p:txBody>
          <a:bodyPr wrap="square" lIns="91440" tIns="45720" rIns="91440" bIns="45720">
            <a:spAutoFit/>
          </a:bodyPr>
          <a:lstStyle/>
          <a:p>
            <a:pPr algn="ctr"/>
            <a:r>
              <a:rPr lang="tr-TR" sz="3600" b="1" cap="all" dirty="0" smtClean="0">
                <a:ln w="9000" cmpd="sng">
                  <a:solidFill>
                    <a:srgbClr val="C00000"/>
                  </a:solidFill>
                  <a:prstDash val="solid"/>
                </a:ln>
                <a:solidFill>
                  <a:srgbClr val="C00000"/>
                </a:solidFill>
                <a:effectLst>
                  <a:reflection blurRad="12700" stA="28000" endPos="45000" dist="1000" dir="5400000" sy="-100000" algn="bl" rotWithShape="0"/>
                </a:effectLst>
                <a:latin typeface="Comic Sans MS" pitchFamily="66" charset="0"/>
              </a:rPr>
              <a:t>5-YOSUNLAR YARDIMIYLA YÖN BULMA</a:t>
            </a:r>
            <a:endParaRPr lang="tr-TR" sz="3600" b="1" cap="all" dirty="0">
              <a:ln w="9000" cmpd="sng">
                <a:solidFill>
                  <a:srgbClr val="C00000"/>
                </a:solidFill>
                <a:prstDash val="solid"/>
              </a:ln>
              <a:solidFill>
                <a:srgbClr val="C00000"/>
              </a:solidFill>
              <a:effectLst>
                <a:reflection blurRad="12700" stA="28000" endPos="45000" dist="1000" dir="5400000" sy="-100000" algn="bl" rotWithShape="0"/>
              </a:effectLst>
              <a:latin typeface="Comic Sans MS" pitchFamily="66" charset="0"/>
            </a:endParaRPr>
          </a:p>
        </p:txBody>
      </p:sp>
      <p:pic>
        <p:nvPicPr>
          <p:cNvPr id="5" name="Picture 4" descr="http://t0.gstatic.com/images?q=tbn:ANd9GcTMJhGmvYEbjexZygMxSKZmoVNzZULNtTT1PE6pDG3RX0YlaXpMqA"/>
          <p:cNvPicPr>
            <a:picLocks noChangeAspect="1" noChangeArrowheads="1"/>
          </p:cNvPicPr>
          <p:nvPr/>
        </p:nvPicPr>
        <p:blipFill>
          <a:blip r:embed="rId3" cstate="print"/>
          <a:srcRect/>
          <a:stretch>
            <a:fillRect/>
          </a:stretch>
        </p:blipFill>
        <p:spPr bwMode="auto">
          <a:xfrm>
            <a:off x="683568" y="3717032"/>
            <a:ext cx="3744416" cy="2709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F:\Yeni klasör\fv.png"/>
          <p:cNvPicPr>
            <a:picLocks noGrp="1" noChangeAspect="1" noChangeArrowheads="1"/>
          </p:cNvPicPr>
          <p:nvPr>
            <p:ph idx="1"/>
          </p:nvPr>
        </p:nvPicPr>
        <p:blipFill>
          <a:blip r:embed="rId4" cstate="print"/>
          <a:srcRect/>
          <a:stretch>
            <a:fillRect/>
          </a:stretch>
        </p:blipFill>
        <p:spPr bwMode="auto">
          <a:xfrm>
            <a:off x="4932040" y="1556792"/>
            <a:ext cx="4046235" cy="47206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Altbilgi Yer Tutucusu 1"/>
          <p:cNvSpPr>
            <a:spLocks noGrp="1"/>
          </p:cNvSpPr>
          <p:nvPr>
            <p:ph type="ftr" sz="quarter" idx="11"/>
          </p:nvPr>
        </p:nvSpPr>
        <p:spPr/>
        <p:txBody>
          <a:bodyPr/>
          <a:lstStyle/>
          <a:p>
            <a:r>
              <a:rPr lang="tr-TR" dirty="0" smtClean="0">
                <a:latin typeface="Constantia" pitchFamily="18" charset="0"/>
              </a:rPr>
              <a:t>www.</a:t>
            </a:r>
            <a:r>
              <a:rPr lang="tr-TR" dirty="0" err="1" smtClean="0">
                <a:latin typeface="Constantia" pitchFamily="18" charset="0"/>
              </a:rPr>
              <a:t>sorubak</a:t>
            </a:r>
            <a:r>
              <a:rPr lang="tr-TR" dirty="0" smtClean="0">
                <a:latin typeface="Constantia" pitchFamily="18" charset="0"/>
              </a:rPr>
              <a:t>.com</a:t>
            </a:r>
            <a:endParaRPr lang="tr-TR"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TÜRKÇE MATERYAL\DERSLER\SLAYT ARKA PLAN\slayt\015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3 Dikdörtgen"/>
          <p:cNvSpPr/>
          <p:nvPr/>
        </p:nvSpPr>
        <p:spPr>
          <a:xfrm>
            <a:off x="2123728" y="1772816"/>
            <a:ext cx="6624736" cy="1384995"/>
          </a:xfrm>
          <a:prstGeom prst="rect">
            <a:avLst/>
          </a:prstGeom>
        </p:spPr>
        <p:txBody>
          <a:bodyPr wrap="square">
            <a:spAutoFit/>
          </a:bodyPr>
          <a:lstStyle/>
          <a:p>
            <a:r>
              <a:rPr lang="tr-TR" sz="2800" dirty="0" smtClean="0">
                <a:latin typeface="Comic Sans MS" pitchFamily="66" charset="0"/>
              </a:rPr>
              <a:t>Camilerin giriş kapısı Kuzey yönündedir. Minarelerin kapıları da Güney yönündedir.</a:t>
            </a:r>
            <a:endParaRPr lang="tr-TR" sz="2800" dirty="0">
              <a:latin typeface="Comic Sans MS" pitchFamily="66" charset="0"/>
            </a:endParaRPr>
          </a:p>
        </p:txBody>
      </p:sp>
      <p:pic>
        <p:nvPicPr>
          <p:cNvPr id="6" name="Picture 4"/>
          <p:cNvPicPr>
            <a:picLocks noChangeAspect="1"/>
          </p:cNvPicPr>
          <p:nvPr/>
        </p:nvPicPr>
        <p:blipFill>
          <a:blip r:embed="rId3" cstate="print"/>
          <a:stretch>
            <a:fillRect/>
          </a:stretch>
        </p:blipFill>
        <p:spPr>
          <a:xfrm>
            <a:off x="1547664" y="3501008"/>
            <a:ext cx="4253375" cy="3356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7 Dikdörtgen"/>
          <p:cNvSpPr/>
          <p:nvPr/>
        </p:nvSpPr>
        <p:spPr>
          <a:xfrm>
            <a:off x="1367136" y="404664"/>
            <a:ext cx="7776864" cy="1200329"/>
          </a:xfrm>
          <a:prstGeom prst="rect">
            <a:avLst/>
          </a:prstGeom>
        </p:spPr>
        <p:txBody>
          <a:bodyPr wrap="square">
            <a:spAutoFit/>
          </a:bodyPr>
          <a:lstStyle/>
          <a:p>
            <a:pPr algn="ctr"/>
            <a:r>
              <a:rPr lang="tr-TR" sz="3600" b="1" cap="all" dirty="0" smtClean="0">
                <a:ln w="9000" cmpd="sng">
                  <a:solidFill>
                    <a:schemeClr val="accent5">
                      <a:lumMod val="75000"/>
                    </a:schemeClr>
                  </a:solidFill>
                  <a:prstDash val="solid"/>
                </a:ln>
                <a:solidFill>
                  <a:schemeClr val="accent5">
                    <a:lumMod val="75000"/>
                  </a:schemeClr>
                </a:solidFill>
                <a:effectLst>
                  <a:reflection blurRad="12700" stA="28000" endPos="45000" dist="1000" dir="5400000" sy="-100000" algn="bl" rotWithShape="0"/>
                </a:effectLst>
                <a:latin typeface="Comic Sans MS" pitchFamily="66" charset="0"/>
              </a:rPr>
              <a:t>6-CAMİLERE BAKARAK YÖN BULMA</a:t>
            </a:r>
            <a:endParaRPr lang="tr-TR" sz="3600" b="1" cap="all" dirty="0">
              <a:ln w="9000" cmpd="sng">
                <a:solidFill>
                  <a:schemeClr val="accent5">
                    <a:lumMod val="75000"/>
                  </a:schemeClr>
                </a:solidFill>
                <a:prstDash val="solid"/>
              </a:ln>
              <a:solidFill>
                <a:schemeClr val="accent5">
                  <a:lumMod val="75000"/>
                </a:schemeClr>
              </a:solidFill>
              <a:effectLst>
                <a:reflection blurRad="12700" stA="28000" endPos="45000" dist="1000" dir="5400000" sy="-100000" algn="bl" rotWithShape="0"/>
              </a:effectLst>
              <a:latin typeface="Comic Sans MS" pitchFamily="66" charset="0"/>
            </a:endParaRPr>
          </a:p>
        </p:txBody>
      </p:sp>
      <p:pic>
        <p:nvPicPr>
          <p:cNvPr id="7" name="Picture 3" descr="F:\Yeni klasör\ffgf.png"/>
          <p:cNvPicPr>
            <a:picLocks noChangeAspect="1" noChangeArrowheads="1"/>
          </p:cNvPicPr>
          <p:nvPr/>
        </p:nvPicPr>
        <p:blipFill>
          <a:blip r:embed="rId4" cstate="print"/>
          <a:srcRect/>
          <a:stretch>
            <a:fillRect/>
          </a:stretch>
        </p:blipFill>
        <p:spPr bwMode="auto">
          <a:xfrm>
            <a:off x="5854988" y="4077072"/>
            <a:ext cx="3289012" cy="27809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Altbilgi Yer Tutucusu 1"/>
          <p:cNvSpPr>
            <a:spLocks noGrp="1"/>
          </p:cNvSpPr>
          <p:nvPr>
            <p:ph type="ftr" sz="quarter" idx="11"/>
          </p:nvPr>
        </p:nvSpPr>
        <p:spPr/>
        <p:txBody>
          <a:bodyPr/>
          <a:lstStyle/>
          <a:p>
            <a:r>
              <a:rPr lang="tr-TR" dirty="0" smtClean="0">
                <a:latin typeface="Constantia" pitchFamily="18" charset="0"/>
              </a:rPr>
              <a:t>www.</a:t>
            </a:r>
            <a:r>
              <a:rPr lang="tr-TR" dirty="0" err="1" smtClean="0">
                <a:latin typeface="Constantia" pitchFamily="18" charset="0"/>
              </a:rPr>
              <a:t>sorubak</a:t>
            </a:r>
            <a:r>
              <a:rPr lang="tr-TR" dirty="0" smtClean="0">
                <a:latin typeface="Constantia" pitchFamily="18" charset="0"/>
              </a:rPr>
              <a:t>.com</a:t>
            </a:r>
            <a:endParaRPr lang="tr-TR"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TÜRKÇE MATERYAL\DERSLER\SLAYT ARKA PLAN\slayt\056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2 Dikdörtgen"/>
          <p:cNvSpPr/>
          <p:nvPr/>
        </p:nvSpPr>
        <p:spPr>
          <a:xfrm>
            <a:off x="1331640" y="260648"/>
            <a:ext cx="6480720" cy="3170099"/>
          </a:xfrm>
          <a:prstGeom prst="rect">
            <a:avLst/>
          </a:prstGeom>
        </p:spPr>
        <p:txBody>
          <a:bodyPr wrap="square">
            <a:spAutoFit/>
          </a:bodyPr>
          <a:lstStyle/>
          <a:p>
            <a:pPr algn="ctr" fontAlgn="auto">
              <a:spcBef>
                <a:spcPts val="0"/>
              </a:spcBef>
              <a:spcAft>
                <a:spcPts val="0"/>
              </a:spcAft>
              <a:defRPr/>
            </a:pPr>
            <a:r>
              <a:rPr lang="tr-TR" sz="4000" b="1" spc="50" dirty="0" smtClean="0">
                <a:ln w="11430"/>
                <a:solidFill>
                  <a:schemeClr val="accent4">
                    <a:lumMod val="75000"/>
                  </a:schemeClr>
                </a:solidFill>
                <a:effectLst>
                  <a:outerShdw blurRad="76200" dist="50800" dir="5400000" algn="tl" rotWithShape="0">
                    <a:srgbClr val="000000">
                      <a:alpha val="65000"/>
                    </a:srgbClr>
                  </a:outerShdw>
                </a:effectLst>
                <a:latin typeface="Comic Sans MS" pitchFamily="66" charset="0"/>
              </a:rPr>
              <a:t>Arkadaşınız sizin evinize gelecek olsa adres bilgisi</a:t>
            </a:r>
          </a:p>
          <a:p>
            <a:pPr algn="ctr" fontAlgn="auto">
              <a:spcBef>
                <a:spcPts val="0"/>
              </a:spcBef>
              <a:spcAft>
                <a:spcPts val="0"/>
              </a:spcAft>
              <a:defRPr/>
            </a:pPr>
            <a:r>
              <a:rPr lang="tr-TR" sz="4000" b="1" spc="50" dirty="0" smtClean="0">
                <a:ln w="11430"/>
                <a:solidFill>
                  <a:schemeClr val="accent4">
                    <a:lumMod val="75000"/>
                  </a:schemeClr>
                </a:solidFill>
                <a:effectLst>
                  <a:outerShdw blurRad="76200" dist="50800" dir="5400000" algn="tl" rotWithShape="0">
                    <a:srgbClr val="000000">
                      <a:alpha val="65000"/>
                    </a:srgbClr>
                  </a:outerShdw>
                </a:effectLst>
                <a:latin typeface="Comic Sans MS" pitchFamily="66" charset="0"/>
              </a:rPr>
              <a:t>vermeden evinizin yerini</a:t>
            </a:r>
          </a:p>
          <a:p>
            <a:pPr algn="ctr" fontAlgn="auto">
              <a:spcBef>
                <a:spcPts val="0"/>
              </a:spcBef>
              <a:spcAft>
                <a:spcPts val="0"/>
              </a:spcAft>
              <a:defRPr/>
            </a:pPr>
            <a:r>
              <a:rPr lang="tr-TR" sz="4000" b="1" spc="50" dirty="0" smtClean="0">
                <a:ln w="11430"/>
                <a:solidFill>
                  <a:schemeClr val="accent4">
                    <a:lumMod val="75000"/>
                  </a:schemeClr>
                </a:solidFill>
                <a:effectLst>
                  <a:outerShdw blurRad="76200" dist="50800" dir="5400000" algn="tl" rotWithShape="0">
                    <a:srgbClr val="000000">
                      <a:alpha val="65000"/>
                    </a:srgbClr>
                  </a:outerShdw>
                </a:effectLst>
                <a:latin typeface="Comic Sans MS" pitchFamily="66" charset="0"/>
              </a:rPr>
              <a:t>tarif edebilir misiniz?</a:t>
            </a:r>
            <a:endParaRPr lang="tr-TR" sz="4000" b="1" spc="50" dirty="0">
              <a:ln w="11430"/>
              <a:solidFill>
                <a:schemeClr val="accent4">
                  <a:lumMod val="75000"/>
                </a:schemeClr>
              </a:solidFill>
              <a:effectLst>
                <a:outerShdw blurRad="76200" dist="50800" dir="5400000" algn="tl" rotWithShape="0">
                  <a:srgbClr val="000000">
                    <a:alpha val="65000"/>
                  </a:srgbClr>
                </a:outerShdw>
              </a:effectLst>
              <a:latin typeface="Comic Sans MS" pitchFamily="66" charset="0"/>
            </a:endParaRPr>
          </a:p>
        </p:txBody>
      </p:sp>
      <p:pic>
        <p:nvPicPr>
          <p:cNvPr id="4" name="Picture 2" descr="http://www.modeldunyasi.com/faller/images/sehirdisi_yasantisi/130214_51.jpg"/>
          <p:cNvPicPr>
            <a:picLocks noChangeAspect="1" noChangeArrowheads="1"/>
          </p:cNvPicPr>
          <p:nvPr/>
        </p:nvPicPr>
        <p:blipFill>
          <a:blip r:embed="rId3" cstate="print"/>
          <a:srcRect/>
          <a:stretch>
            <a:fillRect/>
          </a:stretch>
        </p:blipFill>
        <p:spPr bwMode="auto">
          <a:xfrm>
            <a:off x="1835696" y="3501008"/>
            <a:ext cx="5040560" cy="3356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Altbilgi Yer Tutucusu 1"/>
          <p:cNvSpPr>
            <a:spLocks noGrp="1"/>
          </p:cNvSpPr>
          <p:nvPr>
            <p:ph type="ftr" sz="quarter" idx="11"/>
          </p:nvPr>
        </p:nvSpPr>
        <p:spPr/>
        <p:txBody>
          <a:bodyPr/>
          <a:lstStyle/>
          <a:p>
            <a:r>
              <a:rPr lang="tr-TR" dirty="0" smtClean="0">
                <a:latin typeface="Constantia" pitchFamily="18" charset="0"/>
              </a:rPr>
              <a:t>www.</a:t>
            </a:r>
            <a:r>
              <a:rPr lang="tr-TR" dirty="0" err="1" smtClean="0">
                <a:latin typeface="Constantia" pitchFamily="18" charset="0"/>
              </a:rPr>
              <a:t>sorubak</a:t>
            </a:r>
            <a:r>
              <a:rPr lang="tr-TR" dirty="0" smtClean="0">
                <a:latin typeface="Constantia" pitchFamily="18" charset="0"/>
              </a:rPr>
              <a:t>.com</a:t>
            </a:r>
            <a:endParaRPr lang="tr-TR"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2051" name="Picture 3" descr="D:\TÜRKÇE MATERYAL\DERSLER\SLAYT ARKA PLAN\slayt\powerpoint-slide-background.jpg"/>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
        <p:nvSpPr>
          <p:cNvPr id="7" name="6 Metin kutusu"/>
          <p:cNvSpPr txBox="1"/>
          <p:nvPr/>
        </p:nvSpPr>
        <p:spPr>
          <a:xfrm>
            <a:off x="2195736" y="620688"/>
            <a:ext cx="4536504" cy="784830"/>
          </a:xfrm>
          <a:prstGeom prst="rect">
            <a:avLst/>
          </a:prstGeom>
          <a:noFill/>
        </p:spPr>
        <p:txBody>
          <a:bodyPr wrap="square" rtlCol="0">
            <a:spAutoFit/>
          </a:bodyPr>
          <a:lstStyle/>
          <a:p>
            <a:pPr algn="ctr"/>
            <a:r>
              <a:rPr lang="tr-TR" sz="4500" b="1" dirty="0" smtClean="0">
                <a:ln w="10541" cmpd="sng">
                  <a:solidFill>
                    <a:srgbClr val="FA0A1B"/>
                  </a:solidFill>
                  <a:prstDash val="solid"/>
                </a:ln>
                <a:solidFill>
                  <a:srgbClr val="FA0A1B"/>
                </a:solidFill>
                <a:latin typeface="Comic Sans MS" pitchFamily="66" charset="0"/>
              </a:rPr>
              <a:t>YÖN NEDİR??</a:t>
            </a:r>
            <a:endParaRPr lang="tr-TR" sz="4500" b="1" dirty="0">
              <a:ln w="10541" cmpd="sng">
                <a:solidFill>
                  <a:srgbClr val="FA0A1B"/>
                </a:solidFill>
                <a:prstDash val="solid"/>
              </a:ln>
              <a:solidFill>
                <a:srgbClr val="FA0A1B"/>
              </a:solidFill>
              <a:latin typeface="Comic Sans MS" pitchFamily="66" charset="0"/>
            </a:endParaRPr>
          </a:p>
        </p:txBody>
      </p:sp>
      <p:sp>
        <p:nvSpPr>
          <p:cNvPr id="8" name="7 Metin kutusu"/>
          <p:cNvSpPr txBox="1"/>
          <p:nvPr/>
        </p:nvSpPr>
        <p:spPr>
          <a:xfrm>
            <a:off x="899592" y="1844824"/>
            <a:ext cx="7344816" cy="3323987"/>
          </a:xfrm>
          <a:prstGeom prst="rect">
            <a:avLst/>
          </a:prstGeom>
          <a:noFill/>
        </p:spPr>
        <p:txBody>
          <a:bodyPr wrap="square" rtlCol="0">
            <a:spAutoFit/>
          </a:bodyPr>
          <a:lstStyle/>
          <a:p>
            <a:r>
              <a:rPr lang="tr-TR" sz="3000" dirty="0" smtClean="0">
                <a:latin typeface="Comic Sans MS" pitchFamily="66" charset="0"/>
              </a:rPr>
              <a:t>Yön, herhangi bir yerin, bilinen başka bir yere göre bulunduğu konumdur. Yönler güneşin hareketine göre belirlenir. Yönler günlük hayatımızın bir parçasıdır. Bir yeri tarif edebilmek için temel olarak yönlerden, çevredeki belirgin binalardan ve nesnelerden yararlanırız.</a:t>
            </a:r>
            <a:endParaRPr lang="tr-TR" sz="3000" dirty="0">
              <a:latin typeface="Comic Sans MS" pitchFamily="66" charset="0"/>
            </a:endParaRPr>
          </a:p>
        </p:txBody>
      </p:sp>
      <p:pic>
        <p:nvPicPr>
          <p:cNvPr id="9" name="Picture 4" descr="F:\Yeni klasör\fbcbvcvb.jpg"/>
          <p:cNvPicPr>
            <a:picLocks noChangeAspect="1" noChangeArrowheads="1"/>
          </p:cNvPicPr>
          <p:nvPr/>
        </p:nvPicPr>
        <p:blipFill>
          <a:blip r:embed="rId3" cstate="print"/>
          <a:srcRect/>
          <a:stretch>
            <a:fillRect/>
          </a:stretch>
        </p:blipFill>
        <p:spPr bwMode="auto">
          <a:xfrm>
            <a:off x="7286644" y="-171400"/>
            <a:ext cx="1857356" cy="2012664"/>
          </a:xfrm>
          <a:prstGeom prst="rect">
            <a:avLst/>
          </a:prstGeom>
          <a:noFill/>
        </p:spPr>
      </p:pic>
      <p:sp>
        <p:nvSpPr>
          <p:cNvPr id="4" name="Altbilgi Yer Tutucusu 3"/>
          <p:cNvSpPr>
            <a:spLocks noGrp="1"/>
          </p:cNvSpPr>
          <p:nvPr>
            <p:ph type="ftr" sz="quarter" idx="11"/>
          </p:nvPr>
        </p:nvSpPr>
        <p:spPr/>
        <p:txBody>
          <a:bodyPr/>
          <a:lstStyle/>
          <a:p>
            <a:r>
              <a:rPr lang="tr-TR" dirty="0" smtClean="0">
                <a:latin typeface="Constantia" pitchFamily="18" charset="0"/>
              </a:rPr>
              <a:t>www.</a:t>
            </a:r>
            <a:r>
              <a:rPr lang="tr-TR" dirty="0" err="1" smtClean="0">
                <a:latin typeface="Constantia" pitchFamily="18" charset="0"/>
              </a:rPr>
              <a:t>sorubak</a:t>
            </a:r>
            <a:r>
              <a:rPr lang="tr-TR" dirty="0" smtClean="0">
                <a:latin typeface="Constantia" pitchFamily="18" charset="0"/>
              </a:rPr>
              <a:t>.com</a:t>
            </a:r>
            <a:endParaRPr lang="tr-TR"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4-Nokta Yıldız"/>
          <p:cNvSpPr/>
          <p:nvPr/>
        </p:nvSpPr>
        <p:spPr>
          <a:xfrm>
            <a:off x="6084168" y="1628800"/>
            <a:ext cx="2520280" cy="2232248"/>
          </a:xfrm>
          <a:prstGeom prst="star4">
            <a:avLst/>
          </a:prstGeom>
          <a:solidFill>
            <a:srgbClr val="47F709"/>
          </a:solidFill>
          <a:ln>
            <a:noFill/>
          </a:ln>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Başlık"/>
          <p:cNvSpPr>
            <a:spLocks noGrp="1"/>
          </p:cNvSpPr>
          <p:nvPr>
            <p:ph type="title"/>
          </p:nvPr>
        </p:nvSpPr>
        <p:spPr>
          <a:xfrm>
            <a:off x="395536" y="188640"/>
            <a:ext cx="8229600" cy="1143000"/>
          </a:xfrm>
          <a:solidFill>
            <a:schemeClr val="accent4">
              <a:lumMod val="40000"/>
              <a:lumOff val="60000"/>
            </a:schemeClr>
          </a:solidFill>
        </p:spPr>
        <p:txBody>
          <a:bodyPr>
            <a:scene3d>
              <a:camera prst="orthographicFront"/>
              <a:lightRig rig="threePt" dir="t"/>
            </a:scene3d>
            <a:sp3d extrusionH="57150">
              <a:bevelT w="38100" h="38100"/>
            </a:sp3d>
          </a:bodyPr>
          <a:lstStyle/>
          <a:p>
            <a:pPr lvl="0">
              <a:defRPr/>
            </a:pPr>
            <a:r>
              <a:rPr lang="tr-TR" b="1" dirty="0" smtClean="0">
                <a:ln w="10541" cmpd="sng">
                  <a:solidFill>
                    <a:schemeClr val="accent3">
                      <a:lumMod val="75000"/>
                    </a:schemeClr>
                  </a:solidFill>
                  <a:prstDash val="solid"/>
                </a:ln>
                <a:solidFill>
                  <a:schemeClr val="accent3">
                    <a:lumMod val="75000"/>
                  </a:schemeClr>
                </a:solidFill>
                <a:effectLst>
                  <a:glow rad="63500">
                    <a:schemeClr val="accent2">
                      <a:satMod val="175000"/>
                      <a:alpha val="40000"/>
                    </a:schemeClr>
                  </a:glow>
                </a:effectLst>
                <a:latin typeface="Comic Sans MS" pitchFamily="66" charset="0"/>
              </a:rPr>
              <a:t>ANA YÖNLER</a:t>
            </a:r>
            <a:endParaRPr lang="tr-TR" b="1" dirty="0">
              <a:ln w="10541" cmpd="sng">
                <a:solidFill>
                  <a:schemeClr val="accent3">
                    <a:lumMod val="75000"/>
                  </a:schemeClr>
                </a:solidFill>
                <a:prstDash val="solid"/>
              </a:ln>
              <a:solidFill>
                <a:schemeClr val="accent3">
                  <a:lumMod val="75000"/>
                </a:schemeClr>
              </a:solidFill>
              <a:effectLst>
                <a:glow rad="63500">
                  <a:schemeClr val="accent2">
                    <a:satMod val="175000"/>
                    <a:alpha val="40000"/>
                  </a:schemeClr>
                </a:glow>
              </a:effectLst>
              <a:latin typeface="Comic Sans MS" pitchFamily="66" charset="0"/>
            </a:endParaRPr>
          </a:p>
        </p:txBody>
      </p:sp>
      <p:sp>
        <p:nvSpPr>
          <p:cNvPr id="9" name="8 İçerik Yer Tutucusu"/>
          <p:cNvSpPr>
            <a:spLocks noGrp="1"/>
          </p:cNvSpPr>
          <p:nvPr>
            <p:ph idx="1"/>
          </p:nvPr>
        </p:nvSpPr>
        <p:spPr>
          <a:xfrm>
            <a:off x="395536" y="1484784"/>
            <a:ext cx="8280920" cy="5112568"/>
          </a:xfrm>
          <a:solidFill>
            <a:srgbClr val="92D050"/>
          </a:solidFill>
        </p:spPr>
        <p:txBody>
          <a:bodyPr/>
          <a:lstStyle/>
          <a:p>
            <a:pPr>
              <a:buNone/>
            </a:pPr>
            <a:r>
              <a:rPr lang="tr-TR" dirty="0" smtClean="0"/>
              <a:t>	</a:t>
            </a:r>
            <a:r>
              <a:rPr lang="tr-TR" dirty="0" smtClean="0">
                <a:solidFill>
                  <a:schemeClr val="tx1">
                    <a:lumMod val="95000"/>
                    <a:lumOff val="5000"/>
                  </a:schemeClr>
                </a:solidFill>
              </a:rPr>
              <a:t>Ana yönler dört tanedir:</a:t>
            </a:r>
          </a:p>
          <a:p>
            <a:pPr>
              <a:buFont typeface="Wingdings" pitchFamily="2" charset="2"/>
              <a:buChar char="ª"/>
            </a:pPr>
            <a:r>
              <a:rPr lang="tr-TR" dirty="0" smtClean="0"/>
              <a:t>Doğu(O)</a:t>
            </a:r>
          </a:p>
          <a:p>
            <a:pPr>
              <a:buFont typeface="Wingdings" pitchFamily="2" charset="2"/>
              <a:buChar char="ª"/>
            </a:pPr>
            <a:r>
              <a:rPr lang="tr-TR" dirty="0" smtClean="0"/>
              <a:t>Batı(W)</a:t>
            </a:r>
          </a:p>
          <a:p>
            <a:pPr>
              <a:buFont typeface="Wingdings" pitchFamily="2" charset="2"/>
              <a:buChar char="ª"/>
            </a:pPr>
            <a:r>
              <a:rPr lang="tr-TR" dirty="0" smtClean="0"/>
              <a:t>Kuzey(N)</a:t>
            </a:r>
          </a:p>
          <a:p>
            <a:pPr>
              <a:buFont typeface="Wingdings" pitchFamily="2" charset="2"/>
              <a:buChar char="ª"/>
            </a:pPr>
            <a:r>
              <a:rPr lang="tr-TR" dirty="0" smtClean="0"/>
              <a:t>Güney(S)</a:t>
            </a:r>
          </a:p>
          <a:p>
            <a:pPr>
              <a:buNone/>
            </a:pPr>
            <a:endParaRPr lang="tr-TR" dirty="0" smtClean="0"/>
          </a:p>
        </p:txBody>
      </p:sp>
      <p:sp>
        <p:nvSpPr>
          <p:cNvPr id="11" name="10 4-Nokta Yıldız"/>
          <p:cNvSpPr/>
          <p:nvPr/>
        </p:nvSpPr>
        <p:spPr>
          <a:xfrm>
            <a:off x="3923928" y="2420888"/>
            <a:ext cx="3744416" cy="3488418"/>
          </a:xfrm>
          <a:prstGeom prst="star4">
            <a:avLst>
              <a:gd name="adj" fmla="val 12500"/>
            </a:avLst>
          </a:prstGeom>
          <a:solidFill>
            <a:srgbClr val="FFFF00"/>
          </a:solidFill>
          <a:ln>
            <a:noFill/>
          </a:ln>
          <a:scene3d>
            <a:camera prst="orthographicFront"/>
            <a:lightRig rig="sunse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2" name="11 Metin kutusu"/>
          <p:cNvSpPr txBox="1"/>
          <p:nvPr/>
        </p:nvSpPr>
        <p:spPr>
          <a:xfrm>
            <a:off x="7524328" y="3861048"/>
            <a:ext cx="1368152" cy="707886"/>
          </a:xfrm>
          <a:prstGeom prst="rect">
            <a:avLst/>
          </a:prstGeom>
          <a:noFill/>
        </p:spPr>
        <p:txBody>
          <a:bodyPr wrap="square" rtlCol="0">
            <a:spAutoFit/>
          </a:bodyPr>
          <a:lstStyle/>
          <a:p>
            <a:r>
              <a:rPr lang="tr-TR" sz="2000" b="1" dirty="0" smtClean="0">
                <a:solidFill>
                  <a:srgbClr val="C00000"/>
                </a:solidFill>
                <a:latin typeface="Comic Sans MS" pitchFamily="66" charset="0"/>
              </a:rPr>
              <a:t>DOĞU</a:t>
            </a:r>
          </a:p>
          <a:p>
            <a:r>
              <a:rPr lang="tr-TR" sz="2000" b="1" dirty="0" smtClean="0">
                <a:solidFill>
                  <a:srgbClr val="C00000"/>
                </a:solidFill>
                <a:latin typeface="Comic Sans MS" pitchFamily="66" charset="0"/>
              </a:rPr>
              <a:t>(OSTEN)</a:t>
            </a:r>
            <a:endParaRPr lang="tr-TR" sz="2000" b="1" dirty="0">
              <a:solidFill>
                <a:srgbClr val="C00000"/>
              </a:solidFill>
              <a:latin typeface="Comic Sans MS" pitchFamily="66" charset="0"/>
            </a:endParaRPr>
          </a:p>
        </p:txBody>
      </p:sp>
      <p:sp>
        <p:nvSpPr>
          <p:cNvPr id="13" name="12 Metin kutusu"/>
          <p:cNvSpPr txBox="1"/>
          <p:nvPr/>
        </p:nvSpPr>
        <p:spPr>
          <a:xfrm>
            <a:off x="4788024" y="2060848"/>
            <a:ext cx="2376264" cy="400110"/>
          </a:xfrm>
          <a:prstGeom prst="rect">
            <a:avLst/>
          </a:prstGeom>
          <a:noFill/>
        </p:spPr>
        <p:txBody>
          <a:bodyPr wrap="square" rtlCol="0">
            <a:spAutoFit/>
          </a:bodyPr>
          <a:lstStyle/>
          <a:p>
            <a:r>
              <a:rPr lang="tr-TR" sz="2000" b="1" dirty="0" smtClean="0">
                <a:solidFill>
                  <a:srgbClr val="C00000"/>
                </a:solidFill>
                <a:latin typeface="Comic Sans MS" pitchFamily="66" charset="0"/>
              </a:rPr>
              <a:t>KUZEY(NORDEN)</a:t>
            </a:r>
            <a:endParaRPr lang="tr-TR" sz="2000" b="1" dirty="0">
              <a:solidFill>
                <a:srgbClr val="C00000"/>
              </a:solidFill>
              <a:latin typeface="Comic Sans MS" pitchFamily="66" charset="0"/>
            </a:endParaRPr>
          </a:p>
        </p:txBody>
      </p:sp>
      <p:sp>
        <p:nvSpPr>
          <p:cNvPr id="14" name="13 Metin kutusu"/>
          <p:cNvSpPr txBox="1"/>
          <p:nvPr/>
        </p:nvSpPr>
        <p:spPr>
          <a:xfrm>
            <a:off x="2555776" y="3789040"/>
            <a:ext cx="1584176" cy="707886"/>
          </a:xfrm>
          <a:prstGeom prst="rect">
            <a:avLst/>
          </a:prstGeom>
          <a:noFill/>
        </p:spPr>
        <p:txBody>
          <a:bodyPr wrap="square" rtlCol="0">
            <a:spAutoFit/>
          </a:bodyPr>
          <a:lstStyle/>
          <a:p>
            <a:pPr algn="r"/>
            <a:r>
              <a:rPr lang="tr-TR" sz="2000" b="1" dirty="0" smtClean="0">
                <a:solidFill>
                  <a:srgbClr val="C00000"/>
                </a:solidFill>
                <a:latin typeface="Comic Sans MS" pitchFamily="66" charset="0"/>
              </a:rPr>
              <a:t>BATI</a:t>
            </a:r>
          </a:p>
          <a:p>
            <a:r>
              <a:rPr lang="tr-TR" sz="2000" b="1" dirty="0" smtClean="0">
                <a:solidFill>
                  <a:srgbClr val="C00000"/>
                </a:solidFill>
                <a:latin typeface="Comic Sans MS" pitchFamily="66" charset="0"/>
              </a:rPr>
              <a:t>(WESTEN)</a:t>
            </a:r>
            <a:endParaRPr lang="tr-TR" sz="2000" b="1" dirty="0">
              <a:solidFill>
                <a:srgbClr val="C00000"/>
              </a:solidFill>
              <a:latin typeface="Comic Sans MS" pitchFamily="66" charset="0"/>
            </a:endParaRPr>
          </a:p>
        </p:txBody>
      </p:sp>
      <p:sp>
        <p:nvSpPr>
          <p:cNvPr id="15" name="14 Metin kutusu"/>
          <p:cNvSpPr txBox="1"/>
          <p:nvPr/>
        </p:nvSpPr>
        <p:spPr>
          <a:xfrm>
            <a:off x="4860032" y="5733256"/>
            <a:ext cx="2232248" cy="400110"/>
          </a:xfrm>
          <a:prstGeom prst="rect">
            <a:avLst/>
          </a:prstGeom>
          <a:noFill/>
        </p:spPr>
        <p:txBody>
          <a:bodyPr wrap="square" rtlCol="0">
            <a:spAutoFit/>
          </a:bodyPr>
          <a:lstStyle/>
          <a:p>
            <a:r>
              <a:rPr lang="tr-TR" sz="2000" b="1" dirty="0" smtClean="0">
                <a:solidFill>
                  <a:srgbClr val="C00000"/>
                </a:solidFill>
                <a:latin typeface="Comic Sans MS" pitchFamily="66" charset="0"/>
              </a:rPr>
              <a:t>GÜNEY(SÜDEN)</a:t>
            </a:r>
            <a:endParaRPr lang="tr-TR" sz="2000" b="1" dirty="0">
              <a:solidFill>
                <a:srgbClr val="C00000"/>
              </a:solidFill>
              <a:latin typeface="Comic Sans MS" pitchFamily="66" charset="0"/>
            </a:endParaRPr>
          </a:p>
        </p:txBody>
      </p:sp>
      <p:cxnSp>
        <p:nvCxnSpPr>
          <p:cNvPr id="21" name="20 Düz Bağlayıcı"/>
          <p:cNvCxnSpPr/>
          <p:nvPr/>
        </p:nvCxnSpPr>
        <p:spPr>
          <a:xfrm>
            <a:off x="5796136" y="2708920"/>
            <a:ext cx="0" cy="2880320"/>
          </a:xfrm>
          <a:prstGeom prst="line">
            <a:avLst/>
          </a:prstGeom>
          <a:ln>
            <a:solidFill>
              <a:srgbClr val="C68106"/>
            </a:solidFill>
          </a:ln>
        </p:spPr>
        <p:style>
          <a:lnRef idx="1">
            <a:schemeClr val="accent1"/>
          </a:lnRef>
          <a:fillRef idx="0">
            <a:schemeClr val="accent1"/>
          </a:fillRef>
          <a:effectRef idx="0">
            <a:schemeClr val="accent1"/>
          </a:effectRef>
          <a:fontRef idx="minor">
            <a:schemeClr val="tx1"/>
          </a:fontRef>
        </p:style>
      </p:cxnSp>
      <p:cxnSp>
        <p:nvCxnSpPr>
          <p:cNvPr id="23" name="22 Düz Bağlayıcı"/>
          <p:cNvCxnSpPr/>
          <p:nvPr/>
        </p:nvCxnSpPr>
        <p:spPr>
          <a:xfrm>
            <a:off x="4139952" y="4149080"/>
            <a:ext cx="3312368" cy="0"/>
          </a:xfrm>
          <a:prstGeom prst="line">
            <a:avLst/>
          </a:prstGeom>
          <a:ln>
            <a:solidFill>
              <a:srgbClr val="C6810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Başlık"/>
          <p:cNvSpPr>
            <a:spLocks noGrp="1"/>
          </p:cNvSpPr>
          <p:nvPr>
            <p:ph type="title"/>
          </p:nvPr>
        </p:nvSpPr>
        <p:spPr>
          <a:xfrm>
            <a:off x="467544" y="188640"/>
            <a:ext cx="8229600" cy="1143000"/>
          </a:xfrm>
          <a:solidFill>
            <a:schemeClr val="accent2">
              <a:lumMod val="40000"/>
              <a:lumOff val="60000"/>
            </a:schemeClr>
          </a:solidFill>
        </p:spPr>
        <p:txBody>
          <a:bodyPr>
            <a:scene3d>
              <a:camera prst="orthographicFront"/>
              <a:lightRig rig="threePt" dir="t"/>
            </a:scene3d>
            <a:sp3d extrusionH="57150">
              <a:bevelT w="38100" h="38100"/>
            </a:sp3d>
          </a:bodyPr>
          <a:lstStyle/>
          <a:p>
            <a:r>
              <a:rPr lang="tr-TR" b="1" dirty="0" smtClean="0">
                <a:ln w="10541" cmpd="sng">
                  <a:solidFill>
                    <a:srgbClr val="FFFF00"/>
                  </a:solidFill>
                  <a:prstDash val="solid"/>
                </a:ln>
                <a:solidFill>
                  <a:srgbClr val="FFFF00"/>
                </a:solidFill>
                <a:effectLst>
                  <a:glow rad="63500">
                    <a:schemeClr val="accent2">
                      <a:satMod val="175000"/>
                      <a:alpha val="40000"/>
                    </a:schemeClr>
                  </a:glow>
                </a:effectLst>
                <a:latin typeface="Comic Sans MS" pitchFamily="66" charset="0"/>
              </a:rPr>
              <a:t>ARA YÖNLER</a:t>
            </a:r>
            <a:endParaRPr lang="tr-TR" b="1" dirty="0">
              <a:ln w="10541" cmpd="sng">
                <a:solidFill>
                  <a:srgbClr val="FFFF00"/>
                </a:solidFill>
                <a:prstDash val="solid"/>
              </a:ln>
              <a:solidFill>
                <a:srgbClr val="FFFF00"/>
              </a:solidFill>
              <a:effectLst>
                <a:glow rad="63500">
                  <a:schemeClr val="accent2">
                    <a:satMod val="175000"/>
                    <a:alpha val="40000"/>
                  </a:schemeClr>
                </a:glow>
              </a:effectLst>
              <a:latin typeface="Comic Sans MS" pitchFamily="66" charset="0"/>
            </a:endParaRPr>
          </a:p>
        </p:txBody>
      </p:sp>
      <p:sp>
        <p:nvSpPr>
          <p:cNvPr id="6" name="Text Box 3"/>
          <p:cNvSpPr txBox="1">
            <a:spLocks noGrp="1" noChangeArrowheads="1"/>
          </p:cNvSpPr>
          <p:nvPr>
            <p:ph idx="1"/>
          </p:nvPr>
        </p:nvSpPr>
        <p:spPr bwMode="auto">
          <a:xfrm>
            <a:off x="467544" y="1484784"/>
            <a:ext cx="8147248" cy="5124480"/>
          </a:xfrm>
          <a:prstGeom prst="rect">
            <a:avLst/>
          </a:prstGeom>
          <a:solidFill>
            <a:srgbClr val="85DCF7"/>
          </a:solidFill>
          <a:ln w="9525">
            <a:noFill/>
            <a:miter lim="800000"/>
            <a:headEnd/>
            <a:tailEnd/>
          </a:ln>
        </p:spPr>
        <p:txBody>
          <a:bodyPr wrap="square">
            <a:spAutoFit/>
          </a:bodyPr>
          <a:lstStyle/>
          <a:p>
            <a:pPr>
              <a:spcBef>
                <a:spcPct val="50000"/>
              </a:spcBef>
              <a:buClr>
                <a:srgbClr val="FA0A1B"/>
              </a:buClr>
              <a:buSzPct val="140000"/>
              <a:buNone/>
            </a:pPr>
            <a:r>
              <a:rPr lang="tr-TR" sz="2000" dirty="0" smtClean="0">
                <a:latin typeface="Comic Sans MS" pitchFamily="66" charset="0"/>
              </a:rPr>
              <a:t>	</a:t>
            </a:r>
            <a:r>
              <a:rPr lang="tr-TR" sz="2400" dirty="0" smtClean="0">
                <a:solidFill>
                  <a:srgbClr val="002060"/>
                </a:solidFill>
                <a:latin typeface="Comic Sans MS" pitchFamily="66" charset="0"/>
              </a:rPr>
              <a:t>Dört </a:t>
            </a:r>
            <a:r>
              <a:rPr lang="tr-TR" sz="2400" dirty="0">
                <a:solidFill>
                  <a:srgbClr val="002060"/>
                </a:solidFill>
                <a:latin typeface="Comic Sans MS" pitchFamily="66" charset="0"/>
              </a:rPr>
              <a:t>de ara yön vardır. Bunlar da ana yönlerin adlarının birleştirilmesiyle belirtilir. </a:t>
            </a:r>
            <a:endParaRPr lang="tr-TR" sz="2400" dirty="0" smtClean="0">
              <a:solidFill>
                <a:srgbClr val="002060"/>
              </a:solidFill>
              <a:latin typeface="Comic Sans MS" pitchFamily="66" charset="0"/>
            </a:endParaRPr>
          </a:p>
          <a:p>
            <a:pPr>
              <a:spcBef>
                <a:spcPct val="50000"/>
              </a:spcBef>
              <a:buClr>
                <a:srgbClr val="FA0A1B"/>
              </a:buClr>
              <a:buSzPct val="140000"/>
              <a:buFont typeface="Wingdings" pitchFamily="2" charset="2"/>
              <a:buChar char="ª"/>
            </a:pPr>
            <a:r>
              <a:rPr lang="tr-TR" sz="2400" dirty="0" smtClean="0">
                <a:latin typeface="Comic Sans MS" pitchFamily="66" charset="0"/>
              </a:rPr>
              <a:t>Kuzey </a:t>
            </a:r>
            <a:r>
              <a:rPr lang="tr-TR" sz="2400" dirty="0">
                <a:latin typeface="Comic Sans MS" pitchFamily="66" charset="0"/>
              </a:rPr>
              <a:t>ile Doğu </a:t>
            </a:r>
            <a:r>
              <a:rPr lang="tr-TR" sz="2400" dirty="0" smtClean="0">
                <a:latin typeface="Comic Sans MS" pitchFamily="66" charset="0"/>
              </a:rPr>
              <a:t>arasında kalan yöne </a:t>
            </a:r>
            <a:r>
              <a:rPr lang="tr-TR" sz="2400" b="1" i="1" dirty="0">
                <a:latin typeface="Comic Sans MS" pitchFamily="66" charset="0"/>
              </a:rPr>
              <a:t>Kuzeydoğu</a:t>
            </a:r>
            <a:r>
              <a:rPr lang="tr-TR" sz="2400" dirty="0">
                <a:latin typeface="Comic Sans MS" pitchFamily="66" charset="0"/>
              </a:rPr>
              <a:t>,</a:t>
            </a:r>
          </a:p>
          <a:p>
            <a:pPr>
              <a:spcBef>
                <a:spcPct val="50000"/>
              </a:spcBef>
              <a:buClr>
                <a:srgbClr val="FA0A1B"/>
              </a:buClr>
              <a:buSzPct val="140000"/>
              <a:buFont typeface="Wingdings" pitchFamily="2" charset="2"/>
              <a:buChar char="ª"/>
            </a:pPr>
            <a:r>
              <a:rPr lang="tr-TR" sz="2400" dirty="0">
                <a:latin typeface="Comic Sans MS" pitchFamily="66" charset="0"/>
              </a:rPr>
              <a:t>Kuzey ile Batı </a:t>
            </a:r>
            <a:r>
              <a:rPr lang="tr-TR" sz="2400" dirty="0" smtClean="0">
                <a:latin typeface="Comic Sans MS" pitchFamily="66" charset="0"/>
              </a:rPr>
              <a:t>arasında kalan yöne </a:t>
            </a:r>
            <a:r>
              <a:rPr lang="tr-TR" sz="2400" b="1" i="1" dirty="0">
                <a:latin typeface="Comic Sans MS" pitchFamily="66" charset="0"/>
              </a:rPr>
              <a:t>Kuzeybatı</a:t>
            </a:r>
            <a:r>
              <a:rPr lang="tr-TR" sz="2400" dirty="0">
                <a:latin typeface="Comic Sans MS" pitchFamily="66" charset="0"/>
              </a:rPr>
              <a:t>, </a:t>
            </a:r>
            <a:endParaRPr lang="tr-TR" sz="2400" dirty="0" smtClean="0">
              <a:latin typeface="Comic Sans MS" pitchFamily="66" charset="0"/>
            </a:endParaRPr>
          </a:p>
          <a:p>
            <a:pPr>
              <a:spcBef>
                <a:spcPct val="50000"/>
              </a:spcBef>
              <a:buClr>
                <a:srgbClr val="FA0A1B"/>
              </a:buClr>
              <a:buSzPct val="140000"/>
              <a:buFont typeface="Wingdings" pitchFamily="2" charset="2"/>
              <a:buChar char="ª"/>
            </a:pPr>
            <a:r>
              <a:rPr lang="tr-TR" sz="2400" dirty="0" smtClean="0">
                <a:latin typeface="Comic Sans MS" pitchFamily="66" charset="0"/>
              </a:rPr>
              <a:t>Güney </a:t>
            </a:r>
            <a:r>
              <a:rPr lang="tr-TR" sz="2400" dirty="0">
                <a:latin typeface="Comic Sans MS" pitchFamily="66" charset="0"/>
              </a:rPr>
              <a:t>ile Doğu </a:t>
            </a:r>
            <a:r>
              <a:rPr lang="tr-TR" sz="2400" dirty="0" smtClean="0">
                <a:latin typeface="Comic Sans MS" pitchFamily="66" charset="0"/>
              </a:rPr>
              <a:t>arasında kalan yöne </a:t>
            </a:r>
            <a:r>
              <a:rPr lang="tr-TR" sz="2400" b="1" i="1" dirty="0" smtClean="0">
                <a:latin typeface="Comic Sans MS" pitchFamily="66" charset="0"/>
              </a:rPr>
              <a:t>Güneydoğu</a:t>
            </a:r>
            <a:r>
              <a:rPr lang="tr-TR" sz="2400" dirty="0" smtClean="0">
                <a:latin typeface="Comic Sans MS" pitchFamily="66" charset="0"/>
              </a:rPr>
              <a:t>,</a:t>
            </a:r>
          </a:p>
          <a:p>
            <a:pPr>
              <a:spcBef>
                <a:spcPct val="50000"/>
              </a:spcBef>
              <a:buClr>
                <a:srgbClr val="FA0A1B"/>
              </a:buClr>
              <a:buSzPct val="140000"/>
              <a:buFont typeface="Wingdings" pitchFamily="2" charset="2"/>
              <a:buChar char="ª"/>
            </a:pPr>
            <a:r>
              <a:rPr lang="tr-TR" sz="2400" dirty="0" smtClean="0">
                <a:latin typeface="Comic Sans MS" pitchFamily="66" charset="0"/>
              </a:rPr>
              <a:t>Güney </a:t>
            </a:r>
            <a:r>
              <a:rPr lang="tr-TR" sz="2400" dirty="0">
                <a:latin typeface="Comic Sans MS" pitchFamily="66" charset="0"/>
              </a:rPr>
              <a:t>ile Batı arasındaki </a:t>
            </a:r>
            <a:endParaRPr lang="tr-TR" sz="2400" dirty="0" smtClean="0">
              <a:latin typeface="Comic Sans MS" pitchFamily="66" charset="0"/>
            </a:endParaRPr>
          </a:p>
          <a:p>
            <a:pPr>
              <a:spcBef>
                <a:spcPct val="50000"/>
              </a:spcBef>
              <a:buClr>
                <a:srgbClr val="FA0A1B"/>
              </a:buClr>
              <a:buSzPct val="140000"/>
              <a:buNone/>
            </a:pPr>
            <a:r>
              <a:rPr lang="tr-TR" sz="2400" dirty="0" smtClean="0">
                <a:latin typeface="Comic Sans MS" pitchFamily="66" charset="0"/>
              </a:rPr>
              <a:t>ara </a:t>
            </a:r>
            <a:r>
              <a:rPr lang="tr-TR" sz="2400" dirty="0">
                <a:latin typeface="Comic Sans MS" pitchFamily="66" charset="0"/>
              </a:rPr>
              <a:t>yöne de </a:t>
            </a:r>
            <a:r>
              <a:rPr lang="tr-TR" sz="2400" b="1" i="1" dirty="0" smtClean="0">
                <a:latin typeface="Comic Sans MS" pitchFamily="66" charset="0"/>
              </a:rPr>
              <a:t>Güneybatı</a:t>
            </a:r>
            <a:r>
              <a:rPr lang="tr-TR" sz="2400" dirty="0" smtClean="0">
                <a:latin typeface="Comic Sans MS" pitchFamily="66" charset="0"/>
              </a:rPr>
              <a:t> </a:t>
            </a:r>
            <a:r>
              <a:rPr lang="tr-TR" sz="2400" dirty="0">
                <a:latin typeface="Comic Sans MS" pitchFamily="66" charset="0"/>
              </a:rPr>
              <a:t>denir</a:t>
            </a:r>
            <a:r>
              <a:rPr lang="tr-TR" sz="2400" dirty="0" smtClean="0">
                <a:latin typeface="Comic Sans MS" pitchFamily="66" charset="0"/>
              </a:rPr>
              <a:t>.</a:t>
            </a:r>
          </a:p>
          <a:p>
            <a:pPr>
              <a:spcBef>
                <a:spcPct val="50000"/>
              </a:spcBef>
              <a:buClr>
                <a:srgbClr val="FA0A1B"/>
              </a:buClr>
              <a:buSzPct val="140000"/>
              <a:buNone/>
            </a:pPr>
            <a:endParaRPr lang="tr-TR" sz="2200" dirty="0" smtClean="0">
              <a:latin typeface="Comic Sans MS" pitchFamily="66" charset="0"/>
            </a:endParaRPr>
          </a:p>
          <a:p>
            <a:pPr>
              <a:spcBef>
                <a:spcPct val="50000"/>
              </a:spcBef>
              <a:buClr>
                <a:srgbClr val="FA0A1B"/>
              </a:buClr>
              <a:buSzPct val="140000"/>
              <a:buNone/>
            </a:pPr>
            <a:endParaRPr lang="tr-TR" sz="2200" dirty="0" smtClean="0">
              <a:latin typeface="Comic Sans MS" pitchFamily="66" charset="0"/>
            </a:endParaRPr>
          </a:p>
          <a:p>
            <a:pPr>
              <a:spcBef>
                <a:spcPct val="50000"/>
              </a:spcBef>
              <a:buClr>
                <a:srgbClr val="FA0A1B"/>
              </a:buClr>
              <a:buSzPct val="140000"/>
              <a:buNone/>
            </a:pPr>
            <a:endParaRPr lang="tr-TR" sz="2200" dirty="0" smtClean="0">
              <a:latin typeface="Comic Sans MS" pitchFamily="66" charset="0"/>
            </a:endParaRPr>
          </a:p>
        </p:txBody>
      </p:sp>
      <p:pic>
        <p:nvPicPr>
          <p:cNvPr id="7" name="Picture 2"/>
          <p:cNvPicPr>
            <a:picLocks noChangeAspect="1" noChangeArrowheads="1"/>
          </p:cNvPicPr>
          <p:nvPr/>
        </p:nvPicPr>
        <p:blipFill>
          <a:blip r:embed="rId2" cstate="print"/>
          <a:srcRect/>
          <a:stretch>
            <a:fillRect/>
          </a:stretch>
        </p:blipFill>
        <p:spPr bwMode="auto">
          <a:xfrm>
            <a:off x="5364088" y="4016706"/>
            <a:ext cx="3240360" cy="26323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8194" name="Picture 2" descr="D:\TÜRKÇE MATERYAL\DERSLER\SLAYT ARKA PLAN\slayt\032_2.jpg"/>
          <p:cNvPicPr>
            <a:picLocks noChangeAspect="1" noChangeArrowheads="1"/>
          </p:cNvPicPr>
          <p:nvPr/>
        </p:nvPicPr>
        <p:blipFill>
          <a:blip r:embed="rId2" cstate="print"/>
          <a:srcRect/>
          <a:stretch>
            <a:fillRect/>
          </a:stretch>
        </p:blipFill>
        <p:spPr bwMode="auto">
          <a:xfrm>
            <a:off x="0" y="0"/>
            <a:ext cx="9324528" cy="6858000"/>
          </a:xfrm>
          <a:prstGeom prst="rect">
            <a:avLst/>
          </a:prstGeom>
          <a:noFill/>
        </p:spPr>
      </p:pic>
      <p:sp>
        <p:nvSpPr>
          <p:cNvPr id="5" name="2 İçerik Yer Tutucusu"/>
          <p:cNvSpPr txBox="1">
            <a:spLocks/>
          </p:cNvSpPr>
          <p:nvPr/>
        </p:nvSpPr>
        <p:spPr>
          <a:xfrm>
            <a:off x="0" y="1628800"/>
            <a:ext cx="6516216" cy="5040560"/>
          </a:xfrm>
          <a:prstGeom prst="rect">
            <a:avLst/>
          </a:prstGeom>
        </p:spPr>
        <p:txBody>
          <a:bodyPr vert="horz" lIns="91440" tIns="45720" rIns="91440" bIns="45720" rtlCol="0">
            <a:normAutofit fontScale="92500" lnSpcReduction="10000"/>
          </a:bodyPr>
          <a:lstStyle/>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tr-TR" sz="2800" b="0" i="0" u="none" strike="noStrike" kern="1200" cap="none" spc="0" normalizeH="0" baseline="0" noProof="0" dirty="0" smtClean="0">
                <a:ln>
                  <a:noFill/>
                </a:ln>
                <a:solidFill>
                  <a:srgbClr val="120C82"/>
                </a:solidFill>
                <a:effectLst/>
                <a:uLnTx/>
                <a:uFillTx/>
                <a:latin typeface="Comic Sans MS" pitchFamily="66" charset="0"/>
                <a:ea typeface="+mn-ea"/>
                <a:cs typeface="+mn-cs"/>
              </a:rPr>
              <a:t>Yönleri en güvenilir şekilde pusula ile bulunur. </a:t>
            </a:r>
          </a:p>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tr-TR" sz="2800" b="0" i="0" u="none" strike="noStrike" kern="1200" cap="none" spc="0" normalizeH="0" baseline="0" noProof="0" dirty="0" smtClean="0">
                <a:ln>
                  <a:noFill/>
                </a:ln>
                <a:solidFill>
                  <a:srgbClr val="FF0000"/>
                </a:solidFill>
                <a:effectLst/>
                <a:uLnTx/>
                <a:uFillTx/>
                <a:latin typeface="Comic Sans MS" pitchFamily="66" charset="0"/>
                <a:ea typeface="+mn-ea"/>
                <a:cs typeface="+mn-cs"/>
              </a:rPr>
              <a:t>Pusula şekil olarak saate benzer. Ortasında sağa, sola hareket</a:t>
            </a:r>
            <a:r>
              <a:rPr kumimoji="0" lang="tr-TR" sz="2800" b="0" i="0" u="none" strike="noStrike" kern="1200" cap="none" spc="0" normalizeH="0" noProof="0" dirty="0" smtClean="0">
                <a:ln>
                  <a:noFill/>
                </a:ln>
                <a:solidFill>
                  <a:srgbClr val="FF0000"/>
                </a:solidFill>
                <a:effectLst/>
                <a:uLnTx/>
                <a:uFillTx/>
                <a:latin typeface="Comic Sans MS" pitchFamily="66" charset="0"/>
                <a:ea typeface="+mn-ea"/>
                <a:cs typeface="+mn-cs"/>
              </a:rPr>
              <a:t> </a:t>
            </a:r>
            <a:r>
              <a:rPr kumimoji="0" lang="tr-TR" sz="2800" b="0" i="0" u="none" strike="noStrike" kern="1200" cap="none" spc="0" normalizeH="0" baseline="0" noProof="0" dirty="0" smtClean="0">
                <a:ln>
                  <a:noFill/>
                </a:ln>
                <a:solidFill>
                  <a:srgbClr val="FF0000"/>
                </a:solidFill>
                <a:effectLst/>
                <a:uLnTx/>
                <a:uFillTx/>
                <a:latin typeface="Comic Sans MS" pitchFamily="66" charset="0"/>
                <a:ea typeface="+mn-ea"/>
                <a:cs typeface="+mn-cs"/>
              </a:rPr>
              <a:t>eden bir ibre vardır. Bu ibrenin bir ucu koyu renklidir.</a:t>
            </a:r>
          </a:p>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tr-TR" sz="2800" b="0" i="0" u="none" strike="noStrike" kern="1200" cap="none" spc="0" normalizeH="0" baseline="0" noProof="0" dirty="0" smtClean="0">
                <a:ln>
                  <a:noFill/>
                </a:ln>
                <a:solidFill>
                  <a:srgbClr val="008000"/>
                </a:solidFill>
                <a:effectLst/>
                <a:uLnTx/>
                <a:uFillTx/>
                <a:latin typeface="Comic Sans MS" pitchFamily="66" charset="0"/>
                <a:ea typeface="+mn-ea"/>
                <a:cs typeface="+mn-cs"/>
              </a:rPr>
              <a:t>Renkli olan bu uç, her zaman </a:t>
            </a:r>
            <a:r>
              <a:rPr kumimoji="0" lang="tr-TR" sz="2800" i="0" strike="noStrike" kern="1200" cap="none" spc="0" normalizeH="0" baseline="0" noProof="0" dirty="0" smtClean="0">
                <a:ln>
                  <a:noFill/>
                </a:ln>
                <a:solidFill>
                  <a:srgbClr val="008000"/>
                </a:solidFill>
                <a:effectLst/>
                <a:uLnTx/>
                <a:uFillTx/>
                <a:latin typeface="Comic Sans MS" pitchFamily="66" charset="0"/>
                <a:ea typeface="+mn-ea"/>
                <a:cs typeface="+mn-cs"/>
              </a:rPr>
              <a:t>Kuzeyi gösterir. </a:t>
            </a:r>
            <a:r>
              <a:rPr lang="tr-TR" sz="2800" dirty="0" smtClean="0">
                <a:solidFill>
                  <a:srgbClr val="008000"/>
                </a:solidFill>
                <a:latin typeface="Comic Sans MS" pitchFamily="66" charset="0"/>
              </a:rPr>
              <a:t>Kuzey yönü belirlenince diğer yönler kolayca bulunur.</a:t>
            </a:r>
            <a:br>
              <a:rPr lang="tr-TR" sz="2800" dirty="0" smtClean="0">
                <a:solidFill>
                  <a:srgbClr val="008000"/>
                </a:solidFill>
                <a:latin typeface="Comic Sans MS" pitchFamily="66" charset="0"/>
              </a:rPr>
            </a:br>
            <a:r>
              <a:rPr kumimoji="0" lang="tr-TR" sz="2800" i="0" strike="noStrike" kern="1200" cap="none" spc="0" normalizeH="0" baseline="0" noProof="0" dirty="0" smtClean="0">
                <a:ln>
                  <a:noFill/>
                </a:ln>
                <a:solidFill>
                  <a:schemeClr val="accent5">
                    <a:lumMod val="75000"/>
                  </a:schemeClr>
                </a:solidFill>
                <a:effectLst/>
                <a:uLnTx/>
                <a:uFillTx/>
                <a:latin typeface="Comic Sans MS" pitchFamily="66" charset="0"/>
                <a:ea typeface="+mn-ea"/>
                <a:cs typeface="+mn-cs"/>
              </a:rPr>
              <a:t>(Ancak pusuladan</a:t>
            </a:r>
            <a:r>
              <a:rPr kumimoji="0" lang="tr-TR" sz="2800" i="0" strike="noStrike" kern="1200" cap="none" spc="0" normalizeH="0" noProof="0" dirty="0" smtClean="0">
                <a:ln>
                  <a:noFill/>
                </a:ln>
                <a:solidFill>
                  <a:schemeClr val="accent5">
                    <a:lumMod val="75000"/>
                  </a:schemeClr>
                </a:solidFill>
                <a:effectLst/>
                <a:uLnTx/>
                <a:uFillTx/>
                <a:latin typeface="Comic Sans MS" pitchFamily="66" charset="0"/>
                <a:ea typeface="+mn-ea"/>
                <a:cs typeface="+mn-cs"/>
              </a:rPr>
              <a:t> doğru olarak yararlanmak için yatay olarak tutulmasına </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tr-TR" sz="2800" dirty="0" smtClean="0">
                <a:solidFill>
                  <a:schemeClr val="accent5">
                    <a:lumMod val="75000"/>
                  </a:schemeClr>
                </a:solidFill>
                <a:latin typeface="Comic Sans MS" pitchFamily="66" charset="0"/>
              </a:rPr>
              <a:t>	</a:t>
            </a:r>
            <a:r>
              <a:rPr kumimoji="0" lang="tr-TR" sz="2800" i="0" strike="noStrike" kern="1200" cap="none" spc="0" normalizeH="0" noProof="0" dirty="0" smtClean="0">
                <a:ln>
                  <a:noFill/>
                </a:ln>
                <a:solidFill>
                  <a:schemeClr val="accent5">
                    <a:lumMod val="75000"/>
                  </a:schemeClr>
                </a:solidFill>
                <a:effectLst/>
                <a:uLnTx/>
                <a:uFillTx/>
                <a:latin typeface="Comic Sans MS" pitchFamily="66" charset="0"/>
                <a:ea typeface="+mn-ea"/>
                <a:cs typeface="+mn-cs"/>
              </a:rPr>
              <a:t>dikkat edilmelidir.)</a:t>
            </a:r>
            <a:endParaRPr kumimoji="0" lang="tr-TR" sz="2800" i="0" strike="noStrike" kern="1200" cap="none" spc="0" normalizeH="0" baseline="0" noProof="0" dirty="0">
              <a:ln>
                <a:noFill/>
              </a:ln>
              <a:solidFill>
                <a:schemeClr val="accent5">
                  <a:lumMod val="75000"/>
                </a:schemeClr>
              </a:solidFill>
              <a:effectLst/>
              <a:uLnTx/>
              <a:uFillTx/>
              <a:latin typeface="Comic Sans MS" pitchFamily="66" charset="0"/>
              <a:ea typeface="+mn-ea"/>
              <a:cs typeface="+mn-cs"/>
            </a:endParaRPr>
          </a:p>
        </p:txBody>
      </p:sp>
      <p:pic>
        <p:nvPicPr>
          <p:cNvPr id="7" name="Picture 2" descr="http://blog.idealsohbet.com/wp-content/uploads/2009/12/73.jpg"/>
          <p:cNvPicPr>
            <a:picLocks noChangeAspect="1" noChangeArrowheads="1"/>
          </p:cNvPicPr>
          <p:nvPr/>
        </p:nvPicPr>
        <p:blipFill>
          <a:blip r:embed="rId3" cstate="print"/>
          <a:srcRect/>
          <a:stretch>
            <a:fillRect/>
          </a:stretch>
        </p:blipFill>
        <p:spPr bwMode="auto">
          <a:xfrm>
            <a:off x="6660232" y="4253062"/>
            <a:ext cx="2699792" cy="2604938"/>
          </a:xfrm>
          <a:prstGeom prst="rect">
            <a:avLst/>
          </a:prstGeom>
          <a:noFill/>
        </p:spPr>
      </p:pic>
      <p:sp>
        <p:nvSpPr>
          <p:cNvPr id="8" name="1 Başlık"/>
          <p:cNvSpPr txBox="1">
            <a:spLocks/>
          </p:cNvSpPr>
          <p:nvPr/>
        </p:nvSpPr>
        <p:spPr>
          <a:xfrm>
            <a:off x="683568" y="188640"/>
            <a:ext cx="7562800" cy="921966"/>
          </a:xfrm>
          <a:prstGeom prst="rect">
            <a:avLst/>
          </a:prstGeom>
        </p:spPr>
        <p:txBody>
          <a:bodyPr vert="horz" lIns="91440" tIns="45720" rIns="91440" bIns="45720" rtlCol="0" anchor="ctr">
            <a:normAutofit/>
            <a:scene3d>
              <a:camera prst="orthographicFront"/>
              <a:lightRig rig="threePt" dir="t"/>
            </a:scene3d>
            <a:sp3d extrusionH="57150">
              <a:bevelT w="69850" h="38100" prst="cross"/>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spc="300" normalizeH="0" baseline="0" noProof="0" dirty="0" smtClean="0">
                <a:ln w="11430" cmpd="sng">
                  <a:solidFill>
                    <a:schemeClr val="accent1">
                      <a:lumMod val="50000"/>
                    </a:schemeClr>
                  </a:solidFill>
                  <a:prstDash val="solid"/>
                  <a:miter lim="800000"/>
                </a:ln>
                <a:solidFill>
                  <a:schemeClr val="accent2">
                    <a:lumMod val="50000"/>
                  </a:schemeClr>
                </a:solidFill>
                <a:effectLst>
                  <a:glow rad="45500">
                    <a:schemeClr val="accent1">
                      <a:satMod val="220000"/>
                      <a:alpha val="35000"/>
                    </a:schemeClr>
                  </a:glow>
                </a:effectLst>
                <a:uLnTx/>
                <a:uFillTx/>
                <a:latin typeface="Comic Sans MS" pitchFamily="66" charset="0"/>
                <a:ea typeface="+mj-ea"/>
                <a:cs typeface="+mj-cs"/>
              </a:rPr>
              <a:t>PUSULA</a:t>
            </a:r>
            <a:endParaRPr kumimoji="0" lang="tr-TR" sz="4400" b="1" i="0" u="none" strike="noStrike" kern="1200" spc="300" normalizeH="0" baseline="0" noProof="0" dirty="0">
              <a:ln w="11430" cmpd="sng">
                <a:solidFill>
                  <a:schemeClr val="accent1">
                    <a:lumMod val="50000"/>
                  </a:schemeClr>
                </a:solidFill>
                <a:prstDash val="solid"/>
                <a:miter lim="800000"/>
              </a:ln>
              <a:solidFill>
                <a:schemeClr val="accent2">
                  <a:lumMod val="50000"/>
                </a:schemeClr>
              </a:solidFill>
              <a:effectLst>
                <a:glow rad="45500">
                  <a:schemeClr val="accent1">
                    <a:satMod val="220000"/>
                    <a:alpha val="35000"/>
                  </a:schemeClr>
                </a:glow>
              </a:effectLst>
              <a:uLnTx/>
              <a:uFillTx/>
              <a:latin typeface="Comic Sans MS" pitchFamily="66" charset="0"/>
              <a:ea typeface="+mj-ea"/>
              <a:cs typeface="+mj-cs"/>
            </a:endParaRPr>
          </a:p>
        </p:txBody>
      </p:sp>
      <p:pic>
        <p:nvPicPr>
          <p:cNvPr id="12" name="Picture 4" descr="3492752_0">
            <a:hlinkClick r:id="rId4"/>
          </p:cNvPr>
          <p:cNvPicPr>
            <a:picLocks noChangeAspect="1" noChangeArrowheads="1"/>
          </p:cNvPicPr>
          <p:nvPr/>
        </p:nvPicPr>
        <p:blipFill>
          <a:blip r:embed="rId5" cstate="print"/>
          <a:srcRect/>
          <a:stretch>
            <a:fillRect/>
          </a:stretch>
        </p:blipFill>
        <p:spPr bwMode="auto">
          <a:xfrm>
            <a:off x="0" y="0"/>
            <a:ext cx="1475656" cy="1357992"/>
          </a:xfrm>
          <a:prstGeom prst="rect">
            <a:avLst/>
          </a:prstGeom>
          <a:noFill/>
          <a:ln w="9525">
            <a:noFill/>
            <a:miter lim="800000"/>
            <a:headEnd/>
            <a:tailEnd/>
          </a:ln>
        </p:spPr>
      </p:pic>
      <p:pic>
        <p:nvPicPr>
          <p:cNvPr id="14" name="Picture 2"/>
          <p:cNvPicPr>
            <a:picLocks noChangeAspect="1" noChangeArrowheads="1"/>
          </p:cNvPicPr>
          <p:nvPr/>
        </p:nvPicPr>
        <p:blipFill>
          <a:blip r:embed="rId6" cstate="print"/>
          <a:srcRect/>
          <a:stretch>
            <a:fillRect/>
          </a:stretch>
        </p:blipFill>
        <p:spPr bwMode="auto">
          <a:xfrm>
            <a:off x="6588224" y="1556792"/>
            <a:ext cx="2817129" cy="25922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TÜRKÇE MATERYAL\DERSLER\SLAYT ARKA PLAN\slayt\powerpoint-backgrounds-template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7" name="6 Dikdörtgen"/>
          <p:cNvSpPr/>
          <p:nvPr/>
        </p:nvSpPr>
        <p:spPr>
          <a:xfrm>
            <a:off x="1331640" y="260648"/>
            <a:ext cx="7200800" cy="1200329"/>
          </a:xfrm>
          <a:prstGeom prst="rect">
            <a:avLst/>
          </a:prstGeom>
          <a:noFill/>
        </p:spPr>
        <p:txBody>
          <a:bodyPr wrap="square" lIns="91440" tIns="45720" rIns="91440" bIns="45720">
            <a:spAutoFit/>
          </a:bodyPr>
          <a:lstStyle/>
          <a:p>
            <a:pPr algn="ctr"/>
            <a:r>
              <a:rPr lang="tr-TR" sz="3600" b="1" cap="all" dirty="0" smtClean="0">
                <a:ln w="9000" cmpd="sng">
                  <a:solidFill>
                    <a:schemeClr val="accent4">
                      <a:shade val="50000"/>
                      <a:satMod val="120000"/>
                    </a:schemeClr>
                  </a:solidFill>
                  <a:prstDash val="solid"/>
                </a:ln>
                <a:solidFill>
                  <a:srgbClr val="002060"/>
                </a:solidFill>
                <a:effectLst>
                  <a:reflection blurRad="12700" stA="28000" endPos="45000" dist="1000" dir="5400000" sy="-100000" algn="bl" rotWithShape="0"/>
                </a:effectLst>
                <a:latin typeface="Comic Sans MS" pitchFamily="66" charset="0"/>
              </a:rPr>
              <a:t>1-GÜNEŞE BAKARAK YÖN BULMA</a:t>
            </a:r>
            <a:endParaRPr lang="tr-TR" sz="3600" b="1" cap="all" dirty="0">
              <a:ln w="9000" cmpd="sng">
                <a:solidFill>
                  <a:schemeClr val="accent4">
                    <a:shade val="50000"/>
                    <a:satMod val="120000"/>
                  </a:schemeClr>
                </a:solidFill>
                <a:prstDash val="solid"/>
              </a:ln>
              <a:solidFill>
                <a:srgbClr val="002060"/>
              </a:solidFill>
              <a:effectLst>
                <a:reflection blurRad="12700" stA="28000" endPos="45000" dist="1000" dir="5400000" sy="-100000" algn="bl" rotWithShape="0"/>
              </a:effectLst>
              <a:latin typeface="Comic Sans MS" pitchFamily="66" charset="0"/>
            </a:endParaRPr>
          </a:p>
        </p:txBody>
      </p:sp>
      <p:sp>
        <p:nvSpPr>
          <p:cNvPr id="8" name="7 Metin kutusu"/>
          <p:cNvSpPr txBox="1"/>
          <p:nvPr/>
        </p:nvSpPr>
        <p:spPr>
          <a:xfrm>
            <a:off x="395536" y="1772816"/>
            <a:ext cx="6264696" cy="4093428"/>
          </a:xfrm>
          <a:prstGeom prst="rect">
            <a:avLst/>
          </a:prstGeom>
          <a:noFill/>
        </p:spPr>
        <p:txBody>
          <a:bodyPr wrap="square" rtlCol="0">
            <a:spAutoFit/>
          </a:bodyPr>
          <a:lstStyle/>
          <a:p>
            <a:r>
              <a:rPr lang="tr-TR" sz="2600" dirty="0" smtClean="0">
                <a:latin typeface="Comic Sans MS" pitchFamily="66" charset="0"/>
              </a:rPr>
              <a:t>Yönümüzü Güneş’ten yararlanarak da bulabiliriz. Bulunduğumuz yerde sağ kolumuzu Güneş’in doğduğu yöne, sol kolumuzu da battığı yöne bakacak şekilde uzatırsak;</a:t>
            </a:r>
          </a:p>
          <a:p>
            <a:pPr>
              <a:buClr>
                <a:schemeClr val="accent4">
                  <a:lumMod val="50000"/>
                </a:schemeClr>
              </a:buClr>
              <a:buFont typeface="Wingdings" pitchFamily="2" charset="2"/>
              <a:buChar char="§"/>
            </a:pPr>
            <a:r>
              <a:rPr lang="tr-TR" sz="2600" dirty="0" smtClean="0">
                <a:latin typeface="Comic Sans MS" pitchFamily="66" charset="0"/>
              </a:rPr>
              <a:t>Sağ kolumuz </a:t>
            </a:r>
            <a:r>
              <a:rPr lang="tr-TR" sz="2600" b="1" dirty="0" smtClean="0">
                <a:latin typeface="Comic Sans MS" pitchFamily="66" charset="0"/>
              </a:rPr>
              <a:t>Doğu</a:t>
            </a:r>
            <a:endParaRPr lang="tr-TR" sz="2600" dirty="0" smtClean="0">
              <a:latin typeface="Comic Sans MS" pitchFamily="66" charset="0"/>
            </a:endParaRPr>
          </a:p>
          <a:p>
            <a:pPr>
              <a:buClr>
                <a:schemeClr val="accent4">
                  <a:lumMod val="50000"/>
                </a:schemeClr>
              </a:buClr>
              <a:buFont typeface="Wingdings" pitchFamily="2" charset="2"/>
              <a:buChar char="§"/>
            </a:pPr>
            <a:r>
              <a:rPr lang="tr-TR" sz="2600" dirty="0" smtClean="0">
                <a:latin typeface="Comic Sans MS" pitchFamily="66" charset="0"/>
              </a:rPr>
              <a:t>Sol kolumuz </a:t>
            </a:r>
            <a:r>
              <a:rPr lang="tr-TR" sz="2600" b="1" dirty="0" smtClean="0">
                <a:latin typeface="Comic Sans MS" pitchFamily="66" charset="0"/>
              </a:rPr>
              <a:t>Batı</a:t>
            </a:r>
            <a:r>
              <a:rPr lang="tr-TR" sz="2600" dirty="0" smtClean="0">
                <a:latin typeface="Comic Sans MS" pitchFamily="66" charset="0"/>
              </a:rPr>
              <a:t> yönünü</a:t>
            </a:r>
          </a:p>
          <a:p>
            <a:pPr>
              <a:buClr>
                <a:schemeClr val="accent4">
                  <a:lumMod val="50000"/>
                </a:schemeClr>
              </a:buClr>
              <a:buFont typeface="Wingdings" pitchFamily="2" charset="2"/>
              <a:buChar char="§"/>
            </a:pPr>
            <a:r>
              <a:rPr lang="tr-TR" sz="2600" dirty="0" smtClean="0">
                <a:latin typeface="Comic Sans MS" pitchFamily="66" charset="0"/>
              </a:rPr>
              <a:t>Yüzümüzü döndüğümüz </a:t>
            </a:r>
          </a:p>
          <a:p>
            <a:pPr>
              <a:buClr>
                <a:schemeClr val="accent4">
                  <a:lumMod val="50000"/>
                </a:schemeClr>
              </a:buClr>
              <a:buFont typeface="Wingdings" pitchFamily="2" charset="2"/>
              <a:buChar char="§"/>
            </a:pPr>
            <a:r>
              <a:rPr lang="tr-TR" sz="2600" dirty="0" smtClean="0">
                <a:latin typeface="Comic Sans MS" pitchFamily="66" charset="0"/>
              </a:rPr>
              <a:t>taraf </a:t>
            </a:r>
            <a:r>
              <a:rPr lang="tr-TR" sz="2600" b="1" dirty="0" smtClean="0">
                <a:latin typeface="Comic Sans MS" pitchFamily="66" charset="0"/>
              </a:rPr>
              <a:t>Kuzey</a:t>
            </a:r>
            <a:endParaRPr lang="tr-TR" sz="2600" dirty="0" smtClean="0">
              <a:latin typeface="Comic Sans MS" pitchFamily="66" charset="0"/>
            </a:endParaRPr>
          </a:p>
          <a:p>
            <a:pPr>
              <a:buClr>
                <a:schemeClr val="accent4">
                  <a:lumMod val="50000"/>
                </a:schemeClr>
              </a:buClr>
              <a:buFont typeface="Wingdings" pitchFamily="2" charset="2"/>
              <a:buChar char="§"/>
            </a:pPr>
            <a:r>
              <a:rPr lang="tr-TR" sz="2600" dirty="0" smtClean="0">
                <a:latin typeface="Comic Sans MS" pitchFamily="66" charset="0"/>
              </a:rPr>
              <a:t>Arkamız ise </a:t>
            </a:r>
            <a:r>
              <a:rPr lang="tr-TR" sz="2600" b="1" dirty="0" smtClean="0">
                <a:latin typeface="Comic Sans MS" pitchFamily="66" charset="0"/>
              </a:rPr>
              <a:t>Güney</a:t>
            </a:r>
            <a:r>
              <a:rPr lang="tr-TR" sz="2600" dirty="0" smtClean="0">
                <a:latin typeface="Comic Sans MS" pitchFamily="66" charset="0"/>
              </a:rPr>
              <a:t>dir. </a:t>
            </a:r>
            <a:endParaRPr lang="tr-TR" sz="2600" dirty="0">
              <a:latin typeface="Comic Sans MS" pitchFamily="66" charset="0"/>
            </a:endParaRPr>
          </a:p>
        </p:txBody>
      </p:sp>
      <p:pic>
        <p:nvPicPr>
          <p:cNvPr id="6" name="Picture 4" descr="http://t3.gstatic.com/images?q=tbn:ANd9GcSHCro0c9HTgyQ4-ygsthTeXV9xRki1fLYaZjWo-0_HhVZbYXHw"/>
          <p:cNvPicPr>
            <a:picLocks noChangeAspect="1" noChangeArrowheads="1"/>
          </p:cNvPicPr>
          <p:nvPr/>
        </p:nvPicPr>
        <p:blipFill>
          <a:blip r:embed="rId4" cstate="print"/>
          <a:srcRect/>
          <a:stretch>
            <a:fillRect/>
          </a:stretch>
        </p:blipFill>
        <p:spPr bwMode="auto">
          <a:xfrm>
            <a:off x="0" y="0"/>
            <a:ext cx="1187624" cy="1171859"/>
          </a:xfrm>
          <a:prstGeom prst="rect">
            <a:avLst/>
          </a:prstGeom>
          <a:noFill/>
        </p:spPr>
      </p:pic>
      <p:pic>
        <p:nvPicPr>
          <p:cNvPr id="10" name="Picture 2"/>
          <p:cNvPicPr>
            <a:picLocks noChangeAspect="1" noChangeArrowheads="1"/>
          </p:cNvPicPr>
          <p:nvPr/>
        </p:nvPicPr>
        <p:blipFill>
          <a:blip r:embed="rId5" cstate="print"/>
          <a:srcRect/>
          <a:stretch>
            <a:fillRect/>
          </a:stretch>
        </p:blipFill>
        <p:spPr bwMode="auto">
          <a:xfrm>
            <a:off x="6732240" y="1340768"/>
            <a:ext cx="2016224" cy="2538071"/>
          </a:xfrm>
          <a:prstGeom prst="rect">
            <a:avLst/>
          </a:prstGeom>
          <a:noFill/>
          <a:ln w="9525">
            <a:noFill/>
            <a:miter lim="800000"/>
            <a:headEnd/>
            <a:tailEnd/>
          </a:ln>
        </p:spPr>
      </p:pic>
      <p:pic>
        <p:nvPicPr>
          <p:cNvPr id="11" name="Picture 3" descr="F:\Yeni klasör\ffv.png"/>
          <p:cNvPicPr>
            <a:picLocks noGrp="1" noChangeAspect="1" noChangeArrowheads="1"/>
          </p:cNvPicPr>
          <p:nvPr>
            <p:ph idx="1"/>
          </p:nvPr>
        </p:nvPicPr>
        <p:blipFill>
          <a:blip r:embed="rId6" cstate="print"/>
          <a:srcRect/>
          <a:stretch>
            <a:fillRect/>
          </a:stretch>
        </p:blipFill>
        <p:spPr bwMode="auto">
          <a:xfrm>
            <a:off x="5148064" y="3933056"/>
            <a:ext cx="4129332" cy="2924944"/>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TÜRKÇE MATERYAL\DERSLER\SLAYT ARKA PLAN\slayt\044_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Dikdörtgen"/>
          <p:cNvSpPr/>
          <p:nvPr/>
        </p:nvSpPr>
        <p:spPr>
          <a:xfrm>
            <a:off x="395536" y="332656"/>
            <a:ext cx="7947757" cy="1200329"/>
          </a:xfrm>
          <a:prstGeom prst="rect">
            <a:avLst/>
          </a:prstGeom>
          <a:noFill/>
        </p:spPr>
        <p:txBody>
          <a:bodyPr wrap="square" lIns="91440" tIns="45720" rIns="91440" bIns="45720">
            <a:spAutoFit/>
          </a:bodyPr>
          <a:lstStyle/>
          <a:p>
            <a:pPr algn="ctr"/>
            <a:r>
              <a:rPr lang="tr-TR" sz="3600" b="1" cap="all" spc="0" dirty="0" smtClean="0">
                <a:ln w="9000" cmpd="sng">
                  <a:solidFill>
                    <a:srgbClr val="7030A0"/>
                  </a:solidFill>
                  <a:prstDash val="solid"/>
                </a:ln>
                <a:solidFill>
                  <a:srgbClr val="7030A0"/>
                </a:solidFill>
                <a:effectLst>
                  <a:reflection blurRad="12700" stA="28000" endPos="45000" dist="1000" dir="5400000" sy="-100000" algn="bl" rotWithShape="0"/>
                </a:effectLst>
                <a:latin typeface="Comic Sans MS" pitchFamily="66" charset="0"/>
              </a:rPr>
              <a:t>2-ÇUBUK YARDIMIYLA YÖN BULMA</a:t>
            </a:r>
            <a:endParaRPr lang="tr-TR" sz="3600" b="1" cap="all" spc="0" dirty="0">
              <a:ln w="9000" cmpd="sng">
                <a:solidFill>
                  <a:srgbClr val="7030A0"/>
                </a:solidFill>
                <a:prstDash val="solid"/>
              </a:ln>
              <a:solidFill>
                <a:srgbClr val="7030A0"/>
              </a:solidFill>
              <a:effectLst>
                <a:reflection blurRad="12700" stA="28000" endPos="45000" dist="1000" dir="5400000" sy="-100000" algn="bl" rotWithShape="0"/>
              </a:effectLst>
              <a:latin typeface="Comic Sans MS" pitchFamily="66" charset="0"/>
            </a:endParaRPr>
          </a:p>
        </p:txBody>
      </p:sp>
      <p:sp>
        <p:nvSpPr>
          <p:cNvPr id="7" name="6 Metin kutusu"/>
          <p:cNvSpPr txBox="1"/>
          <p:nvPr/>
        </p:nvSpPr>
        <p:spPr>
          <a:xfrm>
            <a:off x="611560" y="1700808"/>
            <a:ext cx="4608512" cy="4401205"/>
          </a:xfrm>
          <a:prstGeom prst="rect">
            <a:avLst/>
          </a:prstGeom>
          <a:noFill/>
        </p:spPr>
        <p:txBody>
          <a:bodyPr wrap="square" rtlCol="0">
            <a:spAutoFit/>
          </a:bodyPr>
          <a:lstStyle/>
          <a:p>
            <a:r>
              <a:rPr lang="tr-TR" sz="2800" dirty="0" smtClean="0">
                <a:latin typeface="Comic Sans MS" pitchFamily="66" charset="0"/>
              </a:rPr>
              <a:t>Güneşli bir günde yere çubuk dikilir. Çubuğun gölge boyları izlenir. Öğle vaktinde çubuğun gölgesinin en kısa olduğu taraf Kuzey yönünü gösterir. Kuzeyi bulduğumuz zaman diğer yönleri de kolaylıkla bulabiliriz.</a:t>
            </a:r>
            <a:endParaRPr lang="tr-TR" sz="2800" dirty="0">
              <a:latin typeface="Comic Sans MS" pitchFamily="66" charset="0"/>
            </a:endParaRPr>
          </a:p>
        </p:txBody>
      </p:sp>
      <p:pic>
        <p:nvPicPr>
          <p:cNvPr id="8" name="Picture 2"/>
          <p:cNvPicPr>
            <a:picLocks noChangeAspect="1" noChangeArrowheads="1"/>
          </p:cNvPicPr>
          <p:nvPr/>
        </p:nvPicPr>
        <p:blipFill>
          <a:blip r:embed="rId3" cstate="print"/>
          <a:srcRect/>
          <a:stretch>
            <a:fillRect/>
          </a:stretch>
        </p:blipFill>
        <p:spPr bwMode="auto">
          <a:xfrm>
            <a:off x="6434877" y="1628800"/>
            <a:ext cx="2385595" cy="3600400"/>
          </a:xfrm>
          <a:prstGeom prst="rect">
            <a:avLst/>
          </a:prstGeom>
          <a:noFill/>
          <a:ln w="9525">
            <a:noFill/>
            <a:miter lim="800000"/>
            <a:headEnd/>
            <a:tailEnd/>
          </a:ln>
        </p:spPr>
      </p:pic>
      <p:cxnSp>
        <p:nvCxnSpPr>
          <p:cNvPr id="9" name="8 Düz Ok Bağlayıcısı"/>
          <p:cNvCxnSpPr/>
          <p:nvPr/>
        </p:nvCxnSpPr>
        <p:spPr>
          <a:xfrm flipH="1">
            <a:off x="6228184" y="3789040"/>
            <a:ext cx="1224136" cy="0"/>
          </a:xfrm>
          <a:prstGeom prst="straightConnector1">
            <a:avLst/>
          </a:prstGeom>
          <a:ln w="28575">
            <a:solidFill>
              <a:srgbClr val="008000"/>
            </a:solidFill>
            <a:tailEnd type="arrow"/>
          </a:ln>
        </p:spPr>
        <p:style>
          <a:lnRef idx="1">
            <a:schemeClr val="dk1"/>
          </a:lnRef>
          <a:fillRef idx="0">
            <a:schemeClr val="dk1"/>
          </a:fillRef>
          <a:effectRef idx="0">
            <a:schemeClr val="dk1"/>
          </a:effectRef>
          <a:fontRef idx="minor">
            <a:schemeClr val="tx1"/>
          </a:fontRef>
        </p:style>
      </p:cxnSp>
      <p:sp>
        <p:nvSpPr>
          <p:cNvPr id="10" name="9 Metin kutusu"/>
          <p:cNvSpPr txBox="1"/>
          <p:nvPr/>
        </p:nvSpPr>
        <p:spPr>
          <a:xfrm>
            <a:off x="5436096" y="3645024"/>
            <a:ext cx="1080120" cy="369332"/>
          </a:xfrm>
          <a:prstGeom prst="rect">
            <a:avLst/>
          </a:prstGeom>
          <a:noFill/>
        </p:spPr>
        <p:txBody>
          <a:bodyPr wrap="square" rtlCol="0">
            <a:spAutoFit/>
          </a:bodyPr>
          <a:lstStyle/>
          <a:p>
            <a:r>
              <a:rPr lang="tr-TR" u="sng" dirty="0" smtClean="0">
                <a:solidFill>
                  <a:schemeClr val="tx1">
                    <a:lumMod val="95000"/>
                    <a:lumOff val="5000"/>
                  </a:schemeClr>
                </a:solidFill>
                <a:latin typeface="Comic Sans MS" pitchFamily="66" charset="0"/>
              </a:rPr>
              <a:t>KUZEY</a:t>
            </a:r>
            <a:endParaRPr lang="tr-TR" u="sng" dirty="0">
              <a:solidFill>
                <a:schemeClr val="tx1">
                  <a:lumMod val="95000"/>
                  <a:lumOff val="5000"/>
                </a:schemeClr>
              </a:solidFill>
              <a:latin typeface="Comic Sans MS" pitchFamily="66"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ÜRKÇE MATERYAL\DERSLER\SLAYT ARKA PLAN\slayt\powerpoint-background.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6 Dikdörtgen"/>
          <p:cNvSpPr/>
          <p:nvPr/>
        </p:nvSpPr>
        <p:spPr>
          <a:xfrm>
            <a:off x="0" y="188640"/>
            <a:ext cx="7740352" cy="1200329"/>
          </a:xfrm>
          <a:prstGeom prst="rect">
            <a:avLst/>
          </a:prstGeom>
          <a:noFill/>
        </p:spPr>
        <p:txBody>
          <a:bodyPr wrap="square" lIns="91440" tIns="45720" rIns="91440" bIns="45720">
            <a:spAutoFit/>
          </a:bodyPr>
          <a:lstStyle/>
          <a:p>
            <a:pPr algn="ctr"/>
            <a:r>
              <a:rPr lang="tr-TR" sz="3600" b="1" cap="none" spc="0" dirty="0" smtClean="0">
                <a:ln w="10541" cmpd="sng">
                  <a:solidFill>
                    <a:schemeClr val="accent1">
                      <a:shade val="88000"/>
                      <a:satMod val="110000"/>
                    </a:schemeClr>
                  </a:solidFill>
                  <a:prstDash val="solid"/>
                </a:ln>
                <a:solidFill>
                  <a:srgbClr val="FA0A1B"/>
                </a:solidFill>
                <a:effectLst/>
                <a:latin typeface="Comic Sans MS" pitchFamily="66" charset="0"/>
              </a:rPr>
              <a:t>3-KUTUP YILDIZI’NA BAKARAK YÖN BULMA </a:t>
            </a:r>
            <a:endParaRPr lang="tr-TR" sz="3600" b="1" cap="none" spc="0" dirty="0">
              <a:ln w="10541" cmpd="sng">
                <a:solidFill>
                  <a:schemeClr val="accent1">
                    <a:shade val="88000"/>
                    <a:satMod val="110000"/>
                  </a:schemeClr>
                </a:solidFill>
                <a:prstDash val="solid"/>
              </a:ln>
              <a:solidFill>
                <a:srgbClr val="FA0A1B"/>
              </a:solidFill>
              <a:effectLst/>
              <a:latin typeface="Comic Sans MS" pitchFamily="66" charset="0"/>
            </a:endParaRPr>
          </a:p>
        </p:txBody>
      </p:sp>
      <p:sp>
        <p:nvSpPr>
          <p:cNvPr id="4" name="3 Metin kutusu"/>
          <p:cNvSpPr txBox="1"/>
          <p:nvPr/>
        </p:nvSpPr>
        <p:spPr>
          <a:xfrm>
            <a:off x="395536" y="1484784"/>
            <a:ext cx="7992888" cy="2677656"/>
          </a:xfrm>
          <a:prstGeom prst="rect">
            <a:avLst/>
          </a:prstGeom>
          <a:noFill/>
        </p:spPr>
        <p:txBody>
          <a:bodyPr wrap="square" rtlCol="0">
            <a:spAutoFit/>
          </a:bodyPr>
          <a:lstStyle/>
          <a:p>
            <a:r>
              <a:rPr lang="tr-TR" sz="2800" dirty="0" smtClean="0">
                <a:latin typeface="Comic Sans MS" pitchFamily="66" charset="0"/>
              </a:rPr>
              <a:t>Bulutsuz gecelerde Kutup Yıldızı’na </a:t>
            </a:r>
          </a:p>
          <a:p>
            <a:r>
              <a:rPr lang="tr-TR" sz="2800" dirty="0" smtClean="0">
                <a:latin typeface="Comic Sans MS" pitchFamily="66" charset="0"/>
              </a:rPr>
              <a:t>bakarak yönümüzü bulabiliriz. </a:t>
            </a:r>
          </a:p>
          <a:p>
            <a:r>
              <a:rPr lang="tr-TR" sz="2800" dirty="0" smtClean="0">
                <a:latin typeface="Comic Sans MS" pitchFamily="66" charset="0"/>
              </a:rPr>
              <a:t>Kutup Yıldızı her zaman kuzeyde </a:t>
            </a:r>
          </a:p>
          <a:p>
            <a:r>
              <a:rPr lang="tr-TR" sz="2800" dirty="0" smtClean="0">
                <a:latin typeface="Comic Sans MS" pitchFamily="66" charset="0"/>
              </a:rPr>
              <a:t>bulunur ve yeri hiç değişmez. Bu nedenle Kutup Yıldızı’na Demir Kazık da denir. Kutup Yıldızı en parlak yıldızdır. </a:t>
            </a:r>
            <a:endParaRPr lang="tr-TR" sz="2800" dirty="0">
              <a:latin typeface="Comic Sans MS" pitchFamily="66" charset="0"/>
            </a:endParaRPr>
          </a:p>
        </p:txBody>
      </p:sp>
      <p:sp>
        <p:nvSpPr>
          <p:cNvPr id="5" name="Oval 4" descr="1"/>
          <p:cNvSpPr>
            <a:spLocks noChangeArrowheads="1"/>
          </p:cNvSpPr>
          <p:nvPr/>
        </p:nvSpPr>
        <p:spPr bwMode="auto">
          <a:xfrm>
            <a:off x="1979712" y="4149079"/>
            <a:ext cx="2699792" cy="2708921"/>
          </a:xfrm>
          <a:prstGeom prst="ellipse">
            <a:avLst/>
          </a:prstGeom>
          <a:blipFill dpi="0" rotWithShape="1">
            <a:blip r:embed="rId3" cstate="print"/>
            <a:srcRect/>
            <a:stretch>
              <a:fillRect/>
            </a:stretch>
          </a:blipFill>
          <a:ln w="9525">
            <a:solidFill>
              <a:schemeClr val="tx1"/>
            </a:solidFill>
            <a:round/>
            <a:headEnd/>
            <a:tailEnd/>
          </a:ln>
        </p:spPr>
        <p:txBody>
          <a:bodyPr wrap="none" anchor="ctr"/>
          <a:lstStyle/>
          <a:p>
            <a:endParaRPr lang="tr-TR"/>
          </a:p>
        </p:txBody>
      </p:sp>
      <p:pic>
        <p:nvPicPr>
          <p:cNvPr id="8" name="5 İçerik Yer Tutucusu" descr="kutupyildizi[1].jpg"/>
          <p:cNvPicPr>
            <a:picLocks noGrp="1" noChangeAspect="1"/>
          </p:cNvPicPr>
          <p:nvPr>
            <p:ph sz="half" idx="4294967295"/>
          </p:nvPr>
        </p:nvPicPr>
        <p:blipFill>
          <a:blip r:embed="rId4" cstate="print"/>
          <a:stretch>
            <a:fillRect/>
          </a:stretch>
        </p:blipFill>
        <p:spPr>
          <a:xfrm>
            <a:off x="5704218" y="4149080"/>
            <a:ext cx="3439782" cy="27089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is Temas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681</TotalTime>
  <Words>340</Words>
  <Application>Microsoft Office PowerPoint</Application>
  <PresentationFormat>Ekran Gösterisi (4:3)</PresentationFormat>
  <Paragraphs>66</Paragraphs>
  <Slides>12</Slides>
  <Notes>1</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Slayt 1</vt:lpstr>
      <vt:lpstr>Slayt 2</vt:lpstr>
      <vt:lpstr>Slayt 3</vt:lpstr>
      <vt:lpstr>ANA YÖNLER</vt:lpstr>
      <vt:lpstr>ARA YÖNLER</vt:lpstr>
      <vt:lpstr>Slayt 6</vt:lpstr>
      <vt:lpstr>Slayt 7</vt:lpstr>
      <vt:lpstr>Slayt 8</vt:lpstr>
      <vt:lpstr>Slayt 9</vt:lpstr>
      <vt:lpstr>Slayt 10</vt:lpstr>
      <vt:lpstr>Slayt 11</vt:lpstr>
      <vt:lpstr>Slayt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TACSIZ KRAL</dc:creator>
  <cp:keywords>www.sorubak.com</cp:keywords>
  <dc:description>www.sorubak.com</dc:description>
  <cp:lastModifiedBy>Dogan</cp:lastModifiedBy>
  <cp:revision>www.sorubak.com</cp:revision>
  <dcterms:created xsi:type="dcterms:W3CDTF">2013-04-18T09:03:37Z</dcterms:created>
  <dcterms:modified xsi:type="dcterms:W3CDTF">2013-06-18T10:40:03Z</dcterms:modified>
  <cp:category>www.sorubak.com</cp:category>
</cp:coreProperties>
</file>