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6" r:id="rId2"/>
    <p:sldId id="285" r:id="rId3"/>
    <p:sldId id="286" r:id="rId4"/>
    <p:sldId id="287" r:id="rId5"/>
    <p:sldId id="288" r:id="rId6"/>
    <p:sldId id="292" r:id="rId7"/>
    <p:sldId id="293" r:id="rId8"/>
    <p:sldId id="257" r:id="rId9"/>
    <p:sldId id="258" r:id="rId10"/>
    <p:sldId id="260" r:id="rId11"/>
    <p:sldId id="259"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94" r:id="rId37"/>
    <p:sldId id="295" r:id="rId38"/>
    <p:sldId id="296" r:id="rId39"/>
    <p:sldId id="297"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984" y="-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157E14-A78E-4BB0-9F9C-CF652A1A34E8}" type="datetimeFigureOut">
              <a:rPr lang="tr-TR" smtClean="0"/>
              <a:pPr/>
              <a:t>24.06.2013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F2A172-FBD2-4F90-B870-61A59D9BC9D8}" type="slidenum">
              <a:rPr lang="tr-TR" smtClean="0"/>
              <a:pPr/>
              <a:t>‹#›</a:t>
            </a:fld>
            <a:endParaRPr lang="tr-TR"/>
          </a:p>
        </p:txBody>
      </p:sp>
    </p:spTree>
    <p:extLst>
      <p:ext uri="{BB962C8B-B14F-4D97-AF65-F5344CB8AC3E}">
        <p14:creationId xmlns:p14="http://schemas.microsoft.com/office/powerpoint/2010/main" xmlns="" val="3284635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3DBBE8D4-0D51-4231-BDC8-F950B1E8DA01}" type="datetime1">
              <a:rPr lang="tr-TR" smtClean="0"/>
              <a:pPr/>
              <a:t>24.06.2013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B072453-604C-40E8-AD54-57817853E047}" type="datetime1">
              <a:rPr lang="tr-TR" smtClean="0"/>
              <a:pPr/>
              <a:t>24.06.2013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DAC7476-DD93-4CA3-8D38-99DE5EAE8AB2}" type="datetime1">
              <a:rPr lang="tr-TR" smtClean="0"/>
              <a:pPr/>
              <a:t>24.06.2013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BB2BBFE-5C23-4739-B946-75E885D742CA}" type="datetime1">
              <a:rPr lang="tr-TR" smtClean="0"/>
              <a:pPr/>
              <a:t>24.06.2013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F1649D0-9444-4BF9-BE1E-9D46E5BFDB25}" type="datetime1">
              <a:rPr lang="tr-TR" smtClean="0"/>
              <a:pPr/>
              <a:t>24.06.2013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6A95736B-E74E-4D63-9083-18401ED903AD}" type="datetime1">
              <a:rPr lang="tr-TR" smtClean="0"/>
              <a:pPr/>
              <a:t>24.06.2013</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566FB57-EE59-48F6-A21F-4348F8670042}" type="datetime1">
              <a:rPr lang="tr-TR" smtClean="0"/>
              <a:pPr/>
              <a:t>24.06.2013</a:t>
            </a:fld>
            <a:endParaRPr lang="tr-TR"/>
          </a:p>
        </p:txBody>
      </p:sp>
      <p:sp>
        <p:nvSpPr>
          <p:cNvPr id="8" name="Footer Placeholder 7"/>
          <p:cNvSpPr>
            <a:spLocks noGrp="1"/>
          </p:cNvSpPr>
          <p:nvPr>
            <p:ph type="ftr" sz="quarter" idx="11"/>
          </p:nvPr>
        </p:nvSpPr>
        <p:spPr/>
        <p:txBody>
          <a:bodyPr/>
          <a:lstStyle/>
          <a:p>
            <a:r>
              <a:rPr lang="tr-TR" smtClean="0"/>
              <a:t>…Egitimhane.com…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8FC2AC49-06A0-4FCA-881E-3579BFB2EC79}" type="datetime1">
              <a:rPr lang="tr-TR" smtClean="0"/>
              <a:pPr/>
              <a:t>24.06.2013</a:t>
            </a:fld>
            <a:endParaRPr lang="tr-TR"/>
          </a:p>
        </p:txBody>
      </p:sp>
      <p:sp>
        <p:nvSpPr>
          <p:cNvPr id="4" name="Footer Placeholder 3"/>
          <p:cNvSpPr>
            <a:spLocks noGrp="1"/>
          </p:cNvSpPr>
          <p:nvPr>
            <p:ph type="ftr" sz="quarter" idx="11"/>
          </p:nvPr>
        </p:nvSpPr>
        <p:spPr/>
        <p:txBody>
          <a:bodyPr/>
          <a:lstStyle/>
          <a:p>
            <a:r>
              <a:rPr lang="tr-TR" smtClean="0"/>
              <a:t>…Egitimhane.com…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EB604508-CF26-4761-B626-266AAD0552F4}" type="datetime1">
              <a:rPr lang="tr-TR" smtClean="0"/>
              <a:pPr/>
              <a:t>24.06.2013</a:t>
            </a:fld>
            <a:endParaRPr lang="tr-TR"/>
          </a:p>
        </p:txBody>
      </p:sp>
      <p:sp>
        <p:nvSpPr>
          <p:cNvPr id="3" name="Footer Placeholder 2"/>
          <p:cNvSpPr>
            <a:spLocks noGrp="1"/>
          </p:cNvSpPr>
          <p:nvPr>
            <p:ph type="ftr" sz="quarter" idx="11"/>
          </p:nvPr>
        </p:nvSpPr>
        <p:spPr/>
        <p:txBody>
          <a:bodyPr/>
          <a:lstStyle/>
          <a:p>
            <a:r>
              <a:rPr lang="tr-TR" smtClean="0"/>
              <a:t>…Egitimhane.com…</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A1435F4-F931-4B5E-980F-34074326BAFD}" type="datetime1">
              <a:rPr lang="tr-TR" smtClean="0"/>
              <a:pPr/>
              <a:t>24.06.2013</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E46BE20-5180-4BE0-8BE0-FE299DD1B1DD}" type="datetime1">
              <a:rPr lang="tr-TR" smtClean="0"/>
              <a:pPr/>
              <a:t>24.06.2013</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39873208-923F-4A53-B3E7-9C3A228A371F}" type="datetime1">
              <a:rPr lang="tr-TR" smtClean="0"/>
              <a:pPr/>
              <a:t>24.06.2013</a:t>
            </a:fld>
            <a:endParaRPr lang="tr-T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r>
              <a:rPr lang="tr-TR" smtClean="0"/>
              <a:t>…Egitimhane.com…</a:t>
            </a:r>
            <a:endParaRPr lang="tr-T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302176B-0E47-46AC-8F43-DAB4B8A37D06}" type="slidenum">
              <a:rPr lang="tr-TR" smtClean="0"/>
              <a:pPr/>
              <a:t>‹#›</a:t>
            </a:fld>
            <a:endParaRPr lang="tr-T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052736"/>
            <a:ext cx="7772400" cy="1728191"/>
          </a:xfrm>
        </p:spPr>
        <p:txBody>
          <a:bodyPr>
            <a:normAutofit fontScale="90000"/>
          </a:bodyPr>
          <a:lstStyle/>
          <a:p>
            <a:r>
              <a:rPr lang="tr-TR" dirty="0" smtClean="0"/>
              <a:t>ŞEHİT MUSTAFA ÖZEN İLKOKULU 2013 HAZİRAN DÖNEMİ MESLEKİ ÇALIŞMALAR</a:t>
            </a:r>
            <a:endParaRPr lang="tr-TR" dirty="0"/>
          </a:p>
        </p:txBody>
      </p:sp>
      <p:sp>
        <p:nvSpPr>
          <p:cNvPr id="3" name="Alt Başlık 2"/>
          <p:cNvSpPr>
            <a:spLocks noGrp="1"/>
          </p:cNvSpPr>
          <p:nvPr>
            <p:ph type="subTitle" idx="1"/>
          </p:nvPr>
        </p:nvSpPr>
        <p:spPr/>
        <p:txBody>
          <a:bodyPr>
            <a:noAutofit/>
          </a:bodyPr>
          <a:lstStyle/>
          <a:p>
            <a:r>
              <a:rPr lang="tr-TR" sz="3600" dirty="0" smtClean="0"/>
              <a:t>SERBEST ZAMAN ETKİNLİKLERİ DERSİ AMACI VE ÖRNEK UYGULAMALAR</a:t>
            </a:r>
            <a:endParaRPr lang="tr-TR" sz="3600" dirty="0"/>
          </a:p>
        </p:txBody>
      </p:sp>
      <p:sp>
        <p:nvSpPr>
          <p:cNvPr id="4" name="Veri Yer Tutucusu 3"/>
          <p:cNvSpPr>
            <a:spLocks noGrp="1"/>
          </p:cNvSpPr>
          <p:nvPr>
            <p:ph type="dt" sz="half" idx="10"/>
          </p:nvPr>
        </p:nvSpPr>
        <p:spPr/>
        <p:txBody>
          <a:bodyPr/>
          <a:lstStyle/>
          <a:p>
            <a:fld id="{AC4F6593-3381-4B30-B5C3-FE9E612DC690}"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1</a:t>
            </a:fld>
            <a:endParaRPr lang="tr-TR"/>
          </a:p>
        </p:txBody>
      </p:sp>
      <p:sp>
        <p:nvSpPr>
          <p:cNvPr id="6" name="Altbilgi Yer Tutucusu 5"/>
          <p:cNvSpPr>
            <a:spLocks noGrp="1"/>
          </p:cNvSpPr>
          <p:nvPr>
            <p:ph type="ftr" sz="quarter" idx="11"/>
          </p:nvPr>
        </p:nvSpPr>
        <p:spPr/>
        <p:txBody>
          <a:bodyPr/>
          <a:lstStyle/>
          <a:p>
            <a:r>
              <a:rPr lang="tr-TR" b="1" u="sng" dirty="0" smtClean="0">
                <a:hlinkClick r:id="rId2"/>
              </a:rPr>
              <a:t>www.</a:t>
            </a:r>
            <a:r>
              <a:rPr lang="tr-TR" b="1" u="sng" dirty="0" err="1" smtClean="0">
                <a:hlinkClick r:id="rId2"/>
              </a:rPr>
              <a:t>sorubak</a:t>
            </a:r>
            <a:r>
              <a:rPr lang="tr-TR" b="1" u="sng" dirty="0" smtClean="0">
                <a:hlinkClick r:id="rId2"/>
              </a:rPr>
              <a:t>.com</a:t>
            </a:r>
            <a:endParaRPr lang="tr-TR" dirty="0"/>
          </a:p>
        </p:txBody>
      </p:sp>
    </p:spTree>
    <p:extLst>
      <p:ext uri="{BB962C8B-B14F-4D97-AF65-F5344CB8AC3E}">
        <p14:creationId xmlns:p14="http://schemas.microsoft.com/office/powerpoint/2010/main" xmlns="" val="26012977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ANLAMLI DÖRT KÜME ETKİNLİĞİ</a:t>
            </a:r>
            <a:endParaRPr lang="tr-TR" dirty="0"/>
          </a:p>
        </p:txBody>
      </p:sp>
      <p:sp>
        <p:nvSpPr>
          <p:cNvPr id="3" name="Veri Yer Tutucusu 2"/>
          <p:cNvSpPr>
            <a:spLocks noGrp="1"/>
          </p:cNvSpPr>
          <p:nvPr>
            <p:ph type="dt" sz="half" idx="10"/>
          </p:nvPr>
        </p:nvSpPr>
        <p:spPr/>
        <p:txBody>
          <a:bodyPr/>
          <a:lstStyle/>
          <a:p>
            <a:fld id="{B8F82BA4-5555-4486-9C2D-369D66841707}"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10</a:t>
            </a:fld>
            <a:endParaRPr lang="tr-TR"/>
          </a:p>
        </p:txBody>
      </p:sp>
      <p:sp>
        <p:nvSpPr>
          <p:cNvPr id="5" name="İçerik Yer Tutucusu 4"/>
          <p:cNvSpPr>
            <a:spLocks noGrp="1"/>
          </p:cNvSpPr>
          <p:nvPr>
            <p:ph sz="quarter" idx="13"/>
          </p:nvPr>
        </p:nvSpPr>
        <p:spPr>
          <a:xfrm>
            <a:off x="676654" y="2679192"/>
            <a:ext cx="7927793" cy="3447288"/>
          </a:xfrm>
        </p:spPr>
        <p:txBody>
          <a:bodyPr>
            <a:normAutofit/>
          </a:bodyPr>
          <a:lstStyle/>
          <a:p>
            <a:r>
              <a:rPr lang="tr-TR" b="1" dirty="0"/>
              <a:t>Öğretmen oyun alanına dört tane kare veya dikdörtgen çizer uygun yer okul bahçesidir. Bu karelere ÜZÜNTÜ- KORKU- DÜŞÜNCE- MUTLULUK kümleler adını verir.</a:t>
            </a:r>
            <a:endParaRPr lang="tr-TR" dirty="0"/>
          </a:p>
          <a:p>
            <a:pPr marL="0" indent="0">
              <a:buNone/>
            </a:pPr>
            <a:r>
              <a:rPr lang="tr-TR" b="1" dirty="0"/>
              <a:t>Öğrencileri 2, 3, 4’lü olarak eşleştirir.</a:t>
            </a:r>
            <a:endParaRPr lang="tr-TR" dirty="0"/>
          </a:p>
          <a:p>
            <a:pPr marL="0" indent="0">
              <a:buNone/>
            </a:pPr>
            <a:r>
              <a:rPr lang="tr-TR" b="1" dirty="0"/>
              <a:t>Öğrenciler öğretmenin istediği kümede bir dakika kalır. Mutluluk hareketleri yaparlar. Sonra diğer kümelere girerek o kümenin adına uygun hareket yaparlar. Tüm sınıf oynamalıdır.</a:t>
            </a:r>
            <a:endParaRPr lang="tr-TR" dirty="0"/>
          </a:p>
          <a:p>
            <a:endParaRPr lang="tr-TR" dirty="0"/>
          </a:p>
        </p:txBody>
      </p:sp>
      <p:sp>
        <p:nvSpPr>
          <p:cNvPr id="6" name="İçerik Yer Tutucusu 5"/>
          <p:cNvSpPr>
            <a:spLocks noGrp="1"/>
          </p:cNvSpPr>
          <p:nvPr>
            <p:ph sz="quarter" idx="14"/>
          </p:nvPr>
        </p:nvSpPr>
        <p:spPr>
          <a:xfrm>
            <a:off x="4211960" y="1484784"/>
            <a:ext cx="3822192" cy="3447288"/>
          </a:xfrm>
        </p:spPr>
        <p:txBody>
          <a:bodyPr/>
          <a:lstStyle/>
          <a:p>
            <a:pPr marL="0" indent="0">
              <a:buNone/>
            </a:pPr>
            <a:r>
              <a:rPr lang="tr-TR" dirty="0" smtClean="0"/>
              <a:t>      </a:t>
            </a:r>
            <a:endParaRPr lang="tr-TR" dirty="0"/>
          </a:p>
        </p:txBody>
      </p:sp>
    </p:spTree>
    <p:extLst>
      <p:ext uri="{BB962C8B-B14F-4D97-AF65-F5344CB8AC3E}">
        <p14:creationId xmlns:p14="http://schemas.microsoft.com/office/powerpoint/2010/main" xmlns="" val="40418319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971600" y="1556792"/>
            <a:ext cx="7408333" cy="3450696"/>
          </a:xfrm>
        </p:spPr>
        <p:txBody>
          <a:bodyPr>
            <a:normAutofit/>
          </a:bodyPr>
          <a:lstStyle/>
          <a:p>
            <a:pPr marL="0" indent="0">
              <a:buNone/>
            </a:pPr>
            <a:r>
              <a:rPr lang="tr-TR" b="1" dirty="0"/>
              <a:t> </a:t>
            </a:r>
            <a:endParaRPr lang="tr-TR" dirty="0"/>
          </a:p>
          <a:p>
            <a:pPr marL="0" indent="0">
              <a:buNone/>
            </a:pPr>
            <a:endParaRPr lang="tr-TR" dirty="0"/>
          </a:p>
        </p:txBody>
      </p:sp>
      <p:sp>
        <p:nvSpPr>
          <p:cNvPr id="3" name="Veri Yer Tutucusu 2"/>
          <p:cNvSpPr>
            <a:spLocks noGrp="1"/>
          </p:cNvSpPr>
          <p:nvPr>
            <p:ph type="dt" sz="half" idx="10"/>
          </p:nvPr>
        </p:nvSpPr>
        <p:spPr/>
        <p:txBody>
          <a:bodyPr/>
          <a:lstStyle/>
          <a:p>
            <a:fld id="{56F7E082-A868-446D-99DB-64E9CBE42735}"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11</a:t>
            </a:fld>
            <a:endParaRPr lang="tr-TR"/>
          </a:p>
        </p:txBody>
      </p:sp>
      <p:sp>
        <p:nvSpPr>
          <p:cNvPr id="5" name="Başlık 4"/>
          <p:cNvSpPr>
            <a:spLocks noGrp="1"/>
          </p:cNvSpPr>
          <p:nvPr>
            <p:ph type="title"/>
          </p:nvPr>
        </p:nvSpPr>
        <p:spPr/>
        <p:txBody>
          <a:bodyPr/>
          <a:lstStyle/>
          <a:p>
            <a:r>
              <a:rPr lang="tr-TR" b="1" dirty="0"/>
              <a:t> ADI: ANLAMLI DÖRT KÜME</a:t>
            </a:r>
            <a:endParaRPr lang="tr-TR" dirty="0"/>
          </a:p>
        </p:txBody>
      </p:sp>
      <p:graphicFrame>
        <p:nvGraphicFramePr>
          <p:cNvPr id="6" name="Tablo 5"/>
          <p:cNvGraphicFramePr>
            <a:graphicFrameLocks noGrp="1"/>
          </p:cNvGraphicFramePr>
          <p:nvPr>
            <p:extLst>
              <p:ext uri="{D42A27DB-BD31-4B8C-83A1-F6EECF244321}">
                <p14:modId xmlns:p14="http://schemas.microsoft.com/office/powerpoint/2010/main" xmlns="" val="2778778270"/>
              </p:ext>
            </p:extLst>
          </p:nvPr>
        </p:nvGraphicFramePr>
        <p:xfrm>
          <a:off x="757039" y="1550992"/>
          <a:ext cx="7415361" cy="5118368"/>
        </p:xfrm>
        <a:graphic>
          <a:graphicData uri="http://schemas.openxmlformats.org/drawingml/2006/table">
            <a:tbl>
              <a:tblPr>
                <a:tableStyleId>{5C22544A-7EE6-4342-B048-85BDC9FD1C3A}</a:tableStyleId>
              </a:tblPr>
              <a:tblGrid>
                <a:gridCol w="3584239"/>
                <a:gridCol w="3831122"/>
              </a:tblGrid>
              <a:tr h="2618857">
                <a:tc>
                  <a:txBody>
                    <a:bodyPr/>
                    <a:lstStyle/>
                    <a:p>
                      <a:pPr>
                        <a:spcAft>
                          <a:spcPts val="0"/>
                        </a:spcAft>
                      </a:pPr>
                      <a:r>
                        <a:rPr lang="tr-TR" sz="1200" dirty="0">
                          <a:effectLst/>
                        </a:rPr>
                        <a:t>ÜZÜNTÜ</a:t>
                      </a:r>
                      <a:endParaRPr lang="tr-TR" sz="1200" dirty="0">
                        <a:effectLst/>
                        <a:latin typeface="Times New Roman"/>
                        <a:ea typeface="Times New Roman"/>
                      </a:endParaRPr>
                    </a:p>
                  </a:txBody>
                  <a:tcPr marL="44450" marR="44450" marT="0" marB="0"/>
                </a:tc>
                <a:tc>
                  <a:txBody>
                    <a:bodyPr/>
                    <a:lstStyle/>
                    <a:p>
                      <a:pPr>
                        <a:spcAft>
                          <a:spcPts val="0"/>
                        </a:spcAft>
                      </a:pPr>
                      <a:r>
                        <a:rPr lang="tr-TR" sz="1200" dirty="0">
                          <a:effectLst/>
                        </a:rPr>
                        <a:t>KORKU</a:t>
                      </a:r>
                      <a:endParaRPr lang="tr-TR" sz="1200" dirty="0">
                        <a:effectLst/>
                        <a:latin typeface="Times New Roman"/>
                        <a:ea typeface="Times New Roman"/>
                      </a:endParaRPr>
                    </a:p>
                  </a:txBody>
                  <a:tcPr marL="44450" marR="44450" marT="0" marB="0"/>
                </a:tc>
              </a:tr>
              <a:tr h="2499511">
                <a:tc>
                  <a:txBody>
                    <a:bodyPr/>
                    <a:lstStyle/>
                    <a:p>
                      <a:pPr>
                        <a:spcAft>
                          <a:spcPts val="0"/>
                        </a:spcAft>
                      </a:pPr>
                      <a:r>
                        <a:rPr lang="tr-TR" sz="1200">
                          <a:effectLst/>
                        </a:rPr>
                        <a:t>MUTLULUK</a:t>
                      </a:r>
                      <a:endParaRPr lang="tr-TR" sz="1200">
                        <a:effectLst/>
                        <a:latin typeface="Times New Roman"/>
                        <a:ea typeface="Times New Roman"/>
                      </a:endParaRPr>
                    </a:p>
                  </a:txBody>
                  <a:tcPr marL="44450" marR="44450" marT="0" marB="0"/>
                </a:tc>
                <a:tc>
                  <a:txBody>
                    <a:bodyPr/>
                    <a:lstStyle/>
                    <a:p>
                      <a:pPr>
                        <a:spcAft>
                          <a:spcPts val="0"/>
                        </a:spcAft>
                      </a:pPr>
                      <a:r>
                        <a:rPr lang="tr-TR" sz="1200" dirty="0">
                          <a:effectLst/>
                        </a:rPr>
                        <a:t>DÜŞÜNME</a:t>
                      </a:r>
                      <a:endParaRPr lang="tr-TR" sz="1200" dirty="0">
                        <a:effectLst/>
                        <a:latin typeface="Times New Roman"/>
                        <a:ea typeface="Times New Roman"/>
                      </a:endParaRPr>
                    </a:p>
                  </a:txBody>
                  <a:tcPr marL="44450" marR="44450" marT="0" marB="0"/>
                </a:tc>
              </a:tr>
            </a:tbl>
          </a:graphicData>
        </a:graphic>
      </p:graphicFrame>
      <p:pic>
        <p:nvPicPr>
          <p:cNvPr id="1025" name="Picture 1" descr="MC900292096[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79712" y="4365104"/>
            <a:ext cx="1581150" cy="181927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Program Files\Microsoft Office\MEDIA\CAGCAT10\j0286034.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5616" y="1844824"/>
            <a:ext cx="2664296" cy="2088232"/>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Mustafa\Desktop\afraid_rgb.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6016" y="1844824"/>
            <a:ext cx="3096344" cy="2304256"/>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C:\Program Files\Microsoft Office\MEDIA\CAGCAT10\j0234687.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72000" y="4509120"/>
            <a:ext cx="2880320" cy="16752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83865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600200"/>
            <a:ext cx="7772400" cy="820688"/>
          </a:xfrm>
        </p:spPr>
        <p:txBody>
          <a:bodyPr>
            <a:noAutofit/>
          </a:bodyPr>
          <a:lstStyle/>
          <a:p>
            <a:pPr algn="l"/>
            <a:r>
              <a:rPr lang="tr-TR" sz="2800" dirty="0" smtClean="0"/>
              <a:t>Öğretmen öğrencilerine bir iki soru sorabilir:</a:t>
            </a:r>
            <a:br>
              <a:rPr lang="tr-TR" sz="2800" dirty="0" smtClean="0"/>
            </a:br>
            <a:r>
              <a:rPr lang="tr-TR" sz="2800" dirty="0" smtClean="0"/>
              <a:t>1-Kümelere girdiğinde neler hissettin?</a:t>
            </a:r>
            <a:br>
              <a:rPr lang="tr-TR" sz="2800" dirty="0" smtClean="0"/>
            </a:br>
            <a:r>
              <a:rPr lang="tr-TR" sz="2800" dirty="0" smtClean="0"/>
              <a:t>2-Sence en güzel canlandırmayı hangi arkadaşın yaptı?</a:t>
            </a:r>
            <a:endParaRPr lang="tr-TR" sz="2800" dirty="0"/>
          </a:p>
        </p:txBody>
      </p:sp>
      <p:sp>
        <p:nvSpPr>
          <p:cNvPr id="3" name="Alt Başlık 2"/>
          <p:cNvSpPr>
            <a:spLocks noGrp="1"/>
          </p:cNvSpPr>
          <p:nvPr>
            <p:ph type="subTitle" idx="1"/>
          </p:nvPr>
        </p:nvSpPr>
        <p:spPr>
          <a:xfrm>
            <a:off x="1331640" y="4437112"/>
            <a:ext cx="6400800" cy="1473200"/>
          </a:xfrm>
        </p:spPr>
        <p:txBody>
          <a:bodyPr/>
          <a:lstStyle/>
          <a:p>
            <a:r>
              <a:rPr lang="tr-TR" dirty="0" smtClean="0"/>
              <a:t>     </a:t>
            </a:r>
            <a:endParaRPr lang="tr-TR" dirty="0"/>
          </a:p>
        </p:txBody>
      </p:sp>
      <p:sp>
        <p:nvSpPr>
          <p:cNvPr id="4" name="Veri Yer Tutucusu 3"/>
          <p:cNvSpPr>
            <a:spLocks noGrp="1"/>
          </p:cNvSpPr>
          <p:nvPr>
            <p:ph type="dt" sz="half" idx="10"/>
          </p:nvPr>
        </p:nvSpPr>
        <p:spPr/>
        <p:txBody>
          <a:bodyPr/>
          <a:lstStyle/>
          <a:p>
            <a:fld id="{84A6C7F9-A097-4798-9FD0-7E7578A2971E}"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12</a:t>
            </a:fld>
            <a:endParaRPr lang="tr-TR"/>
          </a:p>
        </p:txBody>
      </p:sp>
      <p:pic>
        <p:nvPicPr>
          <p:cNvPr id="2050" name="Picture 2" descr="MC900301254[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3728" y="2060848"/>
            <a:ext cx="5495925" cy="3829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140060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404664"/>
            <a:ext cx="7772400" cy="1008112"/>
          </a:xfrm>
        </p:spPr>
        <p:txBody>
          <a:bodyPr/>
          <a:lstStyle/>
          <a:p>
            <a:r>
              <a:rPr lang="tr-TR" dirty="0" smtClean="0"/>
              <a:t>FARK BULMACA</a:t>
            </a:r>
            <a:endParaRPr lang="tr-TR" dirty="0"/>
          </a:p>
        </p:txBody>
      </p:sp>
      <p:sp>
        <p:nvSpPr>
          <p:cNvPr id="3" name="Alt Başlık 2"/>
          <p:cNvSpPr>
            <a:spLocks noGrp="1"/>
          </p:cNvSpPr>
          <p:nvPr>
            <p:ph type="subTitle" idx="1"/>
          </p:nvPr>
        </p:nvSpPr>
        <p:spPr/>
        <p:txBody>
          <a:bodyPr/>
          <a:lstStyle/>
          <a:p>
            <a:r>
              <a:rPr lang="tr-TR" dirty="0" smtClean="0"/>
              <a:t>    </a:t>
            </a:r>
            <a:endParaRPr lang="tr-TR" dirty="0"/>
          </a:p>
        </p:txBody>
      </p:sp>
      <p:sp>
        <p:nvSpPr>
          <p:cNvPr id="4" name="Veri Yer Tutucusu 3"/>
          <p:cNvSpPr>
            <a:spLocks noGrp="1"/>
          </p:cNvSpPr>
          <p:nvPr>
            <p:ph type="dt" sz="half" idx="10"/>
          </p:nvPr>
        </p:nvSpPr>
        <p:spPr/>
        <p:txBody>
          <a:bodyPr/>
          <a:lstStyle/>
          <a:p>
            <a:fld id="{99DC193B-7BC5-41B7-B05F-A0FCB0B38E75}"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13</a:t>
            </a:fld>
            <a:endParaRPr lang="tr-TR"/>
          </a:p>
        </p:txBody>
      </p:sp>
      <p:pic>
        <p:nvPicPr>
          <p:cNvPr id="3074" name="Picture 2" descr="C:\Users\Mustafa\Desktop\etkinlik_serbest_etkinlik\FARK BULMA\fark.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85950" y="1340768"/>
            <a:ext cx="5372100" cy="55172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253525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r>
              <a:rPr lang="tr-TR" dirty="0" smtClean="0"/>
              <a:t>PERDEYE YANSITILAN RESİM BİR SÜRE ÖĞRENCİLERE İZLETİLİR.</a:t>
            </a:r>
          </a:p>
          <a:p>
            <a:pPr marL="0" indent="0">
              <a:buNone/>
            </a:pPr>
            <a:r>
              <a:rPr lang="tr-TR" dirty="0" smtClean="0"/>
              <a:t>SÜRE SONUNDA SÖZ ALAN ÖĞRENCİLERE BİR TANE FARK SÖYLEMESİ İSTENİR</a:t>
            </a:r>
          </a:p>
          <a:p>
            <a:pPr marL="0" indent="0">
              <a:buNone/>
            </a:pPr>
            <a:r>
              <a:rPr lang="tr-TR" dirty="0" smtClean="0"/>
              <a:t>DOĞRU CEVAP VEREN ÖĞRENCİ ALKIŞLANIR.</a:t>
            </a:r>
            <a:endParaRPr lang="tr-TR" dirty="0"/>
          </a:p>
        </p:txBody>
      </p:sp>
      <p:sp>
        <p:nvSpPr>
          <p:cNvPr id="3" name="Veri Yer Tutucusu 2"/>
          <p:cNvSpPr>
            <a:spLocks noGrp="1"/>
          </p:cNvSpPr>
          <p:nvPr>
            <p:ph type="dt" sz="half" idx="10"/>
          </p:nvPr>
        </p:nvSpPr>
        <p:spPr/>
        <p:txBody>
          <a:bodyPr/>
          <a:lstStyle/>
          <a:p>
            <a:fld id="{CA48142E-75C2-476D-872C-E389FE76E135}"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14</a:t>
            </a:fld>
            <a:endParaRPr lang="tr-TR"/>
          </a:p>
        </p:txBody>
      </p:sp>
      <p:sp>
        <p:nvSpPr>
          <p:cNvPr id="5" name="Başlık 4"/>
          <p:cNvSpPr>
            <a:spLocks noGrp="1"/>
          </p:cNvSpPr>
          <p:nvPr>
            <p:ph type="title"/>
          </p:nvPr>
        </p:nvSpPr>
        <p:spPr/>
        <p:txBody>
          <a:bodyPr/>
          <a:lstStyle/>
          <a:p>
            <a:r>
              <a:rPr lang="tr-TR" dirty="0" smtClean="0"/>
              <a:t>FARK NEREDE?</a:t>
            </a:r>
            <a:endParaRPr lang="tr-TR" dirty="0"/>
          </a:p>
        </p:txBody>
      </p:sp>
    </p:spTree>
    <p:extLst>
      <p:ext uri="{BB962C8B-B14F-4D97-AF65-F5344CB8AC3E}">
        <p14:creationId xmlns:p14="http://schemas.microsoft.com/office/powerpoint/2010/main" xmlns="" val="37724658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dirty="0"/>
          </a:p>
        </p:txBody>
      </p:sp>
      <p:sp>
        <p:nvSpPr>
          <p:cNvPr id="3" name="Alt Başlık 2"/>
          <p:cNvSpPr>
            <a:spLocks noGrp="1"/>
          </p:cNvSpPr>
          <p:nvPr>
            <p:ph type="subTitle" idx="1"/>
          </p:nvPr>
        </p:nvSpPr>
        <p:spPr/>
        <p:txBody>
          <a:bodyPr/>
          <a:lstStyle/>
          <a:p>
            <a:endParaRPr lang="tr-TR"/>
          </a:p>
        </p:txBody>
      </p:sp>
      <p:sp>
        <p:nvSpPr>
          <p:cNvPr id="4" name="Veri Yer Tutucusu 3"/>
          <p:cNvSpPr>
            <a:spLocks noGrp="1"/>
          </p:cNvSpPr>
          <p:nvPr>
            <p:ph type="dt" sz="half" idx="10"/>
          </p:nvPr>
        </p:nvSpPr>
        <p:spPr/>
        <p:txBody>
          <a:bodyPr/>
          <a:lstStyle/>
          <a:p>
            <a:fld id="{F974D8DC-EBC4-460D-A07A-EF07E0450DB6}"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15</a:t>
            </a:fld>
            <a:endParaRPr lang="tr-TR"/>
          </a:p>
        </p:txBody>
      </p:sp>
      <p:pic>
        <p:nvPicPr>
          <p:cNvPr id="4098" name="Picture 2" descr="C:\Users\Mustafa\Desktop\etkinlik_serbest_etkinlik\FARK BULMA\farkbulma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188640"/>
            <a:ext cx="8640960" cy="6192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001446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r>
              <a:rPr lang="tr-TR" dirty="0"/>
              <a:t> </a:t>
            </a:r>
            <a:r>
              <a:rPr lang="tr-TR" dirty="0" smtClean="0"/>
              <a:t>   </a:t>
            </a:r>
            <a:endParaRPr lang="tr-TR" dirty="0"/>
          </a:p>
        </p:txBody>
      </p:sp>
      <p:sp>
        <p:nvSpPr>
          <p:cNvPr id="3" name="Veri Yer Tutucusu 2"/>
          <p:cNvSpPr>
            <a:spLocks noGrp="1"/>
          </p:cNvSpPr>
          <p:nvPr>
            <p:ph type="dt" sz="half" idx="10"/>
          </p:nvPr>
        </p:nvSpPr>
        <p:spPr/>
        <p:txBody>
          <a:bodyPr/>
          <a:lstStyle/>
          <a:p>
            <a:fld id="{1737BE51-0421-42B7-89CF-9785D951DF2E}"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16</a:t>
            </a:fld>
            <a:endParaRPr lang="tr-TR"/>
          </a:p>
        </p:txBody>
      </p:sp>
      <p:sp>
        <p:nvSpPr>
          <p:cNvPr id="5" name="Başlık 4"/>
          <p:cNvSpPr>
            <a:spLocks noGrp="1"/>
          </p:cNvSpPr>
          <p:nvPr>
            <p:ph type="title"/>
          </p:nvPr>
        </p:nvSpPr>
        <p:spPr>
          <a:xfrm>
            <a:off x="457200" y="338328"/>
            <a:ext cx="8229600" cy="2514608"/>
          </a:xfrm>
        </p:spPr>
        <p:txBody>
          <a:bodyPr>
            <a:normAutofit/>
          </a:bodyPr>
          <a:lstStyle/>
          <a:p>
            <a:r>
              <a:rPr lang="tr-TR" dirty="0" smtClean="0"/>
              <a:t>2. SINIF</a:t>
            </a:r>
            <a:br>
              <a:rPr lang="tr-TR" dirty="0" smtClean="0"/>
            </a:br>
            <a:r>
              <a:rPr lang="tr-TR" dirty="0" smtClean="0">
                <a:solidFill>
                  <a:schemeClr val="tx1"/>
                </a:solidFill>
              </a:rPr>
              <a:t>ÖRNE</a:t>
            </a:r>
            <a:r>
              <a:rPr lang="tr-TR" dirty="0" smtClean="0"/>
              <a:t>KLERİ</a:t>
            </a:r>
            <a:endParaRPr lang="tr-TR" dirty="0"/>
          </a:p>
        </p:txBody>
      </p:sp>
    </p:spTree>
    <p:extLst>
      <p:ext uri="{BB962C8B-B14F-4D97-AF65-F5344CB8AC3E}">
        <p14:creationId xmlns:p14="http://schemas.microsoft.com/office/powerpoint/2010/main" xmlns="" val="20955585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58D25B08-A167-45B2-828E-39E8280EF1C0}"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17</a:t>
            </a:fld>
            <a:endParaRPr lang="tr-TR"/>
          </a:p>
        </p:txBody>
      </p:sp>
      <p:pic>
        <p:nvPicPr>
          <p:cNvPr id="5122" name="Picture 2" descr="C:\Users\Mustafa\Desktop\etkinlik_serbest_etkinlik\FARK BULMA\Resim1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5" y="188640"/>
            <a:ext cx="7632848" cy="66693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134048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r>
              <a:rPr lang="tr-TR" dirty="0" smtClean="0"/>
              <a:t>Önce verilen resimler arasındaki farklar buldurulur</a:t>
            </a:r>
          </a:p>
          <a:p>
            <a:pPr marL="0" indent="0">
              <a:buNone/>
            </a:pPr>
            <a:r>
              <a:rPr lang="tr-TR" dirty="0" smtClean="0"/>
              <a:t>Resimleri kullanarak kısa bir öykü yazmaları ya da anlatmaları  istenir.</a:t>
            </a:r>
          </a:p>
        </p:txBody>
      </p:sp>
      <p:sp>
        <p:nvSpPr>
          <p:cNvPr id="3" name="Veri Yer Tutucusu 2"/>
          <p:cNvSpPr>
            <a:spLocks noGrp="1"/>
          </p:cNvSpPr>
          <p:nvPr>
            <p:ph type="dt" sz="half" idx="10"/>
          </p:nvPr>
        </p:nvSpPr>
        <p:spPr/>
        <p:txBody>
          <a:bodyPr/>
          <a:lstStyle/>
          <a:p>
            <a:fld id="{8B2C08C9-4E8C-4762-9B6C-3B0317DC7CAE}"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18</a:t>
            </a:fld>
            <a:endParaRPr lang="tr-TR"/>
          </a:p>
        </p:txBody>
      </p:sp>
      <p:sp>
        <p:nvSpPr>
          <p:cNvPr id="5" name="Başlık 4"/>
          <p:cNvSpPr>
            <a:spLocks noGrp="1"/>
          </p:cNvSpPr>
          <p:nvPr>
            <p:ph type="title"/>
          </p:nvPr>
        </p:nvSpPr>
        <p:spPr/>
        <p:txBody>
          <a:bodyPr/>
          <a:lstStyle/>
          <a:p>
            <a:r>
              <a:rPr lang="tr-TR" dirty="0" smtClean="0"/>
              <a:t>FARK BULMA – ÖYKÜ YAZMA</a:t>
            </a:r>
            <a:endParaRPr lang="tr-TR" dirty="0"/>
          </a:p>
        </p:txBody>
      </p:sp>
    </p:spTree>
    <p:extLst>
      <p:ext uri="{BB962C8B-B14F-4D97-AF65-F5344CB8AC3E}">
        <p14:creationId xmlns:p14="http://schemas.microsoft.com/office/powerpoint/2010/main" xmlns="" val="3073435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678E6050-E520-480B-A287-B21FBC682995}"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19</a:t>
            </a:fld>
            <a:endParaRPr lang="tr-TR"/>
          </a:p>
        </p:txBody>
      </p:sp>
      <p:sp>
        <p:nvSpPr>
          <p:cNvPr id="5" name="Başlık 4"/>
          <p:cNvSpPr>
            <a:spLocks noGrp="1"/>
          </p:cNvSpPr>
          <p:nvPr>
            <p:ph type="title"/>
          </p:nvPr>
        </p:nvSpPr>
        <p:spPr/>
        <p:txBody>
          <a:bodyPr/>
          <a:lstStyle/>
          <a:p>
            <a:r>
              <a:rPr lang="tr-TR" dirty="0" smtClean="0"/>
              <a:t>ORİGAMİ</a:t>
            </a:r>
            <a:endParaRPr lang="tr-TR" dirty="0"/>
          </a:p>
        </p:txBody>
      </p:sp>
      <p:pic>
        <p:nvPicPr>
          <p:cNvPr id="6147" name="Picture 3" descr="C:\Users\Mustafa\Desktop\UĞUR BÖCEĞİ.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7664" y="1484784"/>
            <a:ext cx="5472607" cy="53732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414248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E0E2266-B3A5-4302-AB6B-E4E89F11E5B7}"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a:t>
            </a:fld>
            <a:endParaRPr lang="tr-T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620688"/>
            <a:ext cx="8424936" cy="5688632"/>
          </a:xfrm>
          <a:prstGeom prst="rect">
            <a:avLst/>
          </a:prstGeom>
          <a:ln w="190500" cap="sq">
            <a:noFill/>
            <a:prstDash val="solid"/>
            <a:miter lim="800000"/>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Altbilgi Yer Tutucusu 3"/>
          <p:cNvSpPr>
            <a:spLocks noGrp="1"/>
          </p:cNvSpPr>
          <p:nvPr>
            <p:ph type="ftr" sz="quarter" idx="11"/>
          </p:nvPr>
        </p:nvSpPr>
        <p:spPr/>
        <p:txBody>
          <a:bodyPr/>
          <a:lstStyle/>
          <a:p>
            <a:r>
              <a:rPr lang="tr-TR" b="1" u="sng" dirty="0" smtClean="0">
                <a:hlinkClick r:id="rId3"/>
              </a:rPr>
              <a:t>www.</a:t>
            </a:r>
            <a:r>
              <a:rPr lang="tr-TR" b="1" u="sng" dirty="0" err="1" smtClean="0">
                <a:hlinkClick r:id="rId3"/>
              </a:rPr>
              <a:t>sorubak</a:t>
            </a:r>
            <a:r>
              <a:rPr lang="tr-TR" b="1" u="sng" dirty="0" smtClean="0">
                <a:hlinkClick r:id="rId3"/>
              </a:rPr>
              <a:t>.com</a:t>
            </a:r>
            <a:endParaRPr lang="tr-TR" dirty="0"/>
          </a:p>
        </p:txBody>
      </p:sp>
    </p:spTree>
    <p:extLst>
      <p:ext uri="{BB962C8B-B14F-4D97-AF65-F5344CB8AC3E}">
        <p14:creationId xmlns:p14="http://schemas.microsoft.com/office/powerpoint/2010/main" xmlns="" val="15551025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Autofit/>
          </a:bodyPr>
          <a:lstStyle/>
          <a:p>
            <a:r>
              <a:rPr lang="tr-TR" sz="6000" dirty="0" smtClean="0"/>
              <a:t>3. SINIF</a:t>
            </a:r>
            <a:br>
              <a:rPr lang="tr-TR" sz="6000" dirty="0" smtClean="0"/>
            </a:br>
            <a:r>
              <a:rPr lang="tr-TR" sz="6000" dirty="0" smtClean="0">
                <a:solidFill>
                  <a:schemeClr val="tx1"/>
                </a:solidFill>
              </a:rPr>
              <a:t>ÖRNEKLERİ</a:t>
            </a:r>
            <a:endParaRPr lang="tr-TR" sz="6000" dirty="0">
              <a:solidFill>
                <a:schemeClr val="tx1"/>
              </a:solidFill>
            </a:endParaRPr>
          </a:p>
        </p:txBody>
      </p:sp>
      <p:sp>
        <p:nvSpPr>
          <p:cNvPr id="5" name="Alt Başlık 4"/>
          <p:cNvSpPr>
            <a:spLocks noGrp="1"/>
          </p:cNvSpPr>
          <p:nvPr>
            <p:ph type="subTitle" idx="1"/>
          </p:nvPr>
        </p:nvSpPr>
        <p:spPr/>
        <p:txBody>
          <a:bodyPr>
            <a:noAutofit/>
          </a:bodyPr>
          <a:lstStyle/>
          <a:p>
            <a:r>
              <a:rPr lang="tr-TR" sz="2800" dirty="0" smtClean="0">
                <a:solidFill>
                  <a:schemeClr val="tx1"/>
                </a:solidFill>
              </a:rPr>
              <a:t>Mevsimler ile ilgili görseller çocuklara gösterilir . Gösterilen mevsimin adı ve başlıca özellikleri öğrencilere anlattırılır . Anlatılanları defterlerine yazmaları istenir. Tek tek okutulur yazım yanlışları varsa düzeltilir.</a:t>
            </a:r>
            <a:endParaRPr lang="tr-TR" sz="2800" dirty="0">
              <a:solidFill>
                <a:schemeClr val="tx1"/>
              </a:solidFill>
            </a:endParaRPr>
          </a:p>
        </p:txBody>
      </p:sp>
      <p:sp>
        <p:nvSpPr>
          <p:cNvPr id="3" name="Veri Yer Tutucusu 2"/>
          <p:cNvSpPr>
            <a:spLocks noGrp="1"/>
          </p:cNvSpPr>
          <p:nvPr>
            <p:ph type="dt" sz="half" idx="10"/>
          </p:nvPr>
        </p:nvSpPr>
        <p:spPr/>
        <p:txBody>
          <a:bodyPr/>
          <a:lstStyle/>
          <a:p>
            <a:fld id="{7806A75E-6509-4BD9-A7C9-93A3C20333B3}"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20</a:t>
            </a:fld>
            <a:endParaRPr lang="tr-TR"/>
          </a:p>
        </p:txBody>
      </p:sp>
    </p:spTree>
    <p:extLst>
      <p:ext uri="{BB962C8B-B14F-4D97-AF65-F5344CB8AC3E}">
        <p14:creationId xmlns:p14="http://schemas.microsoft.com/office/powerpoint/2010/main" xmlns="" val="3871134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5768191A-6CB6-4DC5-B1BE-E77929EFF34F}"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21</a:t>
            </a:fld>
            <a:endParaRPr lang="tr-TR"/>
          </a:p>
        </p:txBody>
      </p:sp>
      <p:sp>
        <p:nvSpPr>
          <p:cNvPr id="5" name="Başlık 4"/>
          <p:cNvSpPr>
            <a:spLocks noGrp="1"/>
          </p:cNvSpPr>
          <p:nvPr>
            <p:ph type="title"/>
          </p:nvPr>
        </p:nvSpPr>
        <p:spPr/>
        <p:txBody>
          <a:bodyPr/>
          <a:lstStyle/>
          <a:p>
            <a:r>
              <a:rPr lang="tr-TR" dirty="0" smtClean="0"/>
              <a:t>MEVSİMLERİN ÖZELLİKLERİ</a:t>
            </a:r>
            <a:endParaRPr lang="tr-TR" dirty="0"/>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628800"/>
            <a:ext cx="8856984" cy="47525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022745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9449446-93C8-46C9-BBC9-D5A5B4D60929}"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22</a:t>
            </a:fld>
            <a:endParaRPr lang="tr-T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88640"/>
            <a:ext cx="9144000" cy="64807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2069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9167FBF-3691-4CDC-8425-51EBF63543E3}"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23</a:t>
            </a:fld>
            <a:endParaRPr lang="tr-T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260648"/>
            <a:ext cx="9036496" cy="62646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541997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76387ECC-7A62-4399-9DA9-BE26FE5F8551}"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24</a:t>
            </a:fld>
            <a:endParaRPr lang="tr-T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260648"/>
            <a:ext cx="8784976" cy="65973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648757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Öğrencilerden anlatılan ve yazılan mevsimleri resimlendirmeleri istenir.</a:t>
            </a:r>
            <a:endParaRPr lang="tr-TR" dirty="0"/>
          </a:p>
        </p:txBody>
      </p:sp>
      <p:sp>
        <p:nvSpPr>
          <p:cNvPr id="3" name="Metin Yer Tutucusu 2"/>
          <p:cNvSpPr>
            <a:spLocks noGrp="1"/>
          </p:cNvSpPr>
          <p:nvPr>
            <p:ph type="body" idx="1"/>
          </p:nvPr>
        </p:nvSpPr>
        <p:spPr/>
        <p:txBody>
          <a:bodyPr/>
          <a:lstStyle/>
          <a:p>
            <a:r>
              <a:rPr lang="tr-TR" dirty="0" smtClean="0"/>
              <a:t>    </a:t>
            </a:r>
            <a:endParaRPr lang="tr-TR" dirty="0"/>
          </a:p>
        </p:txBody>
      </p:sp>
      <p:sp>
        <p:nvSpPr>
          <p:cNvPr id="4" name="Veri Yer Tutucusu 3"/>
          <p:cNvSpPr>
            <a:spLocks noGrp="1"/>
          </p:cNvSpPr>
          <p:nvPr>
            <p:ph type="dt" sz="half" idx="10"/>
          </p:nvPr>
        </p:nvSpPr>
        <p:spPr/>
        <p:txBody>
          <a:bodyPr/>
          <a:lstStyle/>
          <a:p>
            <a:fld id="{4E2EA3EF-E8C6-4AA1-A65B-476C444BA4A0}"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25</a:t>
            </a:fld>
            <a:endParaRPr lang="tr-TR"/>
          </a:p>
        </p:txBody>
      </p:sp>
    </p:spTree>
    <p:extLst>
      <p:ext uri="{BB962C8B-B14F-4D97-AF65-F5344CB8AC3E}">
        <p14:creationId xmlns:p14="http://schemas.microsoft.com/office/powerpoint/2010/main" xmlns="" val="35189821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lnSpcReduction="10000"/>
          </a:bodyPr>
          <a:lstStyle/>
          <a:p>
            <a:r>
              <a:rPr lang="tr-TR" dirty="0" smtClean="0"/>
              <a:t>Sınıfa getirilen plastik kapların içerisine</a:t>
            </a:r>
            <a:r>
              <a:rPr lang="tr-TR" dirty="0"/>
              <a:t>, kabın tabanını kaplayacak kadar pamuk yerleştiriniz. Pamuğun üzerine getirdiğiniz tohumları belli bir aralıkta yerleştiriniz. Tohumların üzerini ince bir pamuk tabakası ile kapatınız.</a:t>
            </a:r>
          </a:p>
          <a:p>
            <a:r>
              <a:rPr lang="tr-TR" dirty="0"/>
              <a:t> </a:t>
            </a:r>
          </a:p>
          <a:p>
            <a:r>
              <a:rPr lang="tr-TR" dirty="0"/>
              <a:t>Tohumlarınızın üzerindeki ince pamuk tabakasını elinizle hafifçe ıslatınız. Tohumlarınızı aydınlık bir yerde, her gün yeteri kadar sulayarak muhafaza edeniz. Birkaç gün sonra tohumunuz size “merhaba” demek için pamuğun içinden çıkacaktır</a:t>
            </a:r>
          </a:p>
        </p:txBody>
      </p:sp>
      <p:sp>
        <p:nvSpPr>
          <p:cNvPr id="3" name="Veri Yer Tutucusu 2"/>
          <p:cNvSpPr>
            <a:spLocks noGrp="1"/>
          </p:cNvSpPr>
          <p:nvPr>
            <p:ph type="dt" sz="half" idx="10"/>
          </p:nvPr>
        </p:nvSpPr>
        <p:spPr/>
        <p:txBody>
          <a:bodyPr/>
          <a:lstStyle/>
          <a:p>
            <a:fld id="{A6F13E3B-D8D5-45FD-BD55-9463683D4FD4}"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26</a:t>
            </a:fld>
            <a:endParaRPr lang="tr-TR"/>
          </a:p>
        </p:txBody>
      </p:sp>
      <p:sp>
        <p:nvSpPr>
          <p:cNvPr id="5" name="Başlık 4"/>
          <p:cNvSpPr>
            <a:spLocks noGrp="1"/>
          </p:cNvSpPr>
          <p:nvPr>
            <p:ph type="title"/>
          </p:nvPr>
        </p:nvSpPr>
        <p:spPr/>
        <p:txBody>
          <a:bodyPr/>
          <a:lstStyle/>
          <a:p>
            <a:r>
              <a:rPr lang="tr-TR" dirty="0" smtClean="0"/>
              <a:t>SINIF BİTKİLERİ ETKİNLİĞİ</a:t>
            </a:r>
            <a:endParaRPr lang="tr-TR" dirty="0"/>
          </a:p>
        </p:txBody>
      </p:sp>
    </p:spTree>
    <p:extLst>
      <p:ext uri="{BB962C8B-B14F-4D97-AF65-F5344CB8AC3E}">
        <p14:creationId xmlns:p14="http://schemas.microsoft.com/office/powerpoint/2010/main" xmlns="" val="9264019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47D4B32-80BD-4679-9B62-540CB891F2F8}"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27</a:t>
            </a:fld>
            <a:endParaRPr lang="tr-T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700808"/>
            <a:ext cx="4105275" cy="2305050"/>
          </a:xfrm>
          <a:prstGeom prst="rect">
            <a:avLst/>
          </a:prstGeom>
          <a:noFill/>
          <a:extLst>
            <a:ext uri="{909E8E84-426E-40DD-AFC4-6F175D3DCCD1}">
              <a14:hiddenFill xmlns:a14="http://schemas.microsoft.com/office/drawing/2010/main" xmlns="">
                <a:solidFill>
                  <a:srgbClr val="FFFFFF"/>
                </a:solidFill>
              </a14:hiddenFill>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1700808"/>
            <a:ext cx="4105275" cy="2305050"/>
          </a:xfrm>
          <a:prstGeom prst="rect">
            <a:avLst/>
          </a:prstGeom>
          <a:noFill/>
          <a:extLst>
            <a:ext uri="{909E8E84-426E-40DD-AFC4-6F175D3DCCD1}">
              <a14:hiddenFill xmlns:a14="http://schemas.microsoft.com/office/drawing/2010/main" xmlns="">
                <a:solidFill>
                  <a:srgbClr val="FFFFFF"/>
                </a:solidFill>
              </a14:hiddenFill>
            </a:ext>
          </a:extLst>
        </p:spPr>
      </p:pic>
      <p:pic>
        <p:nvPicPr>
          <p:cNvPr id="1126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76165" y="4300105"/>
            <a:ext cx="4105275" cy="24955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22041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332656"/>
            <a:ext cx="8229600" cy="5538944"/>
          </a:xfrm>
        </p:spPr>
        <p:txBody>
          <a:bodyPr>
            <a:normAutofit/>
          </a:bodyPr>
          <a:lstStyle/>
          <a:p>
            <a:r>
              <a:rPr lang="tr-TR" sz="3600" dirty="0">
                <a:solidFill>
                  <a:schemeClr val="bg1"/>
                </a:solidFill>
              </a:rPr>
              <a:t>Her öğrenci kendi bitkisinin bakımından </a:t>
            </a:r>
            <a:r>
              <a:rPr lang="tr-TR" sz="3600" dirty="0">
                <a:solidFill>
                  <a:schemeClr val="tx1"/>
                </a:solidFill>
              </a:rPr>
              <a:t>sorumlu olacak</a:t>
            </a:r>
            <a:r>
              <a:rPr lang="tr-TR" sz="3600" dirty="0">
                <a:solidFill>
                  <a:schemeClr val="bg1"/>
                </a:solidFill>
              </a:rPr>
              <a:t> ve bitkisi büyüyene kadar </a:t>
            </a:r>
            <a:r>
              <a:rPr lang="tr-TR" sz="3600" dirty="0">
                <a:solidFill>
                  <a:schemeClr val="tx1"/>
                </a:solidFill>
              </a:rPr>
              <a:t>bitkinin gelişimini inceleyecek.</a:t>
            </a:r>
            <a:br>
              <a:rPr lang="tr-TR" sz="3600" dirty="0">
                <a:solidFill>
                  <a:schemeClr val="tx1"/>
                </a:solidFill>
              </a:rPr>
            </a:br>
            <a:r>
              <a:rPr lang="tr-TR" sz="3600" dirty="0">
                <a:solidFill>
                  <a:schemeClr val="tx1"/>
                </a:solidFill>
              </a:rPr>
              <a:t/>
            </a:r>
            <a:br>
              <a:rPr lang="tr-TR" sz="3600" dirty="0">
                <a:solidFill>
                  <a:schemeClr val="tx1"/>
                </a:solidFill>
              </a:rPr>
            </a:br>
            <a:r>
              <a:rPr lang="tr-TR" sz="3600" dirty="0">
                <a:solidFill>
                  <a:schemeClr val="tx1"/>
                </a:solidFill>
              </a:rPr>
              <a:t>Belli bir boya gelen bitkiler sınıf bahçesi oluşturmak için kutularından çıkarılacak ve bahçede belirlenen bölüme ekilecek</a:t>
            </a:r>
            <a:br>
              <a:rPr lang="tr-TR" sz="3600" dirty="0">
                <a:solidFill>
                  <a:schemeClr val="tx1"/>
                </a:solidFill>
              </a:rPr>
            </a:br>
            <a:endParaRPr lang="tr-TR" sz="3600" dirty="0">
              <a:solidFill>
                <a:schemeClr val="tx1"/>
              </a:solidFill>
            </a:endParaRPr>
          </a:p>
        </p:txBody>
      </p:sp>
      <p:sp>
        <p:nvSpPr>
          <p:cNvPr id="3" name="Veri Yer Tutucusu 2"/>
          <p:cNvSpPr>
            <a:spLocks noGrp="1"/>
          </p:cNvSpPr>
          <p:nvPr>
            <p:ph type="dt" sz="half" idx="10"/>
          </p:nvPr>
        </p:nvSpPr>
        <p:spPr/>
        <p:txBody>
          <a:bodyPr/>
          <a:lstStyle/>
          <a:p>
            <a:fld id="{0FC4ADA0-D725-45DC-8E80-9CCDC3583AE4}"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28</a:t>
            </a:fld>
            <a:endParaRPr lang="tr-TR"/>
          </a:p>
        </p:txBody>
      </p:sp>
    </p:spTree>
    <p:extLst>
      <p:ext uri="{BB962C8B-B14F-4D97-AF65-F5344CB8AC3E}">
        <p14:creationId xmlns:p14="http://schemas.microsoft.com/office/powerpoint/2010/main" xmlns="" val="41308137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D79FD24E-7EC9-4F9C-A253-4A47ED1FF756}"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29</a:t>
            </a:fld>
            <a:endParaRPr lang="tr-T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3" y="188640"/>
            <a:ext cx="8568952" cy="64087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579661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74C940A-00D5-46EE-930F-CB58A5B90DBA}"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3</a:t>
            </a:fld>
            <a:endParaRPr lang="tr-T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980728"/>
            <a:ext cx="8496944" cy="5328592"/>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Altbilgi Yer Tutucusu 3"/>
          <p:cNvSpPr>
            <a:spLocks noGrp="1"/>
          </p:cNvSpPr>
          <p:nvPr>
            <p:ph type="ftr" sz="quarter" idx="11"/>
          </p:nvPr>
        </p:nvSpPr>
        <p:spPr/>
        <p:txBody>
          <a:bodyPr/>
          <a:lstStyle/>
          <a:p>
            <a:r>
              <a:rPr lang="tr-TR" b="1" u="sng" dirty="0" smtClean="0">
                <a:hlinkClick r:id="rId3"/>
              </a:rPr>
              <a:t>www.</a:t>
            </a:r>
            <a:r>
              <a:rPr lang="tr-TR" b="1" u="sng" dirty="0" err="1" smtClean="0">
                <a:hlinkClick r:id="rId3"/>
              </a:rPr>
              <a:t>sorubak</a:t>
            </a:r>
            <a:r>
              <a:rPr lang="tr-TR" b="1" u="sng" dirty="0" smtClean="0">
                <a:hlinkClick r:id="rId3"/>
              </a:rPr>
              <a:t>.com</a:t>
            </a:r>
            <a:endParaRPr lang="tr-TR" dirty="0"/>
          </a:p>
        </p:txBody>
      </p:sp>
    </p:spTree>
    <p:extLst>
      <p:ext uri="{BB962C8B-B14F-4D97-AF65-F5344CB8AC3E}">
        <p14:creationId xmlns:p14="http://schemas.microsoft.com/office/powerpoint/2010/main" xmlns="" val="27076430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smtClean="0"/>
              <a:t>      </a:t>
            </a:r>
            <a:endParaRPr lang="tr-TR" dirty="0"/>
          </a:p>
        </p:txBody>
      </p:sp>
      <p:sp>
        <p:nvSpPr>
          <p:cNvPr id="3" name="Veri Yer Tutucusu 2"/>
          <p:cNvSpPr>
            <a:spLocks noGrp="1"/>
          </p:cNvSpPr>
          <p:nvPr>
            <p:ph type="dt" sz="half" idx="10"/>
          </p:nvPr>
        </p:nvSpPr>
        <p:spPr/>
        <p:txBody>
          <a:bodyPr/>
          <a:lstStyle/>
          <a:p>
            <a:fld id="{F00841D0-EF1D-40EC-BE25-30CE8BCC9F9A}"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30</a:t>
            </a:fld>
            <a:endParaRPr lang="tr-TR"/>
          </a:p>
        </p:txBody>
      </p:sp>
      <p:sp>
        <p:nvSpPr>
          <p:cNvPr id="5" name="Başlık 4"/>
          <p:cNvSpPr>
            <a:spLocks noGrp="1"/>
          </p:cNvSpPr>
          <p:nvPr>
            <p:ph type="title"/>
          </p:nvPr>
        </p:nvSpPr>
        <p:spPr>
          <a:xfrm>
            <a:off x="395536" y="2132856"/>
            <a:ext cx="8229600" cy="1252728"/>
          </a:xfrm>
        </p:spPr>
        <p:txBody>
          <a:bodyPr>
            <a:noAutofit/>
          </a:bodyPr>
          <a:lstStyle/>
          <a:p>
            <a:r>
              <a:rPr lang="tr-TR" sz="3200" dirty="0" smtClean="0">
                <a:solidFill>
                  <a:schemeClr val="tx1"/>
                </a:solidFill>
              </a:rPr>
              <a:t>Öğrencilere çoğaltılmış olan bulmaca dağıtılır labirentin başlangıç noktasından bitişine ulaşan öğrencinin kağıdı kontrol edilir. Başarılı olanlar alkışlanır</a:t>
            </a:r>
            <a:endParaRPr lang="tr-TR" sz="3200" dirty="0">
              <a:solidFill>
                <a:schemeClr val="tx1"/>
              </a:solidFill>
            </a:endParaRPr>
          </a:p>
        </p:txBody>
      </p:sp>
    </p:spTree>
    <p:extLst>
      <p:ext uri="{BB962C8B-B14F-4D97-AF65-F5344CB8AC3E}">
        <p14:creationId xmlns:p14="http://schemas.microsoft.com/office/powerpoint/2010/main" xmlns="" val="33840148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p:cNvSpPr>
            <a:spLocks noGrp="1"/>
          </p:cNvSpPr>
          <p:nvPr>
            <p:ph idx="1"/>
          </p:nvPr>
        </p:nvSpPr>
        <p:spPr/>
        <p:txBody>
          <a:bodyPr/>
          <a:lstStyle/>
          <a:p>
            <a:r>
              <a:rPr lang="tr-TR" dirty="0" smtClean="0"/>
              <a:t>Araç gereç </a:t>
            </a:r>
            <a:r>
              <a:rPr lang="tr-TR" dirty="0"/>
              <a:t>olarak öğrencilerden : İki fon kartonu sarı biri kırmızı, bir bant, bir ince çubuk, siyah kalem, </a:t>
            </a:r>
            <a:r>
              <a:rPr lang="tr-TR" dirty="0" smtClean="0"/>
              <a:t>makas getirmeleri istenir . Öğretmen liderliğinde kukla çalışması yapılır.</a:t>
            </a:r>
            <a:endParaRPr lang="tr-TR" dirty="0"/>
          </a:p>
        </p:txBody>
      </p:sp>
      <p:sp>
        <p:nvSpPr>
          <p:cNvPr id="3" name="Veri Yer Tutucusu 2"/>
          <p:cNvSpPr>
            <a:spLocks noGrp="1"/>
          </p:cNvSpPr>
          <p:nvPr>
            <p:ph type="dt" sz="half" idx="10"/>
          </p:nvPr>
        </p:nvSpPr>
        <p:spPr/>
        <p:txBody>
          <a:bodyPr/>
          <a:lstStyle/>
          <a:p>
            <a:fld id="{70357FF7-440B-4F2D-8048-57E48A7D413B}"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31</a:t>
            </a:fld>
            <a:endParaRPr lang="tr-TR"/>
          </a:p>
        </p:txBody>
      </p:sp>
      <p:sp>
        <p:nvSpPr>
          <p:cNvPr id="2" name="Başlık 1"/>
          <p:cNvSpPr>
            <a:spLocks noGrp="1"/>
          </p:cNvSpPr>
          <p:nvPr>
            <p:ph type="title"/>
          </p:nvPr>
        </p:nvSpPr>
        <p:spPr/>
        <p:txBody>
          <a:bodyPr/>
          <a:lstStyle/>
          <a:p>
            <a:r>
              <a:rPr lang="tr-TR" dirty="0" smtClean="0"/>
              <a:t>KUKLA ÇALIŞMASI</a:t>
            </a:r>
            <a:endParaRPr lang="tr-TR" dirty="0"/>
          </a:p>
        </p:txBody>
      </p:sp>
    </p:spTree>
    <p:extLst>
      <p:ext uri="{BB962C8B-B14F-4D97-AF65-F5344CB8AC3E}">
        <p14:creationId xmlns:p14="http://schemas.microsoft.com/office/powerpoint/2010/main" xmlns="" val="18065704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8B55BDB-564C-4A98-8C90-904B3B709C27}"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32</a:t>
            </a:fld>
            <a:endParaRPr lang="tr-T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9592" y="1514474"/>
            <a:ext cx="1944216" cy="2346573"/>
          </a:xfrm>
          <a:prstGeom prst="rect">
            <a:avLst/>
          </a:prstGeom>
          <a:noFill/>
          <a:extLst>
            <a:ext uri="{909E8E84-426E-40DD-AFC4-6F175D3DCCD1}">
              <a14:hiddenFill xmlns:a14="http://schemas.microsoft.com/office/drawing/2010/main" xmlns="">
                <a:solidFill>
                  <a:srgbClr val="FFFFFF"/>
                </a:solidFill>
              </a14:hiddenFill>
            </a:ext>
          </a:extLst>
        </p:spPr>
      </p:pic>
      <p:pic>
        <p:nvPicPr>
          <p:cNvPr id="1331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8144" y="1988840"/>
            <a:ext cx="1512168" cy="1872207"/>
          </a:xfrm>
          <a:prstGeom prst="rect">
            <a:avLst/>
          </a:prstGeom>
          <a:noFill/>
          <a:extLst>
            <a:ext uri="{909E8E84-426E-40DD-AFC4-6F175D3DCCD1}">
              <a14:hiddenFill xmlns:a14="http://schemas.microsoft.com/office/drawing/2010/main" xmlns="">
                <a:solidFill>
                  <a:srgbClr val="FFFFFF"/>
                </a:solidFill>
              </a14:hiddenFill>
            </a:ext>
          </a:extLst>
        </p:spPr>
      </p:pic>
      <p:pic>
        <p:nvPicPr>
          <p:cNvPr id="1331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91880" y="4149080"/>
            <a:ext cx="1656183" cy="19442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066221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749D97CA-AB43-4A09-9B5F-A52BF5E54C34}"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33</a:t>
            </a:fld>
            <a:endParaRPr lang="tr-TR"/>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52364" y="2060848"/>
            <a:ext cx="1215380" cy="2232248"/>
          </a:xfrm>
          <a:prstGeom prst="rect">
            <a:avLst/>
          </a:prstGeom>
          <a:noFill/>
          <a:extLst>
            <a:ext uri="{909E8E84-426E-40DD-AFC4-6F175D3DCCD1}">
              <a14:hiddenFill xmlns:a14="http://schemas.microsoft.com/office/drawing/2010/main" xmlns="">
                <a:solidFill>
                  <a:srgbClr val="FFFFFF"/>
                </a:solidFill>
              </a14:hiddenFill>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06191" y="1904791"/>
            <a:ext cx="1730927" cy="23762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006125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lgn="ctr">
              <a:buNone/>
            </a:pPr>
            <a:r>
              <a:rPr lang="tr-TR" dirty="0" smtClean="0"/>
              <a:t>GELECEĞİN SANDALYESİ</a:t>
            </a:r>
            <a:endParaRPr lang="tr-TR" dirty="0"/>
          </a:p>
        </p:txBody>
      </p:sp>
      <p:sp>
        <p:nvSpPr>
          <p:cNvPr id="3" name="Veri Yer Tutucusu 2"/>
          <p:cNvSpPr>
            <a:spLocks noGrp="1"/>
          </p:cNvSpPr>
          <p:nvPr>
            <p:ph type="dt" sz="half" idx="10"/>
          </p:nvPr>
        </p:nvSpPr>
        <p:spPr/>
        <p:txBody>
          <a:bodyPr/>
          <a:lstStyle/>
          <a:p>
            <a:fld id="{C5271EEE-6F31-4059-866A-36DE3081D4D4}"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34</a:t>
            </a:fld>
            <a:endParaRPr lang="tr-TR"/>
          </a:p>
        </p:txBody>
      </p:sp>
      <p:sp>
        <p:nvSpPr>
          <p:cNvPr id="5" name="Başlık 4"/>
          <p:cNvSpPr>
            <a:spLocks noGrp="1"/>
          </p:cNvSpPr>
          <p:nvPr>
            <p:ph type="title"/>
          </p:nvPr>
        </p:nvSpPr>
        <p:spPr/>
        <p:txBody>
          <a:bodyPr/>
          <a:lstStyle/>
          <a:p>
            <a:r>
              <a:rPr lang="tr-TR" dirty="0" smtClean="0"/>
              <a:t>4. SINIF ETKİNLİKLERİ</a:t>
            </a:r>
            <a:endParaRPr lang="tr-TR" dirty="0"/>
          </a:p>
        </p:txBody>
      </p:sp>
      <p:sp>
        <p:nvSpPr>
          <p:cNvPr id="6" name="chair"/>
          <p:cNvSpPr>
            <a:spLocks noEditPoints="1" noChangeArrowheads="1"/>
          </p:cNvSpPr>
          <p:nvPr/>
        </p:nvSpPr>
        <p:spPr bwMode="auto">
          <a:xfrm>
            <a:off x="1979712" y="3356992"/>
            <a:ext cx="4824536" cy="3024336"/>
          </a:xfrm>
          <a:custGeom>
            <a:avLst/>
            <a:gdLst>
              <a:gd name="T0" fmla="*/ 10800 w 21600"/>
              <a:gd name="T1" fmla="*/ 0 h 21600"/>
              <a:gd name="T2" fmla="*/ 21600 w 21600"/>
              <a:gd name="T3" fmla="*/ 10800 h 21600"/>
              <a:gd name="T4" fmla="*/ 10800 w 21600"/>
              <a:gd name="T5" fmla="*/ 21600 h 21600"/>
              <a:gd name="T6" fmla="*/ 0 w 21600"/>
              <a:gd name="T7" fmla="*/ 10800 h 21600"/>
              <a:gd name="T8" fmla="*/ 5400 w 21600"/>
              <a:gd name="T9" fmla="*/ 7265 h 21600"/>
              <a:gd name="T10" fmla="*/ 16200 w 21600"/>
              <a:gd name="T11" fmla="*/ 17869 h 21600"/>
            </a:gdLst>
            <a:ahLst/>
            <a:cxnLst>
              <a:cxn ang="0">
                <a:pos x="T0" y="T1"/>
              </a:cxn>
              <a:cxn ang="0">
                <a:pos x="T2" y="T3"/>
              </a:cxn>
              <a:cxn ang="0">
                <a:pos x="T4" y="T5"/>
              </a:cxn>
              <a:cxn ang="0">
                <a:pos x="T6" y="T7"/>
              </a:cxn>
            </a:cxnLst>
            <a:rect l="T8" t="T9" r="T10" b="T11"/>
            <a:pathLst>
              <a:path w="21600" h="21600" extrusionOk="0">
                <a:moveTo>
                  <a:pt x="12960" y="3927"/>
                </a:moveTo>
                <a:lnTo>
                  <a:pt x="14760" y="3927"/>
                </a:lnTo>
                <a:cubicBezTo>
                  <a:pt x="17640" y="4713"/>
                  <a:pt x="18000" y="3535"/>
                  <a:pt x="18000" y="2356"/>
                </a:cubicBezTo>
                <a:cubicBezTo>
                  <a:pt x="18000" y="785"/>
                  <a:pt x="15840" y="0"/>
                  <a:pt x="10800" y="0"/>
                </a:cubicBezTo>
                <a:cubicBezTo>
                  <a:pt x="6120" y="0"/>
                  <a:pt x="3600" y="785"/>
                  <a:pt x="3600" y="2356"/>
                </a:cubicBezTo>
                <a:cubicBezTo>
                  <a:pt x="3600" y="3535"/>
                  <a:pt x="4320" y="4713"/>
                  <a:pt x="6840" y="3927"/>
                </a:cubicBezTo>
                <a:lnTo>
                  <a:pt x="8640" y="3927"/>
                </a:lnTo>
                <a:lnTo>
                  <a:pt x="8640" y="5891"/>
                </a:lnTo>
                <a:lnTo>
                  <a:pt x="6840" y="5891"/>
                </a:lnTo>
                <a:cubicBezTo>
                  <a:pt x="5400" y="5891"/>
                  <a:pt x="4320" y="7069"/>
                  <a:pt x="4320" y="8640"/>
                </a:cubicBezTo>
                <a:lnTo>
                  <a:pt x="4320" y="10996"/>
                </a:lnTo>
                <a:lnTo>
                  <a:pt x="2880" y="10996"/>
                </a:lnTo>
                <a:lnTo>
                  <a:pt x="2880" y="8640"/>
                </a:lnTo>
                <a:cubicBezTo>
                  <a:pt x="2880" y="7855"/>
                  <a:pt x="2520" y="7069"/>
                  <a:pt x="1440" y="7069"/>
                </a:cubicBezTo>
                <a:cubicBezTo>
                  <a:pt x="720" y="7069"/>
                  <a:pt x="0" y="7855"/>
                  <a:pt x="0" y="8640"/>
                </a:cubicBezTo>
                <a:lnTo>
                  <a:pt x="0" y="10604"/>
                </a:lnTo>
                <a:lnTo>
                  <a:pt x="0" y="17280"/>
                </a:lnTo>
                <a:cubicBezTo>
                  <a:pt x="0" y="18065"/>
                  <a:pt x="720" y="18851"/>
                  <a:pt x="1440" y="18851"/>
                </a:cubicBezTo>
                <a:cubicBezTo>
                  <a:pt x="2520" y="18851"/>
                  <a:pt x="2880" y="18065"/>
                  <a:pt x="2880" y="17280"/>
                </a:cubicBezTo>
                <a:lnTo>
                  <a:pt x="2880" y="14531"/>
                </a:lnTo>
                <a:lnTo>
                  <a:pt x="4320" y="14531"/>
                </a:lnTo>
                <a:lnTo>
                  <a:pt x="4320" y="15709"/>
                </a:lnTo>
                <a:cubicBezTo>
                  <a:pt x="4320" y="18458"/>
                  <a:pt x="6840" y="21600"/>
                  <a:pt x="10800" y="21600"/>
                </a:cubicBezTo>
                <a:cubicBezTo>
                  <a:pt x="15120" y="21600"/>
                  <a:pt x="17280" y="18458"/>
                  <a:pt x="17280" y="15709"/>
                </a:cubicBezTo>
                <a:lnTo>
                  <a:pt x="17280" y="14531"/>
                </a:lnTo>
                <a:lnTo>
                  <a:pt x="18720" y="14531"/>
                </a:lnTo>
                <a:lnTo>
                  <a:pt x="18720" y="17280"/>
                </a:lnTo>
                <a:cubicBezTo>
                  <a:pt x="18720" y="18065"/>
                  <a:pt x="19440" y="18851"/>
                  <a:pt x="20160" y="18851"/>
                </a:cubicBezTo>
                <a:cubicBezTo>
                  <a:pt x="20880" y="18851"/>
                  <a:pt x="21600" y="18065"/>
                  <a:pt x="21600" y="17280"/>
                </a:cubicBezTo>
                <a:lnTo>
                  <a:pt x="21600" y="10604"/>
                </a:lnTo>
                <a:lnTo>
                  <a:pt x="21600" y="8640"/>
                </a:lnTo>
                <a:cubicBezTo>
                  <a:pt x="21600" y="7855"/>
                  <a:pt x="20880" y="7069"/>
                  <a:pt x="20160" y="7069"/>
                </a:cubicBezTo>
                <a:cubicBezTo>
                  <a:pt x="19440" y="7069"/>
                  <a:pt x="18720" y="7855"/>
                  <a:pt x="18720" y="8640"/>
                </a:cubicBezTo>
                <a:lnTo>
                  <a:pt x="18720" y="10996"/>
                </a:lnTo>
                <a:lnTo>
                  <a:pt x="17280" y="10996"/>
                </a:lnTo>
                <a:lnTo>
                  <a:pt x="17280" y="8640"/>
                </a:lnTo>
                <a:cubicBezTo>
                  <a:pt x="17280" y="7069"/>
                  <a:pt x="16200" y="5891"/>
                  <a:pt x="14760" y="5891"/>
                </a:cubicBezTo>
                <a:lnTo>
                  <a:pt x="12960" y="5891"/>
                </a:lnTo>
                <a:close/>
                <a:moveTo>
                  <a:pt x="12960" y="3927"/>
                </a:moveTo>
                <a:moveTo>
                  <a:pt x="2880" y="10996"/>
                </a:moveTo>
                <a:moveTo>
                  <a:pt x="4320" y="10996"/>
                </a:moveTo>
                <a:lnTo>
                  <a:pt x="4320" y="14531"/>
                </a:lnTo>
                <a:moveTo>
                  <a:pt x="2880" y="14531"/>
                </a:moveTo>
                <a:lnTo>
                  <a:pt x="2880" y="10996"/>
                </a:lnTo>
                <a:moveTo>
                  <a:pt x="17280" y="10996"/>
                </a:moveTo>
                <a:moveTo>
                  <a:pt x="18720" y="10996"/>
                </a:moveTo>
                <a:lnTo>
                  <a:pt x="18720" y="14531"/>
                </a:lnTo>
                <a:moveTo>
                  <a:pt x="17280" y="14531"/>
                </a:moveTo>
                <a:lnTo>
                  <a:pt x="17280" y="10996"/>
                </a:lnTo>
                <a:moveTo>
                  <a:pt x="8640" y="3927"/>
                </a:moveTo>
                <a:lnTo>
                  <a:pt x="12960" y="3927"/>
                </a:lnTo>
                <a:moveTo>
                  <a:pt x="12960" y="5891"/>
                </a:moveTo>
                <a:lnTo>
                  <a:pt x="8640" y="5891"/>
                </a:lnTo>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tr-TR"/>
          </a:p>
        </p:txBody>
      </p:sp>
    </p:spTree>
    <p:extLst>
      <p:ext uri="{BB962C8B-B14F-4D97-AF65-F5344CB8AC3E}">
        <p14:creationId xmlns:p14="http://schemas.microsoft.com/office/powerpoint/2010/main" xmlns="" val="5438475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l"/>
            <a:r>
              <a:rPr lang="tr-TR" sz="3100" dirty="0" smtClean="0"/>
              <a:t>Öğrenciden gözlerini kapatması ve 25 yıl sonrasını hayal ederek aşağıdaki sorular sorulur.</a:t>
            </a:r>
            <a:br>
              <a:rPr lang="tr-TR" sz="3100" dirty="0" smtClean="0"/>
            </a:br>
            <a:r>
              <a:rPr lang="tr-TR" sz="3100" dirty="0" smtClean="0"/>
              <a:t>1. Üniversite eğitimi aldın mı? </a:t>
            </a:r>
            <a:br>
              <a:rPr lang="tr-TR" sz="3100" dirty="0" smtClean="0"/>
            </a:br>
            <a:r>
              <a:rPr lang="tr-TR" sz="3100" dirty="0" smtClean="0"/>
              <a:t> 2.Nerede </a:t>
            </a:r>
            <a:r>
              <a:rPr lang="tr-TR" sz="3100" dirty="0"/>
              <a:t>Aldın?(</a:t>
            </a:r>
            <a:r>
              <a:rPr lang="tr-TR" sz="3100" dirty="0" smtClean="0"/>
              <a:t>Aldıysa)</a:t>
            </a:r>
            <a:br>
              <a:rPr lang="tr-TR" sz="3100" dirty="0" smtClean="0"/>
            </a:br>
            <a:r>
              <a:rPr lang="tr-TR" sz="3100" dirty="0" smtClean="0"/>
              <a:t>3.</a:t>
            </a:r>
            <a:r>
              <a:rPr lang="tr-TR" sz="2700" dirty="0" smtClean="0"/>
              <a:t>Hangi mesleği yapıyorsun?</a:t>
            </a:r>
            <a:br>
              <a:rPr lang="tr-TR" sz="2700" dirty="0" smtClean="0"/>
            </a:br>
            <a:r>
              <a:rPr lang="tr-TR" sz="3100" dirty="0"/>
              <a:t>4</a:t>
            </a:r>
            <a:r>
              <a:rPr lang="tr-TR" sz="3100" dirty="0" smtClean="0"/>
              <a:t>. </a:t>
            </a:r>
            <a:r>
              <a:rPr lang="tr-TR" sz="2700" dirty="0" smtClean="0"/>
              <a:t>Nerede yaşıyorsun?</a:t>
            </a:r>
            <a:br>
              <a:rPr lang="tr-TR" sz="2700" dirty="0" smtClean="0"/>
            </a:br>
            <a:r>
              <a:rPr lang="tr-TR" sz="2700" dirty="0" smtClean="0"/>
              <a:t>5. Evin kaç katlı? Bize evinden bahseder misin?</a:t>
            </a:r>
            <a:br>
              <a:rPr lang="tr-TR" sz="2700" dirty="0" smtClean="0"/>
            </a:br>
            <a:r>
              <a:rPr lang="tr-TR" sz="2700" dirty="0" smtClean="0"/>
              <a:t>6. İlkokuldan hangi arkadaşlarınla görüşüyorsun?</a:t>
            </a:r>
            <a:br>
              <a:rPr lang="tr-TR" sz="2700" dirty="0" smtClean="0"/>
            </a:br>
            <a:r>
              <a:rPr lang="tr-TR" sz="2700" dirty="0" smtClean="0"/>
              <a:t> </a:t>
            </a:r>
            <a:br>
              <a:rPr lang="tr-TR" sz="2700" dirty="0" smtClean="0"/>
            </a:br>
            <a:endParaRPr lang="tr-TR" sz="2700" dirty="0"/>
          </a:p>
        </p:txBody>
      </p:sp>
      <p:sp>
        <p:nvSpPr>
          <p:cNvPr id="3" name="Metin Yer Tutucusu 2"/>
          <p:cNvSpPr>
            <a:spLocks noGrp="1"/>
          </p:cNvSpPr>
          <p:nvPr>
            <p:ph type="body" idx="1"/>
          </p:nvPr>
        </p:nvSpPr>
        <p:spPr>
          <a:xfrm>
            <a:off x="1475656" y="548681"/>
            <a:ext cx="6417734" cy="432048"/>
          </a:xfrm>
        </p:spPr>
        <p:txBody>
          <a:bodyPr/>
          <a:lstStyle/>
          <a:p>
            <a:r>
              <a:rPr lang="tr-TR" dirty="0" smtClean="0"/>
              <a:t>İstekli öğrenci tahtanın önüne konulan sandalyeye oturur.</a:t>
            </a:r>
            <a:endParaRPr lang="tr-TR" dirty="0"/>
          </a:p>
        </p:txBody>
      </p:sp>
      <p:sp>
        <p:nvSpPr>
          <p:cNvPr id="4" name="Veri Yer Tutucusu 3"/>
          <p:cNvSpPr>
            <a:spLocks noGrp="1"/>
          </p:cNvSpPr>
          <p:nvPr>
            <p:ph type="dt" sz="half" idx="10"/>
          </p:nvPr>
        </p:nvSpPr>
        <p:spPr/>
        <p:txBody>
          <a:bodyPr/>
          <a:lstStyle/>
          <a:p>
            <a:fld id="{F7EED3FE-9E5F-48AD-8687-3B0E59CD1298}"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35</a:t>
            </a:fld>
            <a:endParaRPr lang="tr-TR"/>
          </a:p>
        </p:txBody>
      </p:sp>
    </p:spTree>
    <p:extLst>
      <p:ext uri="{BB962C8B-B14F-4D97-AF65-F5344CB8AC3E}">
        <p14:creationId xmlns:p14="http://schemas.microsoft.com/office/powerpoint/2010/main" xmlns="" val="13591402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636912"/>
            <a:ext cx="8229600" cy="1252728"/>
          </a:xfrm>
        </p:spPr>
        <p:txBody>
          <a:bodyPr>
            <a:normAutofit fontScale="90000"/>
          </a:bodyPr>
          <a:lstStyle/>
          <a:p>
            <a:r>
              <a:rPr lang="tr-TR" dirty="0" smtClean="0"/>
              <a:t>Belirlenen süre sonunda öğrencinin gözleri  açtırılır hissettikleri anlattırılır.</a:t>
            </a:r>
            <a:endParaRPr lang="tr-TR" dirty="0"/>
          </a:p>
        </p:txBody>
      </p:sp>
      <p:sp>
        <p:nvSpPr>
          <p:cNvPr id="3" name="Veri Yer Tutucusu 2"/>
          <p:cNvSpPr>
            <a:spLocks noGrp="1"/>
          </p:cNvSpPr>
          <p:nvPr>
            <p:ph type="dt" sz="half" idx="10"/>
          </p:nvPr>
        </p:nvSpPr>
        <p:spPr/>
        <p:txBody>
          <a:bodyPr/>
          <a:lstStyle/>
          <a:p>
            <a:fld id="{7969CF24-421A-416D-BFE2-8DE542445347}"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36</a:t>
            </a:fld>
            <a:endParaRPr lang="tr-TR"/>
          </a:p>
        </p:txBody>
      </p:sp>
    </p:spTree>
    <p:extLst>
      <p:ext uri="{BB962C8B-B14F-4D97-AF65-F5344CB8AC3E}">
        <p14:creationId xmlns:p14="http://schemas.microsoft.com/office/powerpoint/2010/main" xmlns="" val="30752345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İyi Yönlerim</a:t>
            </a:r>
            <a:endParaRPr lang="tr-TR" dirty="0"/>
          </a:p>
        </p:txBody>
      </p:sp>
      <p:sp>
        <p:nvSpPr>
          <p:cNvPr id="3" name="Veri Yer Tutucusu 2"/>
          <p:cNvSpPr>
            <a:spLocks noGrp="1"/>
          </p:cNvSpPr>
          <p:nvPr>
            <p:ph type="dt" sz="half" idx="10"/>
          </p:nvPr>
        </p:nvSpPr>
        <p:spPr/>
        <p:txBody>
          <a:bodyPr/>
          <a:lstStyle/>
          <a:p>
            <a:fld id="{D87C8840-FB52-4792-8B4B-E929D4427F96}"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37</a:t>
            </a:fld>
            <a:endParaRPr lang="tr-TR"/>
          </a:p>
        </p:txBody>
      </p:sp>
      <p:sp>
        <p:nvSpPr>
          <p:cNvPr id="5" name="chair1"/>
          <p:cNvSpPr>
            <a:spLocks noEditPoints="1" noChangeArrowheads="1"/>
          </p:cNvSpPr>
          <p:nvPr/>
        </p:nvSpPr>
        <p:spPr bwMode="auto">
          <a:xfrm>
            <a:off x="2699792" y="2204864"/>
            <a:ext cx="3168351" cy="3672407"/>
          </a:xfrm>
          <a:custGeom>
            <a:avLst/>
            <a:gdLst>
              <a:gd name="T0" fmla="*/ 10800 w 21600"/>
              <a:gd name="T1" fmla="*/ 0 h 21600"/>
              <a:gd name="T2" fmla="*/ 21600 w 21600"/>
              <a:gd name="T3" fmla="*/ 10800 h 21600"/>
              <a:gd name="T4" fmla="*/ 10800 w 21600"/>
              <a:gd name="T5" fmla="*/ 21600 h 21600"/>
              <a:gd name="T6" fmla="*/ 0 w 21600"/>
              <a:gd name="T7" fmla="*/ 10800 h 21600"/>
              <a:gd name="T8" fmla="*/ 1593 w 21600"/>
              <a:gd name="T9" fmla="*/ 7848 h 21600"/>
              <a:gd name="T10" fmla="*/ 20317 w 21600"/>
              <a:gd name="T11" fmla="*/ 17575 h 21600"/>
            </a:gdLst>
            <a:ahLst/>
            <a:cxnLst>
              <a:cxn ang="0">
                <a:pos x="T0" y="T1"/>
              </a:cxn>
              <a:cxn ang="0">
                <a:pos x="T2" y="T3"/>
              </a:cxn>
              <a:cxn ang="0">
                <a:pos x="T4" y="T5"/>
              </a:cxn>
              <a:cxn ang="0">
                <a:pos x="T6" y="T7"/>
              </a:cxn>
            </a:cxnLst>
            <a:rect l="T8" t="T9" r="T10" b="T11"/>
            <a:pathLst>
              <a:path w="21600" h="21600" extrusionOk="0">
                <a:moveTo>
                  <a:pt x="17752" y="5993"/>
                </a:moveTo>
                <a:lnTo>
                  <a:pt x="13862" y="5993"/>
                </a:lnTo>
                <a:lnTo>
                  <a:pt x="13862" y="3443"/>
                </a:lnTo>
                <a:lnTo>
                  <a:pt x="18455" y="3443"/>
                </a:lnTo>
                <a:lnTo>
                  <a:pt x="18952" y="3443"/>
                </a:lnTo>
                <a:lnTo>
                  <a:pt x="19448" y="3354"/>
                </a:lnTo>
                <a:lnTo>
                  <a:pt x="19697" y="3220"/>
                </a:lnTo>
                <a:lnTo>
                  <a:pt x="20234" y="3041"/>
                </a:lnTo>
                <a:lnTo>
                  <a:pt x="20566" y="2817"/>
                </a:lnTo>
                <a:lnTo>
                  <a:pt x="20731" y="2460"/>
                </a:lnTo>
                <a:lnTo>
                  <a:pt x="20897" y="2102"/>
                </a:lnTo>
                <a:lnTo>
                  <a:pt x="20897" y="1744"/>
                </a:lnTo>
                <a:lnTo>
                  <a:pt x="20897" y="1431"/>
                </a:lnTo>
                <a:lnTo>
                  <a:pt x="20731" y="1073"/>
                </a:lnTo>
                <a:lnTo>
                  <a:pt x="20566" y="716"/>
                </a:lnTo>
                <a:lnTo>
                  <a:pt x="20234" y="492"/>
                </a:lnTo>
                <a:lnTo>
                  <a:pt x="19697" y="224"/>
                </a:lnTo>
                <a:lnTo>
                  <a:pt x="19448" y="134"/>
                </a:lnTo>
                <a:lnTo>
                  <a:pt x="18952" y="0"/>
                </a:lnTo>
                <a:lnTo>
                  <a:pt x="18455" y="0"/>
                </a:lnTo>
                <a:lnTo>
                  <a:pt x="10966" y="0"/>
                </a:lnTo>
                <a:lnTo>
                  <a:pt x="3641" y="0"/>
                </a:lnTo>
                <a:lnTo>
                  <a:pt x="3145" y="0"/>
                </a:lnTo>
                <a:lnTo>
                  <a:pt x="2648" y="134"/>
                </a:lnTo>
                <a:lnTo>
                  <a:pt x="2276" y="224"/>
                </a:lnTo>
                <a:lnTo>
                  <a:pt x="1945" y="492"/>
                </a:lnTo>
                <a:lnTo>
                  <a:pt x="1697" y="716"/>
                </a:lnTo>
                <a:lnTo>
                  <a:pt x="1366" y="1073"/>
                </a:lnTo>
                <a:lnTo>
                  <a:pt x="1200" y="1431"/>
                </a:lnTo>
                <a:lnTo>
                  <a:pt x="1200" y="1744"/>
                </a:lnTo>
                <a:lnTo>
                  <a:pt x="1200" y="2102"/>
                </a:lnTo>
                <a:lnTo>
                  <a:pt x="1366" y="2460"/>
                </a:lnTo>
                <a:lnTo>
                  <a:pt x="1697" y="2817"/>
                </a:lnTo>
                <a:lnTo>
                  <a:pt x="1945" y="3041"/>
                </a:lnTo>
                <a:lnTo>
                  <a:pt x="2276" y="3220"/>
                </a:lnTo>
                <a:lnTo>
                  <a:pt x="2648" y="3354"/>
                </a:lnTo>
                <a:lnTo>
                  <a:pt x="3145" y="3443"/>
                </a:lnTo>
                <a:lnTo>
                  <a:pt x="3641" y="3443"/>
                </a:lnTo>
                <a:lnTo>
                  <a:pt x="8152" y="3443"/>
                </a:lnTo>
                <a:lnTo>
                  <a:pt x="8152" y="5993"/>
                </a:lnTo>
                <a:lnTo>
                  <a:pt x="3890" y="5993"/>
                </a:lnTo>
                <a:lnTo>
                  <a:pt x="3145" y="6127"/>
                </a:lnTo>
                <a:lnTo>
                  <a:pt x="2276" y="6306"/>
                </a:lnTo>
                <a:lnTo>
                  <a:pt x="1697" y="6663"/>
                </a:lnTo>
                <a:lnTo>
                  <a:pt x="1200" y="7155"/>
                </a:lnTo>
                <a:lnTo>
                  <a:pt x="662" y="7737"/>
                </a:lnTo>
                <a:lnTo>
                  <a:pt x="166" y="8273"/>
                </a:lnTo>
                <a:lnTo>
                  <a:pt x="0" y="8989"/>
                </a:lnTo>
                <a:lnTo>
                  <a:pt x="0" y="9525"/>
                </a:lnTo>
                <a:lnTo>
                  <a:pt x="0" y="10822"/>
                </a:lnTo>
                <a:lnTo>
                  <a:pt x="0" y="15831"/>
                </a:lnTo>
                <a:lnTo>
                  <a:pt x="166" y="16547"/>
                </a:lnTo>
                <a:lnTo>
                  <a:pt x="662" y="17307"/>
                </a:lnTo>
                <a:lnTo>
                  <a:pt x="1697" y="18380"/>
                </a:lnTo>
                <a:lnTo>
                  <a:pt x="2814" y="19275"/>
                </a:lnTo>
                <a:lnTo>
                  <a:pt x="3641" y="19766"/>
                </a:lnTo>
                <a:lnTo>
                  <a:pt x="4428" y="20169"/>
                </a:lnTo>
                <a:lnTo>
                  <a:pt x="5421" y="20527"/>
                </a:lnTo>
                <a:lnTo>
                  <a:pt x="6372" y="20884"/>
                </a:lnTo>
                <a:lnTo>
                  <a:pt x="7572" y="21242"/>
                </a:lnTo>
                <a:lnTo>
                  <a:pt x="8648" y="21466"/>
                </a:lnTo>
                <a:lnTo>
                  <a:pt x="9766" y="21600"/>
                </a:lnTo>
                <a:lnTo>
                  <a:pt x="11131" y="21600"/>
                </a:lnTo>
                <a:lnTo>
                  <a:pt x="12414" y="21600"/>
                </a:lnTo>
                <a:lnTo>
                  <a:pt x="13779" y="21466"/>
                </a:lnTo>
                <a:lnTo>
                  <a:pt x="14855" y="21242"/>
                </a:lnTo>
                <a:lnTo>
                  <a:pt x="15807" y="20884"/>
                </a:lnTo>
                <a:lnTo>
                  <a:pt x="16841" y="20527"/>
                </a:lnTo>
                <a:lnTo>
                  <a:pt x="17669" y="20169"/>
                </a:lnTo>
                <a:lnTo>
                  <a:pt x="18455" y="19766"/>
                </a:lnTo>
                <a:lnTo>
                  <a:pt x="19117" y="19275"/>
                </a:lnTo>
                <a:lnTo>
                  <a:pt x="20234" y="18380"/>
                </a:lnTo>
                <a:lnTo>
                  <a:pt x="21062" y="17307"/>
                </a:lnTo>
                <a:lnTo>
                  <a:pt x="21600" y="16547"/>
                </a:lnTo>
                <a:lnTo>
                  <a:pt x="21600" y="15831"/>
                </a:lnTo>
                <a:lnTo>
                  <a:pt x="21600" y="10733"/>
                </a:lnTo>
                <a:lnTo>
                  <a:pt x="21600" y="9525"/>
                </a:lnTo>
                <a:lnTo>
                  <a:pt x="21600" y="8989"/>
                </a:lnTo>
                <a:lnTo>
                  <a:pt x="21434" y="8273"/>
                </a:lnTo>
                <a:lnTo>
                  <a:pt x="21062" y="7737"/>
                </a:lnTo>
                <a:lnTo>
                  <a:pt x="20566" y="7155"/>
                </a:lnTo>
                <a:lnTo>
                  <a:pt x="19903" y="6663"/>
                </a:lnTo>
                <a:lnTo>
                  <a:pt x="19283" y="6306"/>
                </a:lnTo>
                <a:lnTo>
                  <a:pt x="18621" y="6127"/>
                </a:lnTo>
                <a:lnTo>
                  <a:pt x="17752" y="5993"/>
                </a:lnTo>
                <a:close/>
              </a:path>
              <a:path w="21600" h="21600" extrusionOk="0">
                <a:moveTo>
                  <a:pt x="8152" y="3443"/>
                </a:moveTo>
                <a:lnTo>
                  <a:pt x="13862" y="3443"/>
                </a:lnTo>
              </a:path>
              <a:path w="21600" h="21600" extrusionOk="0">
                <a:moveTo>
                  <a:pt x="8152" y="5993"/>
                </a:moveTo>
                <a:lnTo>
                  <a:pt x="13862" y="5993"/>
                </a:lnTo>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tr-TR"/>
          </a:p>
        </p:txBody>
      </p:sp>
    </p:spTree>
    <p:extLst>
      <p:ext uri="{BB962C8B-B14F-4D97-AF65-F5344CB8AC3E}">
        <p14:creationId xmlns:p14="http://schemas.microsoft.com/office/powerpoint/2010/main" xmlns="" val="14569590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6" y="908720"/>
            <a:ext cx="7772400" cy="1524000"/>
          </a:xfrm>
        </p:spPr>
        <p:txBody>
          <a:bodyPr>
            <a:normAutofit fontScale="90000"/>
          </a:bodyPr>
          <a:lstStyle/>
          <a:p>
            <a:pPr algn="l"/>
            <a:r>
              <a:rPr lang="tr-TR" dirty="0" smtClean="0"/>
              <a:t>İstekli öğrenci tahtanın önüne konan sandalyeye </a:t>
            </a:r>
            <a:r>
              <a:rPr lang="tr-TR" dirty="0" err="1" smtClean="0"/>
              <a:t>oturtulur.Sırayla</a:t>
            </a:r>
            <a:r>
              <a:rPr lang="tr-TR" dirty="0" smtClean="0"/>
              <a:t> tüm öğrencilerden bir cümle ile  sandalyedeki arkadaşları hakkında sadece iyi yönlerini anlatmaları istenir.</a:t>
            </a:r>
            <a:br>
              <a:rPr lang="tr-TR" dirty="0" smtClean="0"/>
            </a:br>
            <a:r>
              <a:rPr lang="tr-TR" dirty="0" smtClean="0"/>
              <a:t>Örnek: Arkadaşımız son derece yardımseverdir.</a:t>
            </a:r>
            <a:br>
              <a:rPr lang="tr-TR" dirty="0" smtClean="0"/>
            </a:br>
            <a:endParaRPr lang="tr-TR" dirty="0"/>
          </a:p>
        </p:txBody>
      </p:sp>
      <p:sp>
        <p:nvSpPr>
          <p:cNvPr id="3" name="Metin Yer Tutucusu 2"/>
          <p:cNvSpPr>
            <a:spLocks noGrp="1"/>
          </p:cNvSpPr>
          <p:nvPr>
            <p:ph type="body" idx="1"/>
          </p:nvPr>
        </p:nvSpPr>
        <p:spPr>
          <a:xfrm>
            <a:off x="1331640" y="476672"/>
            <a:ext cx="6417734" cy="939801"/>
          </a:xfrm>
        </p:spPr>
        <p:txBody>
          <a:bodyPr/>
          <a:lstStyle/>
          <a:p>
            <a:r>
              <a:rPr lang="tr-TR" dirty="0" smtClean="0"/>
              <a:t>   </a:t>
            </a:r>
            <a:endParaRPr lang="tr-TR" dirty="0"/>
          </a:p>
        </p:txBody>
      </p:sp>
      <p:sp>
        <p:nvSpPr>
          <p:cNvPr id="4" name="Veri Yer Tutucusu 3"/>
          <p:cNvSpPr>
            <a:spLocks noGrp="1"/>
          </p:cNvSpPr>
          <p:nvPr>
            <p:ph type="dt" sz="half" idx="10"/>
          </p:nvPr>
        </p:nvSpPr>
        <p:spPr/>
        <p:txBody>
          <a:bodyPr/>
          <a:lstStyle/>
          <a:p>
            <a:fld id="{5A3B938B-DC9B-475E-805C-D716D300219A}"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38</a:t>
            </a:fld>
            <a:endParaRPr lang="tr-TR"/>
          </a:p>
        </p:txBody>
      </p:sp>
      <p:sp>
        <p:nvSpPr>
          <p:cNvPr id="6" name="Altbilgi Yer Tutucusu 5"/>
          <p:cNvSpPr>
            <a:spLocks noGrp="1"/>
          </p:cNvSpPr>
          <p:nvPr>
            <p:ph type="ftr" sz="quarter" idx="11"/>
          </p:nvPr>
        </p:nvSpPr>
        <p:spPr/>
        <p:txBody>
          <a:bodyPr/>
          <a:lstStyle/>
          <a:p>
            <a:r>
              <a:rPr lang="tr-TR" b="1" u="sng" dirty="0" smtClean="0">
                <a:hlinkClick r:id="rId2"/>
              </a:rPr>
              <a:t>www.</a:t>
            </a:r>
            <a:r>
              <a:rPr lang="tr-TR" b="1" u="sng" dirty="0" err="1" smtClean="0">
                <a:hlinkClick r:id="rId2"/>
              </a:rPr>
              <a:t>sorubak</a:t>
            </a:r>
            <a:r>
              <a:rPr lang="tr-TR" b="1" u="sng" dirty="0" smtClean="0">
                <a:hlinkClick r:id="rId2"/>
              </a:rPr>
              <a:t>.com</a:t>
            </a:r>
            <a:endParaRPr lang="tr-TR" dirty="0"/>
          </a:p>
        </p:txBody>
      </p:sp>
    </p:spTree>
    <p:extLst>
      <p:ext uri="{BB962C8B-B14F-4D97-AF65-F5344CB8AC3E}">
        <p14:creationId xmlns:p14="http://schemas.microsoft.com/office/powerpoint/2010/main" xmlns="" val="22318798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06" y="3356992"/>
            <a:ext cx="8229600" cy="1252728"/>
          </a:xfrm>
        </p:spPr>
        <p:txBody>
          <a:bodyPr>
            <a:normAutofit fontScale="90000"/>
          </a:bodyPr>
          <a:lstStyle/>
          <a:p>
            <a:r>
              <a:rPr lang="tr-TR" dirty="0" smtClean="0"/>
              <a:t>Tüm arkadaşlarının düşüncelerinden sonra sandalyede oturan öğrenciden</a:t>
            </a:r>
            <a:br>
              <a:rPr lang="tr-TR" dirty="0" smtClean="0"/>
            </a:br>
            <a:r>
              <a:rPr lang="tr-TR" dirty="0" smtClean="0"/>
              <a:t> duygularını anlatması istenir.</a:t>
            </a:r>
            <a:endParaRPr lang="tr-TR" dirty="0"/>
          </a:p>
        </p:txBody>
      </p:sp>
      <p:sp>
        <p:nvSpPr>
          <p:cNvPr id="3" name="Veri Yer Tutucusu 2"/>
          <p:cNvSpPr>
            <a:spLocks noGrp="1"/>
          </p:cNvSpPr>
          <p:nvPr>
            <p:ph type="dt" sz="half" idx="10"/>
          </p:nvPr>
        </p:nvSpPr>
        <p:spPr/>
        <p:txBody>
          <a:bodyPr/>
          <a:lstStyle/>
          <a:p>
            <a:fld id="{C0513170-A936-4D51-BA07-FF4707727B9A}" type="datetime1">
              <a:rPr lang="tr-TR" smtClean="0"/>
              <a:pPr/>
              <a:t>24.06.2013</a:t>
            </a:fld>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39</a:t>
            </a:fld>
            <a:endParaRPr lang="tr-TR"/>
          </a:p>
        </p:txBody>
      </p:sp>
      <p:sp>
        <p:nvSpPr>
          <p:cNvPr id="5" name="Altbilgi Yer Tutucusu 4"/>
          <p:cNvSpPr>
            <a:spLocks noGrp="1"/>
          </p:cNvSpPr>
          <p:nvPr>
            <p:ph type="ftr" sz="quarter" idx="11"/>
          </p:nvPr>
        </p:nvSpPr>
        <p:spPr/>
        <p:txBody>
          <a:bodyPr/>
          <a:lstStyle/>
          <a:p>
            <a:r>
              <a:rPr lang="tr-TR" b="1" u="sng" dirty="0" smtClean="0">
                <a:hlinkClick r:id="rId2"/>
              </a:rPr>
              <a:t>www.</a:t>
            </a:r>
            <a:r>
              <a:rPr lang="tr-TR" b="1" u="sng" dirty="0" err="1" smtClean="0">
                <a:hlinkClick r:id="rId2"/>
              </a:rPr>
              <a:t>sorubak</a:t>
            </a:r>
            <a:r>
              <a:rPr lang="tr-TR" b="1" u="sng" dirty="0" smtClean="0">
                <a:hlinkClick r:id="rId2"/>
              </a:rPr>
              <a:t>.com</a:t>
            </a:r>
            <a:endParaRPr lang="tr-TR" dirty="0"/>
          </a:p>
        </p:txBody>
      </p:sp>
    </p:spTree>
    <p:extLst>
      <p:ext uri="{BB962C8B-B14F-4D97-AF65-F5344CB8AC3E}">
        <p14:creationId xmlns:p14="http://schemas.microsoft.com/office/powerpoint/2010/main" xmlns="" val="2131375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7CC3011-7C7A-473B-A216-43CDB4CC0DB8}"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4</a:t>
            </a:fld>
            <a:endParaRPr lang="tr-T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260648"/>
            <a:ext cx="8856984" cy="6048672"/>
          </a:xfrm>
          <a:prstGeom prst="rect">
            <a:avLst/>
          </a:prstGeom>
          <a:ln w="190500" cap="sq">
            <a:noFill/>
            <a:prstDash val="solid"/>
            <a:miter lim="800000"/>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Altbilgi Yer Tutucusu 3"/>
          <p:cNvSpPr>
            <a:spLocks noGrp="1"/>
          </p:cNvSpPr>
          <p:nvPr>
            <p:ph type="ftr" sz="quarter" idx="11"/>
          </p:nvPr>
        </p:nvSpPr>
        <p:spPr/>
        <p:txBody>
          <a:bodyPr/>
          <a:lstStyle/>
          <a:p>
            <a:r>
              <a:rPr lang="tr-TR" b="1" u="sng" dirty="0" smtClean="0">
                <a:hlinkClick r:id="rId3"/>
              </a:rPr>
              <a:t>www.</a:t>
            </a:r>
            <a:r>
              <a:rPr lang="tr-TR" b="1" u="sng" dirty="0" err="1" smtClean="0">
                <a:hlinkClick r:id="rId3"/>
              </a:rPr>
              <a:t>sorubak</a:t>
            </a:r>
            <a:r>
              <a:rPr lang="tr-TR" b="1" u="sng" dirty="0" smtClean="0">
                <a:hlinkClick r:id="rId3"/>
              </a:rPr>
              <a:t>.com</a:t>
            </a:r>
            <a:endParaRPr lang="tr-TR" dirty="0"/>
          </a:p>
        </p:txBody>
      </p:sp>
    </p:spTree>
    <p:extLst>
      <p:ext uri="{BB962C8B-B14F-4D97-AF65-F5344CB8AC3E}">
        <p14:creationId xmlns:p14="http://schemas.microsoft.com/office/powerpoint/2010/main" xmlns="" val="21441142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437A21DE-D283-4DEF-B3BF-8EC1F6508436}" type="datetime1">
              <a:rPr lang="tr-TR" smtClean="0"/>
              <a:pPr/>
              <a:t>24.06.2013</a:t>
            </a:fld>
            <a:endParaRPr lang="tr-T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714500"/>
            <a:ext cx="8208912" cy="4522812"/>
          </a:xfrm>
          <a:prstGeom prst="rect">
            <a:avLst/>
          </a:prstGeom>
          <a:ln w="190500" cap="sq">
            <a:noFill/>
            <a:prstDash val="solid"/>
            <a:miter lim="800000"/>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5</a:t>
            </a:fld>
            <a:endParaRPr lang="tr-TR"/>
          </a:p>
        </p:txBody>
      </p:sp>
    </p:spTree>
    <p:extLst>
      <p:ext uri="{BB962C8B-B14F-4D97-AF65-F5344CB8AC3E}">
        <p14:creationId xmlns:p14="http://schemas.microsoft.com/office/powerpoint/2010/main" xmlns="" val="9262603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6FCDAC3-9A85-49ED-807D-EC38280A6479}"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6</a:t>
            </a:fld>
            <a:endParaRPr lang="tr-T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1412776"/>
            <a:ext cx="7776864" cy="5184576"/>
          </a:xfrm>
          <a:prstGeom prst="rect">
            <a:avLst/>
          </a:prstGeom>
          <a:ln w="190500" cap="sq">
            <a:noFill/>
            <a:prstDash val="solid"/>
            <a:miter lim="800000"/>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837733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751FF29-93B2-4D18-A2B4-179CB5008F7C}" type="datetime1">
              <a:rPr lang="tr-TR" smtClean="0"/>
              <a:pPr/>
              <a:t>24.06.2013</a:t>
            </a:fld>
            <a:endParaRPr lang="tr-TR"/>
          </a:p>
        </p:txBody>
      </p:sp>
      <p:sp>
        <p:nvSpPr>
          <p:cNvPr id="3" name="Slayt Numarası Yer Tutucusu 2"/>
          <p:cNvSpPr>
            <a:spLocks noGrp="1"/>
          </p:cNvSpPr>
          <p:nvPr>
            <p:ph type="sldNum" sz="quarter" idx="12"/>
          </p:nvPr>
        </p:nvSpPr>
        <p:spPr/>
        <p:txBody>
          <a:bodyPr/>
          <a:lstStyle/>
          <a:p>
            <a:fld id="{F302176B-0E47-46AC-8F43-DAB4B8A37D06}" type="slidenum">
              <a:rPr lang="tr-TR" smtClean="0"/>
              <a:pPr/>
              <a:t>7</a:t>
            </a:fld>
            <a:endParaRPr lang="tr-T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xmlns="" val="28878091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827584" y="692696"/>
            <a:ext cx="7772400" cy="648072"/>
          </a:xfrm>
        </p:spPr>
        <p:txBody>
          <a:bodyPr>
            <a:normAutofit/>
          </a:bodyPr>
          <a:lstStyle/>
          <a:p>
            <a:r>
              <a:rPr lang="tr-TR" sz="3200" b="1" i="1" dirty="0">
                <a:latin typeface="Comic Sans MS" pitchFamily="66" charset="0"/>
              </a:rPr>
              <a:t>Serbest  zaman etkinlikleri çocuğun ;</a:t>
            </a:r>
            <a:endParaRPr lang="tr-TR" sz="3200" dirty="0"/>
          </a:p>
        </p:txBody>
      </p:sp>
      <p:sp>
        <p:nvSpPr>
          <p:cNvPr id="4" name="Veri Yer Tutucusu 3"/>
          <p:cNvSpPr>
            <a:spLocks noGrp="1"/>
          </p:cNvSpPr>
          <p:nvPr>
            <p:ph type="dt" sz="half" idx="10"/>
          </p:nvPr>
        </p:nvSpPr>
        <p:spPr/>
        <p:txBody>
          <a:bodyPr/>
          <a:lstStyle/>
          <a:p>
            <a:fld id="{09E4FD50-8B57-41FE-8B83-146EE879B74E}"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8</a:t>
            </a:fld>
            <a:endParaRPr lang="tr-TR" dirty="0"/>
          </a:p>
        </p:txBody>
      </p:sp>
      <p:sp>
        <p:nvSpPr>
          <p:cNvPr id="6" name="Rectangle 11"/>
          <p:cNvSpPr>
            <a:spLocks noGrp="1" noChangeArrowheads="1"/>
          </p:cNvSpPr>
          <p:nvPr>
            <p:ph type="subTitle" idx="1"/>
          </p:nvPr>
        </p:nvSpPr>
        <p:spPr bwMode="auto">
          <a:xfrm>
            <a:off x="827584" y="1700213"/>
            <a:ext cx="7416824" cy="43930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lnSpcReduction="10000"/>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nSpc>
                <a:spcPct val="90000"/>
              </a:lnSpc>
              <a:buFontTx/>
              <a:buNone/>
            </a:pPr>
            <a:endParaRPr lang="tr-TR" sz="2400" dirty="0"/>
          </a:p>
          <a:p>
            <a:pPr>
              <a:lnSpc>
                <a:spcPct val="90000"/>
              </a:lnSpc>
            </a:pPr>
            <a:r>
              <a:rPr lang="tr-TR" sz="2400" b="1" i="1" dirty="0">
                <a:latin typeface="Comic Sans MS" pitchFamily="66" charset="0"/>
              </a:rPr>
              <a:t>Yaratıcılığını geliştirme </a:t>
            </a:r>
          </a:p>
          <a:p>
            <a:pPr>
              <a:lnSpc>
                <a:spcPct val="90000"/>
              </a:lnSpc>
            </a:pPr>
            <a:r>
              <a:rPr lang="tr-TR" sz="2400" b="1" i="1" dirty="0">
                <a:latin typeface="Comic Sans MS" pitchFamily="66" charset="0"/>
              </a:rPr>
              <a:t>Paylaşma </a:t>
            </a:r>
          </a:p>
          <a:p>
            <a:pPr>
              <a:lnSpc>
                <a:spcPct val="90000"/>
              </a:lnSpc>
            </a:pPr>
            <a:r>
              <a:rPr lang="tr-TR" sz="2400" b="1" i="1" dirty="0">
                <a:latin typeface="Comic Sans MS" pitchFamily="66" charset="0"/>
              </a:rPr>
              <a:t>İşbirliği </a:t>
            </a:r>
          </a:p>
          <a:p>
            <a:pPr>
              <a:lnSpc>
                <a:spcPct val="90000"/>
              </a:lnSpc>
            </a:pPr>
            <a:r>
              <a:rPr lang="tr-TR" sz="2400" b="1" i="1" dirty="0">
                <a:latin typeface="Comic Sans MS" pitchFamily="66" charset="0"/>
              </a:rPr>
              <a:t>Başladığı işi sonuçlandırma konusunda kararlı olma </a:t>
            </a:r>
          </a:p>
          <a:p>
            <a:pPr>
              <a:lnSpc>
                <a:spcPct val="90000"/>
              </a:lnSpc>
            </a:pPr>
            <a:r>
              <a:rPr lang="tr-TR" sz="2400" b="1" i="1" dirty="0">
                <a:latin typeface="Comic Sans MS" pitchFamily="66" charset="0"/>
              </a:rPr>
              <a:t>Sorumluluk alma </a:t>
            </a:r>
          </a:p>
          <a:p>
            <a:pPr>
              <a:lnSpc>
                <a:spcPct val="90000"/>
              </a:lnSpc>
            </a:pPr>
            <a:r>
              <a:rPr lang="tr-TR" sz="2400" b="1" i="1" dirty="0">
                <a:latin typeface="Comic Sans MS" pitchFamily="66" charset="0"/>
              </a:rPr>
              <a:t>Aldığı sorumluluğu yerine getirme </a:t>
            </a:r>
          </a:p>
          <a:p>
            <a:pPr>
              <a:lnSpc>
                <a:spcPct val="90000"/>
              </a:lnSpc>
            </a:pPr>
            <a:r>
              <a:rPr lang="tr-TR" sz="2400" b="1" i="1" dirty="0">
                <a:latin typeface="Comic Sans MS" pitchFamily="66" charset="0"/>
              </a:rPr>
              <a:t>Problem çözme </a:t>
            </a:r>
          </a:p>
          <a:p>
            <a:pPr>
              <a:lnSpc>
                <a:spcPct val="90000"/>
              </a:lnSpc>
            </a:pPr>
            <a:r>
              <a:rPr lang="tr-TR" sz="2400" b="1" i="1" dirty="0">
                <a:latin typeface="Comic Sans MS" pitchFamily="66" charset="0"/>
              </a:rPr>
              <a:t>Olaylar arasında neden sonuç bağlantıları kurma </a:t>
            </a:r>
          </a:p>
          <a:p>
            <a:pPr>
              <a:lnSpc>
                <a:spcPct val="90000"/>
              </a:lnSpc>
            </a:pPr>
            <a:r>
              <a:rPr lang="tr-TR" sz="2400" b="1" i="1" dirty="0">
                <a:latin typeface="Comic Sans MS" pitchFamily="66" charset="0"/>
              </a:rPr>
              <a:t>Kas becerilerini geliştirme </a:t>
            </a:r>
            <a:r>
              <a:rPr lang="tr-TR" sz="2400" b="1" i="1" dirty="0" smtClean="0">
                <a:latin typeface="Comic Sans MS" pitchFamily="66" charset="0"/>
              </a:rPr>
              <a:t>açısından </a:t>
            </a:r>
            <a:r>
              <a:rPr lang="tr-TR" sz="2400" b="1" i="1" dirty="0">
                <a:latin typeface="Comic Sans MS" pitchFamily="66" charset="0"/>
              </a:rPr>
              <a:t>önemlidir.</a:t>
            </a:r>
          </a:p>
        </p:txBody>
      </p:sp>
    </p:spTree>
    <p:extLst>
      <p:ext uri="{BB962C8B-B14F-4D97-AF65-F5344CB8AC3E}">
        <p14:creationId xmlns:p14="http://schemas.microsoft.com/office/powerpoint/2010/main" xmlns="" val="32455759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764704"/>
            <a:ext cx="7772400" cy="1780108"/>
          </a:xfrm>
        </p:spPr>
        <p:txBody>
          <a:bodyPr/>
          <a:lstStyle/>
          <a:p>
            <a:r>
              <a:rPr lang="tr-TR" dirty="0" smtClean="0"/>
              <a:t>SERBEST ZAMAN ETKİNLİK ÖRNEKLERİ</a:t>
            </a:r>
            <a:endParaRPr lang="tr-TR" dirty="0"/>
          </a:p>
        </p:txBody>
      </p:sp>
      <p:sp>
        <p:nvSpPr>
          <p:cNvPr id="3" name="Alt Başlık 2"/>
          <p:cNvSpPr>
            <a:spLocks noGrp="1"/>
          </p:cNvSpPr>
          <p:nvPr>
            <p:ph type="subTitle" idx="1"/>
          </p:nvPr>
        </p:nvSpPr>
        <p:spPr/>
        <p:txBody>
          <a:bodyPr>
            <a:normAutofit/>
          </a:bodyPr>
          <a:lstStyle/>
          <a:p>
            <a:r>
              <a:rPr lang="tr-TR" sz="6000" dirty="0" smtClean="0"/>
              <a:t>1. SINIF</a:t>
            </a:r>
            <a:endParaRPr lang="tr-TR" sz="6000" dirty="0"/>
          </a:p>
        </p:txBody>
      </p:sp>
      <p:sp>
        <p:nvSpPr>
          <p:cNvPr id="4" name="Veri Yer Tutucusu 3"/>
          <p:cNvSpPr>
            <a:spLocks noGrp="1"/>
          </p:cNvSpPr>
          <p:nvPr>
            <p:ph type="dt" sz="half" idx="10"/>
          </p:nvPr>
        </p:nvSpPr>
        <p:spPr/>
        <p:txBody>
          <a:bodyPr/>
          <a:lstStyle/>
          <a:p>
            <a:fld id="{05FFDECD-5280-4267-8FCA-AE2658ABF012}" type="datetime1">
              <a:rPr lang="tr-TR" smtClean="0"/>
              <a:pPr/>
              <a:t>24.06.2013</a:t>
            </a:fld>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9</a:t>
            </a:fld>
            <a:endParaRPr lang="tr-TR"/>
          </a:p>
        </p:txBody>
      </p:sp>
    </p:spTree>
    <p:extLst>
      <p:ext uri="{BB962C8B-B14F-4D97-AF65-F5344CB8AC3E}">
        <p14:creationId xmlns:p14="http://schemas.microsoft.com/office/powerpoint/2010/main" xmlns="" val="222356570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106</TotalTime>
  <Words>491</Words>
  <Application>Microsoft Office PowerPoint</Application>
  <PresentationFormat>Ekran Gösterisi (4:3)</PresentationFormat>
  <Paragraphs>147</Paragraphs>
  <Slides>39</Slides>
  <Notes>0</Notes>
  <HiddenSlides>0</HiddenSlides>
  <MMClips>0</MMClips>
  <ScaleCrop>false</ScaleCrop>
  <HeadingPairs>
    <vt:vector size="4" baseType="variant">
      <vt:variant>
        <vt:lpstr>Tema</vt:lpstr>
      </vt:variant>
      <vt:variant>
        <vt:i4>1</vt:i4>
      </vt:variant>
      <vt:variant>
        <vt:lpstr>Slayt Başlıkları</vt:lpstr>
      </vt:variant>
      <vt:variant>
        <vt:i4>39</vt:i4>
      </vt:variant>
    </vt:vector>
  </HeadingPairs>
  <TitlesOfParts>
    <vt:vector size="40" baseType="lpstr">
      <vt:lpstr>Dalga Biçimi</vt:lpstr>
      <vt:lpstr>ŞEHİT MUSTAFA ÖZEN İLKOKULU 2013 HAZİRAN DÖNEMİ MESLEKİ ÇALIŞMALAR</vt:lpstr>
      <vt:lpstr>Slayt 2</vt:lpstr>
      <vt:lpstr>Slayt 3</vt:lpstr>
      <vt:lpstr>Slayt 4</vt:lpstr>
      <vt:lpstr>Slayt 5</vt:lpstr>
      <vt:lpstr>Slayt 6</vt:lpstr>
      <vt:lpstr>Slayt 7</vt:lpstr>
      <vt:lpstr>Serbest  zaman etkinlikleri çocuğun ;</vt:lpstr>
      <vt:lpstr>SERBEST ZAMAN ETKİNLİK ÖRNEKLERİ</vt:lpstr>
      <vt:lpstr>ANLAMLI DÖRT KÜME ETKİNLİĞİ</vt:lpstr>
      <vt:lpstr> ADI: ANLAMLI DÖRT KÜME</vt:lpstr>
      <vt:lpstr>Öğretmen öğrencilerine bir iki soru sorabilir: 1-Kümelere girdiğinde neler hissettin? 2-Sence en güzel canlandırmayı hangi arkadaşın yaptı?</vt:lpstr>
      <vt:lpstr>FARK BULMACA</vt:lpstr>
      <vt:lpstr>FARK NEREDE?</vt:lpstr>
      <vt:lpstr>Slayt 15</vt:lpstr>
      <vt:lpstr>2. SINIF ÖRNEKLERİ</vt:lpstr>
      <vt:lpstr>Slayt 17</vt:lpstr>
      <vt:lpstr>FARK BULMA – ÖYKÜ YAZMA</vt:lpstr>
      <vt:lpstr>ORİGAMİ</vt:lpstr>
      <vt:lpstr>3. SINIF ÖRNEKLERİ</vt:lpstr>
      <vt:lpstr>MEVSİMLERİN ÖZELLİKLERİ</vt:lpstr>
      <vt:lpstr>Slayt 22</vt:lpstr>
      <vt:lpstr>Slayt 23</vt:lpstr>
      <vt:lpstr>Slayt 24</vt:lpstr>
      <vt:lpstr>Öğrencilerden anlatılan ve yazılan mevsimleri resimlendirmeleri istenir.</vt:lpstr>
      <vt:lpstr>SINIF BİTKİLERİ ETKİNLİĞİ</vt:lpstr>
      <vt:lpstr>Slayt 27</vt:lpstr>
      <vt:lpstr>Her öğrenci kendi bitkisinin bakımından sorumlu olacak ve bitkisi büyüyene kadar bitkinin gelişimini inceleyecek.  Belli bir boya gelen bitkiler sınıf bahçesi oluşturmak için kutularından çıkarılacak ve bahçede belirlenen bölüme ekilecek </vt:lpstr>
      <vt:lpstr>Slayt 29</vt:lpstr>
      <vt:lpstr>Öğrencilere çoğaltılmış olan bulmaca dağıtılır labirentin başlangıç noktasından bitişine ulaşan öğrencinin kağıdı kontrol edilir. Başarılı olanlar alkışlanır</vt:lpstr>
      <vt:lpstr>KUKLA ÇALIŞMASI</vt:lpstr>
      <vt:lpstr>Slayt 32</vt:lpstr>
      <vt:lpstr>Slayt 33</vt:lpstr>
      <vt:lpstr>4. SINIF ETKİNLİKLERİ</vt:lpstr>
      <vt:lpstr>Öğrenciden gözlerini kapatması ve 25 yıl sonrasını hayal ederek aşağıdaki sorular sorulur. 1. Üniversite eğitimi aldın mı?   2.Nerede Aldın?(Aldıysa) 3.Hangi mesleği yapıyorsun? 4. Nerede yaşıyorsun? 5. Evin kaç katlı? Bize evinden bahseder misin? 6. İlkokuldan hangi arkadaşlarınla görüşüyorsun?   </vt:lpstr>
      <vt:lpstr>Belirlenen süre sonunda öğrencinin gözleri  açtırılır hissettikleri anlattırılır.</vt:lpstr>
      <vt:lpstr>İyi Yönlerim</vt:lpstr>
      <vt:lpstr>İstekli öğrenci tahtanın önüne konan sandalyeye oturtulur.Sırayla tüm öğrencilerden bir cümle ile  sandalyedeki arkadaşları hakkında sadece iyi yönlerini anlatmaları istenir. Örnek: Arkadaşımız son derece yardımseverdir. </vt:lpstr>
      <vt:lpstr>Tüm arkadaşlarının düşüncelerinden sonra sandalyede oturan öğrenciden  duygularını anlatması istenir.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Mustafa</dc:creator>
  <cp:keywords>www.sorubak.com</cp:keywords>
  <dc:description>www.sorubak.com</dc:description>
  <cp:lastModifiedBy>Dogan</cp:lastModifiedBy>
  <cp:revision>www.sorubak.com</cp:revision>
  <dcterms:created xsi:type="dcterms:W3CDTF">2013-06-19T12:48:05Z</dcterms:created>
  <dcterms:modified xsi:type="dcterms:W3CDTF">2013-06-24T18:13:21Z</dcterms:modified>
  <cp:category>www.sorubak.com</cp:category>
</cp:coreProperties>
</file>