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27"/>
  </p:notesMasterIdLst>
  <p:handoutMasterIdLst>
    <p:handoutMasterId r:id="rId28"/>
  </p:handoutMasterIdLst>
  <p:sldIdLst>
    <p:sldId id="256" r:id="rId3"/>
    <p:sldId id="275" r:id="rId4"/>
    <p:sldId id="276" r:id="rId5"/>
    <p:sldId id="258" r:id="rId6"/>
    <p:sldId id="261" r:id="rId7"/>
    <p:sldId id="293" r:id="rId8"/>
    <p:sldId id="294" r:id="rId9"/>
    <p:sldId id="295" r:id="rId10"/>
    <p:sldId id="296" r:id="rId11"/>
    <p:sldId id="286" r:id="rId12"/>
    <p:sldId id="285" r:id="rId13"/>
    <p:sldId id="287" r:id="rId14"/>
    <p:sldId id="267" r:id="rId15"/>
    <p:sldId id="292" r:id="rId16"/>
    <p:sldId id="290" r:id="rId17"/>
    <p:sldId id="289" r:id="rId18"/>
    <p:sldId id="288" r:id="rId19"/>
    <p:sldId id="282" r:id="rId20"/>
    <p:sldId id="298" r:id="rId21"/>
    <p:sldId id="299" r:id="rId22"/>
    <p:sldId id="302" r:id="rId23"/>
    <p:sldId id="303" r:id="rId24"/>
    <p:sldId id="301" r:id="rId25"/>
    <p:sldId id="300" r:id="rId26"/>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3888">
          <p15:clr>
            <a:srgbClr val="A4A3A4"/>
          </p15:clr>
        </p15:guide>
        <p15:guide id="3" orient="horz" pos="432">
          <p15:clr>
            <a:srgbClr val="A4A3A4"/>
          </p15:clr>
        </p15:guide>
        <p15:guide id="4" orient="horz" pos="3072">
          <p15:clr>
            <a:srgbClr val="A4A3A4"/>
          </p15:clr>
        </p15:guide>
        <p15:guide id="5" orient="horz" pos="3408">
          <p15:clr>
            <a:srgbClr val="A4A3A4"/>
          </p15:clr>
        </p15:guide>
        <p15:guide id="6" pos="3839">
          <p15:clr>
            <a:srgbClr val="A4A3A4"/>
          </p15:clr>
        </p15:guide>
        <p15:guide id="7" pos="383">
          <p15:clr>
            <a:srgbClr val="A4A3A4"/>
          </p15:clr>
        </p15:guide>
        <p15:guide id="8" pos="7295">
          <p15:clr>
            <a:srgbClr val="A4A3A4"/>
          </p15:clr>
        </p15:guide>
        <p15:guide id="9" pos="815">
          <p15:clr>
            <a:srgbClr val="A4A3A4"/>
          </p15:clr>
        </p15:guide>
        <p15:guide id="10" pos="2879">
          <p15:clr>
            <a:srgbClr val="A4A3A4"/>
          </p15:clr>
        </p15:guide>
        <p15:guide id="11" pos="307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17" autoAdjust="0"/>
    <p:restoredTop sz="94660"/>
  </p:normalViewPr>
  <p:slideViewPr>
    <p:cSldViewPr>
      <p:cViewPr varScale="1">
        <p:scale>
          <a:sx n="74" d="100"/>
          <a:sy n="74" d="100"/>
        </p:scale>
        <p:origin x="-396" y="-90"/>
      </p:cViewPr>
      <p:guideLst>
        <p:guide orient="horz" pos="2160"/>
        <p:guide orient="horz" pos="3888"/>
        <p:guide orient="horz" pos="432"/>
        <p:guide orient="horz" pos="3072"/>
        <p:guide orient="horz" pos="3408"/>
        <p:guide pos="3839"/>
        <p:guide pos="383"/>
        <p:guide pos="7295"/>
        <p:guide pos="815"/>
        <p:guide pos="2879"/>
        <p:guide pos="3071"/>
      </p:guideLst>
    </p:cSldViewPr>
  </p:slideViewPr>
  <p:notesTextViewPr>
    <p:cViewPr>
      <p:scale>
        <a:sx n="1" d="1"/>
        <a:sy n="1" d="1"/>
      </p:scale>
      <p:origin x="0" y="0"/>
    </p:cViewPr>
  </p:notesTextViewPr>
  <p:sorterViewPr>
    <p:cViewPr>
      <p:scale>
        <a:sx n="66" d="100"/>
        <a:sy n="66" d="100"/>
      </p:scale>
      <p:origin x="0" y="0"/>
    </p:cViewPr>
  </p:sorterViewPr>
  <p:notesViewPr>
    <p:cSldViewPr showGuides="1">
      <p:cViewPr varScale="1">
        <p:scale>
          <a:sx n="82" d="100"/>
          <a:sy n="82" d="100"/>
        </p:scale>
        <p:origin x="1410"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C8CEC3D-96F7-401F-9673-3EE7F75C9C5B}" type="datetimeFigureOut">
              <a:rPr lang="tr-TR" smtClean="0"/>
              <a:pPr/>
              <a:t>18.06.2013</a:t>
            </a:fld>
            <a:endParaRPr lang="tr-TR" dirty="0"/>
          </a:p>
        </p:txBody>
      </p:sp>
      <p:sp>
        <p:nvSpPr>
          <p:cNvPr id="4" name="Alt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98ED8CD-4E4C-49AC-BDC6-2963BA49E54F}" type="slidenum">
              <a:rPr lang="tr-TR" smtClean="0"/>
              <a:pPr/>
              <a:t>‹#›</a:t>
            </a:fld>
            <a:endParaRPr lang="tr-TR" dirty="0"/>
          </a:p>
        </p:txBody>
      </p:sp>
    </p:spTree>
    <p:extLst>
      <p:ext uri="{BB962C8B-B14F-4D97-AF65-F5344CB8AC3E}">
        <p14:creationId xmlns="" xmlns:p14="http://schemas.microsoft.com/office/powerpoint/2010/main" val="343417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32BCF4-D26D-4DAF-9F57-FE1E61FE7935}" type="datetimeFigureOut">
              <a:rPr lang="tr-TR" smtClean="0"/>
              <a:pPr/>
              <a:t>18.06.2013</a:t>
            </a:fld>
            <a:endParaRPr lang="tr-TR" dirty="0"/>
          </a:p>
        </p:txBody>
      </p:sp>
      <p:sp>
        <p:nvSpPr>
          <p:cNvPr id="4" name="Slayt Görüntüsü Yer Tutucusu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B91549-43BF-425A-AF25-75262019208C}" type="slidenum">
              <a:rPr lang="tr-TR" smtClean="0"/>
              <a:pPr/>
              <a:t>‹#›</a:t>
            </a:fld>
            <a:endParaRPr lang="tr-TR" dirty="0"/>
          </a:p>
        </p:txBody>
      </p:sp>
    </p:spTree>
    <p:extLst>
      <p:ext uri="{BB962C8B-B14F-4D97-AF65-F5344CB8AC3E}">
        <p14:creationId xmlns="" xmlns:p14="http://schemas.microsoft.com/office/powerpoint/2010/main" val="42392864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200" kern="1200">
        <a:solidFill>
          <a:schemeClr val="tx2"/>
        </a:solidFill>
        <a:latin typeface="+mn-lt"/>
        <a:ea typeface="+mn-ea"/>
        <a:cs typeface="+mn-cs"/>
      </a:defRPr>
    </a:lvl2pPr>
    <a:lvl3pPr marL="914400" algn="l" defTabSz="914400" rtl="0" eaLnBrk="1" latinLnBrk="0" hangingPunct="1">
      <a:defRPr sz="1200" kern="1200">
        <a:solidFill>
          <a:schemeClr val="tx2"/>
        </a:solidFill>
        <a:latin typeface="+mn-lt"/>
        <a:ea typeface="+mn-ea"/>
        <a:cs typeface="+mn-cs"/>
      </a:defRPr>
    </a:lvl3pPr>
    <a:lvl4pPr marL="1371600" algn="l" defTabSz="914400" rtl="0" eaLnBrk="1" latinLnBrk="0" hangingPunct="1">
      <a:defRPr sz="1200" kern="1200">
        <a:solidFill>
          <a:schemeClr val="tx2"/>
        </a:solidFill>
        <a:latin typeface="+mn-lt"/>
        <a:ea typeface="+mn-ea"/>
        <a:cs typeface="+mn-cs"/>
      </a:defRPr>
    </a:lvl4pPr>
    <a:lvl5pPr marL="1828800" algn="l" defTabSz="914400" rtl="0" eaLnBrk="1" latinLnBrk="0" hangingPunct="1">
      <a:defRPr sz="1200" kern="1200">
        <a:solidFill>
          <a:schemeClr val="tx2"/>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a:p>
        </p:txBody>
      </p:sp>
      <p:sp>
        <p:nvSpPr>
          <p:cNvPr id="4" name="Slayt Numarası Yer Tutucusu 3"/>
          <p:cNvSpPr>
            <a:spLocks noGrp="1"/>
          </p:cNvSpPr>
          <p:nvPr>
            <p:ph type="sldNum" sz="quarter" idx="10"/>
          </p:nvPr>
        </p:nvSpPr>
        <p:spPr/>
        <p:txBody>
          <a:bodyPr/>
          <a:lstStyle/>
          <a:p>
            <a:pPr algn="l" defTabSz="914400" rtl="1">
              <a:buNone/>
            </a:pPr>
            <a:fld id="{A0D00EA6-0821-4AC5-933C-321AA6545349}" type="slidenum">
              <a:rPr sz="1200" b="0" i="0">
                <a:latin typeface="Corbel"/>
                <a:ea typeface="+mn-ea"/>
                <a:cs typeface="+mn-cs"/>
              </a:rPr>
              <a:pPr algn="l" defTabSz="914400" rtl="1">
                <a:buNone/>
              </a:pPr>
              <a:t>7</a:t>
            </a:fld>
            <a:endParaRPr sz="1200" b="0" i="0">
              <a:latin typeface="Corbel"/>
              <a:ea typeface="+mn-ea"/>
              <a:cs typeface="+mn-cs"/>
            </a:endParaRPr>
          </a:p>
        </p:txBody>
      </p:sp>
    </p:spTree>
    <p:extLst>
      <p:ext uri="{BB962C8B-B14F-4D97-AF65-F5344CB8AC3E}">
        <p14:creationId xmlns="" xmlns:p14="http://schemas.microsoft.com/office/powerpoint/2010/main" val="4010772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a:p>
        </p:txBody>
      </p:sp>
      <p:sp>
        <p:nvSpPr>
          <p:cNvPr id="4" name="Slayt Numarası Yer Tutucusu 3"/>
          <p:cNvSpPr>
            <a:spLocks noGrp="1"/>
          </p:cNvSpPr>
          <p:nvPr>
            <p:ph type="sldNum" sz="quarter" idx="10"/>
          </p:nvPr>
        </p:nvSpPr>
        <p:spPr/>
        <p:txBody>
          <a:bodyPr/>
          <a:lstStyle/>
          <a:p>
            <a:pPr algn="l" defTabSz="914400" rtl="1">
              <a:buNone/>
            </a:pPr>
            <a:fld id="{A0D00EA6-0821-4AC5-933C-321AA6545349}" type="slidenum">
              <a:rPr sz="1200" b="0" i="0">
                <a:latin typeface="Corbel"/>
                <a:ea typeface="+mn-ea"/>
                <a:cs typeface="+mn-cs"/>
              </a:rPr>
              <a:pPr algn="l" defTabSz="914400" rtl="1">
                <a:buNone/>
              </a:pPr>
              <a:t>8</a:t>
            </a:fld>
            <a:endParaRPr sz="1200" b="0" i="0">
              <a:latin typeface="Corbel"/>
              <a:ea typeface="+mn-ea"/>
              <a:cs typeface="+mn-cs"/>
            </a:endParaRPr>
          </a:p>
        </p:txBody>
      </p:sp>
    </p:spTree>
    <p:extLst>
      <p:ext uri="{BB962C8B-B14F-4D97-AF65-F5344CB8AC3E}">
        <p14:creationId xmlns="" xmlns:p14="http://schemas.microsoft.com/office/powerpoint/2010/main" val="4010772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a:p>
        </p:txBody>
      </p:sp>
      <p:sp>
        <p:nvSpPr>
          <p:cNvPr id="4" name="Slayt Numarası Yer Tutucusu 3"/>
          <p:cNvSpPr>
            <a:spLocks noGrp="1"/>
          </p:cNvSpPr>
          <p:nvPr>
            <p:ph type="sldNum" sz="quarter" idx="10"/>
          </p:nvPr>
        </p:nvSpPr>
        <p:spPr/>
        <p:txBody>
          <a:bodyPr/>
          <a:lstStyle/>
          <a:p>
            <a:pPr algn="l" defTabSz="914400" rtl="1">
              <a:buNone/>
            </a:pPr>
            <a:fld id="{A0D00EA6-0821-4AC5-933C-321AA6545349}" type="slidenum">
              <a:rPr sz="1200" b="0" i="0">
                <a:latin typeface="Corbel"/>
                <a:ea typeface="+mn-ea"/>
                <a:cs typeface="+mn-cs"/>
              </a:rPr>
              <a:pPr algn="l" defTabSz="914400" rtl="1">
                <a:buNone/>
              </a:pPr>
              <a:t>9</a:t>
            </a:fld>
            <a:endParaRPr sz="1200" b="0" i="0">
              <a:latin typeface="Corbel"/>
              <a:ea typeface="+mn-ea"/>
              <a:cs typeface="+mn-cs"/>
            </a:endParaRPr>
          </a:p>
        </p:txBody>
      </p:sp>
    </p:spTree>
    <p:extLst>
      <p:ext uri="{BB962C8B-B14F-4D97-AF65-F5344CB8AC3E}">
        <p14:creationId xmlns="" xmlns:p14="http://schemas.microsoft.com/office/powerpoint/2010/main" val="4010772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a:p>
        </p:txBody>
      </p:sp>
      <p:sp>
        <p:nvSpPr>
          <p:cNvPr id="4" name="Slayt Numarası Yer Tutucusu 3"/>
          <p:cNvSpPr>
            <a:spLocks noGrp="1"/>
          </p:cNvSpPr>
          <p:nvPr>
            <p:ph type="sldNum" sz="quarter" idx="10"/>
          </p:nvPr>
        </p:nvSpPr>
        <p:spPr/>
        <p:txBody>
          <a:bodyPr/>
          <a:lstStyle/>
          <a:p>
            <a:pPr algn="l" defTabSz="914400" rtl="1">
              <a:buNone/>
            </a:pPr>
            <a:fld id="{A0D00EA6-0821-4AC5-933C-321AA6545349}" type="slidenum">
              <a:rPr sz="1200" b="0" i="0">
                <a:latin typeface="Corbel"/>
                <a:ea typeface="+mn-ea"/>
                <a:cs typeface="+mn-cs"/>
              </a:rPr>
              <a:pPr algn="l" defTabSz="914400" rtl="1">
                <a:buNone/>
              </a:pPr>
              <a:t>18</a:t>
            </a:fld>
            <a:endParaRPr sz="1200" b="0" i="0">
              <a:latin typeface="Corbel"/>
              <a:ea typeface="+mn-ea"/>
              <a:cs typeface="+mn-cs"/>
            </a:endParaRPr>
          </a:p>
        </p:txBody>
      </p:sp>
    </p:spTree>
    <p:extLst>
      <p:ext uri="{BB962C8B-B14F-4D97-AF65-F5344CB8AC3E}">
        <p14:creationId xmlns="" xmlns:p14="http://schemas.microsoft.com/office/powerpoint/2010/main" val="40107723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pic>
        <p:nvPicPr>
          <p:cNvPr id="5" name="Resim 4"/>
          <p:cNvPicPr>
            <a:picLocks noChangeAspect="1"/>
          </p:cNvPicPr>
          <p:nvPr/>
        </p:nvPicPr>
        <p:blipFill rotWithShape="1">
          <a:blip r:embed="rId2" cstate="print">
            <a:extLst>
              <a:ext uri="{28A0092B-C50C-407E-A947-70E740481C1C}">
                <a14:useLocalDpi xmlns="" xmlns:a14="http://schemas.microsoft.com/office/drawing/2010/main" val="0"/>
              </a:ext>
            </a:extLst>
          </a:blip>
          <a:srcRect/>
          <a:stretch/>
        </p:blipFill>
        <p:spPr>
          <a:xfrm>
            <a:off x="4873625" y="0"/>
            <a:ext cx="7315200" cy="6858001"/>
          </a:xfrm>
          <a:prstGeom prst="rect">
            <a:avLst/>
          </a:prstGeom>
        </p:spPr>
      </p:pic>
      <p:sp>
        <p:nvSpPr>
          <p:cNvPr id="2" name="Başlık 1"/>
          <p:cNvSpPr>
            <a:spLocks noGrp="1"/>
          </p:cNvSpPr>
          <p:nvPr>
            <p:ph type="ctrTitle"/>
          </p:nvPr>
        </p:nvSpPr>
        <p:spPr>
          <a:xfrm>
            <a:off x="608013" y="685801"/>
            <a:ext cx="3962400" cy="4724399"/>
          </a:xfrm>
        </p:spPr>
        <p:txBody>
          <a:bodyPr>
            <a:normAutofit/>
          </a:bodyPr>
          <a:lstStyle>
            <a:lvl1pPr>
              <a:defRPr sz="4800"/>
            </a:lvl1pPr>
          </a:lstStyle>
          <a:p>
            <a:r>
              <a:rPr lang="tr-TR" smtClean="0"/>
              <a:t>Asıl başlık stili için tıklatın</a:t>
            </a:r>
            <a:endParaRPr lang="tr-TR" dirty="0"/>
          </a:p>
        </p:txBody>
      </p:sp>
      <p:sp>
        <p:nvSpPr>
          <p:cNvPr id="3" name="Alt Başlık 2"/>
          <p:cNvSpPr>
            <a:spLocks noGrp="1"/>
          </p:cNvSpPr>
          <p:nvPr>
            <p:ph type="subTitle" idx="1"/>
          </p:nvPr>
        </p:nvSpPr>
        <p:spPr>
          <a:xfrm>
            <a:off x="608013" y="5410200"/>
            <a:ext cx="3962400" cy="762000"/>
          </a:xfrm>
        </p:spPr>
        <p:txBody>
          <a:bodyPr>
            <a:normAutofit/>
          </a:bodyPr>
          <a:lstStyle>
            <a:lvl1pPr marL="0" indent="0" algn="l">
              <a:spcBef>
                <a:spcPts val="0"/>
              </a:spcBef>
              <a:buNone/>
              <a:defRPr sz="24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dirty="0"/>
          </a:p>
        </p:txBody>
      </p:sp>
      <p:sp>
        <p:nvSpPr>
          <p:cNvPr id="8" name="Veri Yer Tutucusu 7"/>
          <p:cNvSpPr>
            <a:spLocks noGrp="1"/>
          </p:cNvSpPr>
          <p:nvPr>
            <p:ph type="dt" sz="half" idx="10"/>
          </p:nvPr>
        </p:nvSpPr>
        <p:spPr/>
        <p:txBody>
          <a:bodyPr/>
          <a:lstStyle/>
          <a:p>
            <a:fld id="{81C93FC7-9D1A-468B-98DB-D1E8D74418D9}" type="datetimeFigureOut">
              <a:rPr lang="tr-TR" smtClean="0"/>
              <a:pPr/>
              <a:t>18.06.2013</a:t>
            </a:fld>
            <a:endParaRPr lang="tr-TR" dirty="0"/>
          </a:p>
        </p:txBody>
      </p:sp>
      <p:sp>
        <p:nvSpPr>
          <p:cNvPr id="9" name="Altbilgi Yer Tutucusu 8"/>
          <p:cNvSpPr>
            <a:spLocks noGrp="1"/>
          </p:cNvSpPr>
          <p:nvPr>
            <p:ph type="ftr" sz="quarter" idx="11"/>
          </p:nvPr>
        </p:nvSpPr>
        <p:spPr/>
        <p:txBody>
          <a:bodyPr/>
          <a:lstStyle/>
          <a:p>
            <a:endParaRPr lang="tr-TR" dirty="0"/>
          </a:p>
        </p:txBody>
      </p:sp>
      <p:sp>
        <p:nvSpPr>
          <p:cNvPr id="10" name="Slayt Numarası Yer Tutucusu 9"/>
          <p:cNvSpPr>
            <a:spLocks noGrp="1"/>
          </p:cNvSpPr>
          <p:nvPr>
            <p:ph type="sldNum" sz="quarter" idx="12"/>
          </p:nvPr>
        </p:nvSpPr>
        <p:spPr/>
        <p:txBody>
          <a:body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273483955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dirty="0"/>
          </a:p>
        </p:txBody>
      </p:sp>
      <p:sp>
        <p:nvSpPr>
          <p:cNvPr id="3" name="Dikey Metin Yer Tutucusu 2"/>
          <p:cNvSpPr>
            <a:spLocks noGrp="1"/>
          </p:cNvSpPr>
          <p:nvPr>
            <p:ph type="body" orient="vert" idx="1"/>
          </p:nvPr>
        </p:nvSpPr>
        <p:spPr/>
        <p:txBody>
          <a:bodyPr vert="eaVert"/>
          <a:lstStyle>
            <a:lvl5pPr>
              <a:defRPr/>
            </a:lvl5pPr>
            <a:lvl6pPr>
              <a:defRPr/>
            </a:lvl6pPr>
            <a:lvl7pPr>
              <a:defRPr/>
            </a:lvl7pPr>
            <a:lvl8pPr>
              <a:defRPr baseline="0"/>
            </a:lvl8pPr>
            <a:lvl9pPr>
              <a:defRPr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4" name="Veri Yer Tutucusu 3"/>
          <p:cNvSpPr>
            <a:spLocks noGrp="1"/>
          </p:cNvSpPr>
          <p:nvPr>
            <p:ph type="dt" sz="half" idx="10"/>
          </p:nvPr>
        </p:nvSpPr>
        <p:spPr/>
        <p:txBody>
          <a:bodyPr/>
          <a:lstStyle/>
          <a:p>
            <a:fld id="{81C93FC7-9D1A-468B-98DB-D1E8D74418D9}" type="datetimeFigureOut">
              <a:rPr lang="tr-TR" smtClean="0"/>
              <a:pPr/>
              <a:t>18.06.2013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217629468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10285412" y="685800"/>
            <a:ext cx="1295401" cy="5486400"/>
          </a:xfrm>
        </p:spPr>
        <p:txBody>
          <a:bodyPr vert="eaVert"/>
          <a:lstStyle/>
          <a:p>
            <a:r>
              <a:rPr lang="tr-TR" smtClean="0"/>
              <a:t>Asıl başlık stili için tıklatın</a:t>
            </a:r>
            <a:endParaRPr lang="tr-TR" dirty="0"/>
          </a:p>
        </p:txBody>
      </p:sp>
      <p:sp>
        <p:nvSpPr>
          <p:cNvPr id="3" name="Dikey Metin Yer Tutucusu 2"/>
          <p:cNvSpPr>
            <a:spLocks noGrp="1"/>
          </p:cNvSpPr>
          <p:nvPr>
            <p:ph type="body" orient="vert" idx="1"/>
          </p:nvPr>
        </p:nvSpPr>
        <p:spPr>
          <a:xfrm>
            <a:off x="608012" y="685800"/>
            <a:ext cx="9474253" cy="5486400"/>
          </a:xfrm>
        </p:spPr>
        <p:txBody>
          <a:bodyPr vert="eaVert"/>
          <a:lstStyle>
            <a:lvl5pPr>
              <a:defRPr/>
            </a:lvl5pPr>
            <a:lvl6pPr>
              <a:defRPr/>
            </a:lvl6pPr>
            <a:lvl7pPr>
              <a:defRPr/>
            </a:lvl7pPr>
            <a:lvl8pPr>
              <a:defRPr baseline="0"/>
            </a:lvl8pPr>
            <a:lvl9pPr>
              <a:defRPr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4" name="Veri Yer Tutucusu 3"/>
          <p:cNvSpPr>
            <a:spLocks noGrp="1"/>
          </p:cNvSpPr>
          <p:nvPr>
            <p:ph type="dt" sz="half" idx="10"/>
          </p:nvPr>
        </p:nvSpPr>
        <p:spPr/>
        <p:txBody>
          <a:bodyPr/>
          <a:lstStyle/>
          <a:p>
            <a:fld id="{81C93FC7-9D1A-468B-98DB-D1E8D74418D9}" type="datetimeFigureOut">
              <a:rPr lang="tr-TR" smtClean="0"/>
              <a:pPr/>
              <a:t>18.06.2013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385005245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dirty="0"/>
          </a:p>
        </p:txBody>
      </p:sp>
      <p:sp>
        <p:nvSpPr>
          <p:cNvPr id="3" name="İçerik Yer Tutucusu 2"/>
          <p:cNvSpPr>
            <a:spLocks noGrp="1"/>
          </p:cNvSpPr>
          <p:nvPr>
            <p:ph idx="1"/>
          </p:nvPr>
        </p:nvSpPr>
        <p:spPr/>
        <p:txBody>
          <a:bodyPr/>
          <a:lstStyle>
            <a:lvl5pPr>
              <a:defRPr/>
            </a:lvl5pPr>
            <a:lvl6pPr>
              <a:defRPr/>
            </a:lvl6pPr>
            <a:lvl7pPr>
              <a:defRPr/>
            </a:lvl7pPr>
            <a:lvl8pPr>
              <a:defRPr/>
            </a:lvl8pPr>
            <a:lvl9pPr>
              <a:defRPr/>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4" name="Veri Yer Tutucusu 3"/>
          <p:cNvSpPr>
            <a:spLocks noGrp="1"/>
          </p:cNvSpPr>
          <p:nvPr>
            <p:ph type="dt" sz="half" idx="10"/>
          </p:nvPr>
        </p:nvSpPr>
        <p:spPr/>
        <p:txBody>
          <a:bodyPr/>
          <a:lstStyle/>
          <a:p>
            <a:fld id="{81C93FC7-9D1A-468B-98DB-D1E8D74418D9}" type="datetimeFigureOut">
              <a:rPr lang="tr-TR" smtClean="0"/>
              <a:pPr/>
              <a:t>18.06.2013</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313786258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608013" y="2590800"/>
            <a:ext cx="8229599" cy="2819400"/>
          </a:xfrm>
        </p:spPr>
        <p:txBody>
          <a:bodyPr anchor="b">
            <a:normAutofit/>
          </a:bodyPr>
          <a:lstStyle>
            <a:lvl1pPr algn="l">
              <a:defRPr sz="4800" b="0" cap="none" baseline="0"/>
            </a:lvl1pPr>
          </a:lstStyle>
          <a:p>
            <a:r>
              <a:rPr lang="tr-TR" smtClean="0"/>
              <a:t>Asıl başlık stili için tıklatın</a:t>
            </a:r>
            <a:endParaRPr lang="tr-TR" dirty="0"/>
          </a:p>
        </p:txBody>
      </p:sp>
      <p:sp>
        <p:nvSpPr>
          <p:cNvPr id="3" name="Metin Yer Tutucusu 2"/>
          <p:cNvSpPr>
            <a:spLocks noGrp="1"/>
          </p:cNvSpPr>
          <p:nvPr>
            <p:ph type="body" idx="1"/>
          </p:nvPr>
        </p:nvSpPr>
        <p:spPr>
          <a:xfrm>
            <a:off x="606425" y="5410200"/>
            <a:ext cx="8231187" cy="762000"/>
          </a:xfrm>
        </p:spPr>
        <p:txBody>
          <a:bodyPr anchor="t">
            <a:normAutofit/>
          </a:bodyPr>
          <a:lstStyle>
            <a:lvl1pPr marL="0" indent="0">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7" name="Veri Yer Tutucusu 6"/>
          <p:cNvSpPr>
            <a:spLocks noGrp="1"/>
          </p:cNvSpPr>
          <p:nvPr>
            <p:ph type="dt" sz="half" idx="10"/>
          </p:nvPr>
        </p:nvSpPr>
        <p:spPr/>
        <p:txBody>
          <a:bodyPr/>
          <a:lstStyle/>
          <a:p>
            <a:fld id="{81C93FC7-9D1A-468B-98DB-D1E8D74418D9}" type="datetimeFigureOut">
              <a:rPr lang="tr-TR" smtClean="0"/>
              <a:pPr/>
              <a:t>18.06.2013</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3225113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dirty="0"/>
          </a:p>
        </p:txBody>
      </p:sp>
      <p:sp>
        <p:nvSpPr>
          <p:cNvPr id="3" name="İçerik Yer Tutucusu 2"/>
          <p:cNvSpPr>
            <a:spLocks noGrp="1"/>
          </p:cNvSpPr>
          <p:nvPr>
            <p:ph sz="half" idx="1"/>
          </p:nvPr>
        </p:nvSpPr>
        <p:spPr>
          <a:xfrm>
            <a:off x="1293813" y="685800"/>
            <a:ext cx="50292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4" name="İçerik Yer Tutucusu 3"/>
          <p:cNvSpPr>
            <a:spLocks noGrp="1"/>
          </p:cNvSpPr>
          <p:nvPr>
            <p:ph sz="half" idx="2"/>
          </p:nvPr>
        </p:nvSpPr>
        <p:spPr>
          <a:xfrm>
            <a:off x="6551614" y="685800"/>
            <a:ext cx="5029199"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5" name="Veri Yer Tutucusu 4"/>
          <p:cNvSpPr>
            <a:spLocks noGrp="1"/>
          </p:cNvSpPr>
          <p:nvPr>
            <p:ph type="dt" sz="half" idx="10"/>
          </p:nvPr>
        </p:nvSpPr>
        <p:spPr/>
        <p:txBody>
          <a:bodyPr/>
          <a:lstStyle/>
          <a:p>
            <a:fld id="{81C93FC7-9D1A-468B-98DB-D1E8D74418D9}" type="datetimeFigureOut">
              <a:rPr lang="tr-TR" smtClean="0"/>
              <a:pPr/>
              <a:t>18.06.2013</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389701353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609441" y="5105400"/>
            <a:ext cx="10971372" cy="1066800"/>
          </a:xfrm>
        </p:spPr>
        <p:txBody>
          <a:bodyPr/>
          <a:lstStyle>
            <a:lvl1pPr>
              <a:defRPr/>
            </a:lvl1pPr>
          </a:lstStyle>
          <a:p>
            <a:r>
              <a:rPr lang="tr-TR" smtClean="0"/>
              <a:t>Asıl başlık stili için tıklatın</a:t>
            </a:r>
            <a:endParaRPr lang="tr-TR" dirty="0"/>
          </a:p>
        </p:txBody>
      </p:sp>
      <p:sp>
        <p:nvSpPr>
          <p:cNvPr id="3" name="Metin Yer Tutucusu 2"/>
          <p:cNvSpPr>
            <a:spLocks noGrp="1"/>
          </p:cNvSpPr>
          <p:nvPr>
            <p:ph type="body" idx="1"/>
          </p:nvPr>
        </p:nvSpPr>
        <p:spPr>
          <a:xfrm>
            <a:off x="1293664" y="685800"/>
            <a:ext cx="5029200" cy="990600"/>
          </a:xfrm>
        </p:spPr>
        <p:txBody>
          <a:bodyPr anchor="ctr">
            <a:normAutofit/>
          </a:bodyPr>
          <a:lstStyle>
            <a:lvl1pPr marL="0" indent="0">
              <a:spcBef>
                <a:spcPts val="0"/>
              </a:spcBef>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1293664" y="1676400"/>
            <a:ext cx="502920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5" name="Metin Yer Tutucusu 4"/>
          <p:cNvSpPr>
            <a:spLocks noGrp="1"/>
          </p:cNvSpPr>
          <p:nvPr>
            <p:ph type="body" sz="quarter" idx="3"/>
          </p:nvPr>
        </p:nvSpPr>
        <p:spPr>
          <a:xfrm>
            <a:off x="6551613" y="685800"/>
            <a:ext cx="5029200" cy="990600"/>
          </a:xfrm>
        </p:spPr>
        <p:txBody>
          <a:bodyPr anchor="ctr">
            <a:normAutofit/>
          </a:bodyPr>
          <a:lstStyle>
            <a:lvl1pPr marL="0" indent="0">
              <a:spcBef>
                <a:spcPts val="0"/>
              </a:spcBef>
              <a:buNone/>
              <a:defRPr sz="3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550025" y="1676400"/>
            <a:ext cx="502920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7" name="Veri Yer Tutucusu 6"/>
          <p:cNvSpPr>
            <a:spLocks noGrp="1"/>
          </p:cNvSpPr>
          <p:nvPr>
            <p:ph type="dt" sz="half" idx="10"/>
          </p:nvPr>
        </p:nvSpPr>
        <p:spPr/>
        <p:txBody>
          <a:bodyPr/>
          <a:lstStyle/>
          <a:p>
            <a:fld id="{81C93FC7-9D1A-468B-98DB-D1E8D74418D9}" type="datetimeFigureOut">
              <a:rPr lang="tr-TR" smtClean="0"/>
              <a:pPr/>
              <a:t>18.06.2013</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51309680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dirty="0"/>
          </a:p>
        </p:txBody>
      </p:sp>
      <p:sp>
        <p:nvSpPr>
          <p:cNvPr id="3" name="Veri Yer Tutucusu 2"/>
          <p:cNvSpPr>
            <a:spLocks noGrp="1"/>
          </p:cNvSpPr>
          <p:nvPr>
            <p:ph type="dt" sz="half" idx="10"/>
          </p:nvPr>
        </p:nvSpPr>
        <p:spPr/>
        <p:txBody>
          <a:bodyPr/>
          <a:lstStyle/>
          <a:p>
            <a:fld id="{81C93FC7-9D1A-468B-98DB-D1E8D74418D9}" type="datetimeFigureOut">
              <a:rPr lang="tr-TR" smtClean="0"/>
              <a:pPr/>
              <a:t>18.06.2013</a:t>
            </a:fld>
            <a:endParaRPr lang="tr-TR" dirty="0"/>
          </a:p>
        </p:txBody>
      </p:sp>
      <p:sp>
        <p:nvSpPr>
          <p:cNvPr id="4" name="Altbilgi Yer Tutucusu 3"/>
          <p:cNvSpPr>
            <a:spLocks noGrp="1"/>
          </p:cNvSpPr>
          <p:nvPr>
            <p:ph type="ftr" sz="quarter" idx="11"/>
          </p:nvPr>
        </p:nvSpPr>
        <p:spPr/>
        <p:txBody>
          <a:bodyPr/>
          <a:lstStyle/>
          <a:p>
            <a:endParaRPr lang="tr-TR" dirty="0"/>
          </a:p>
        </p:txBody>
      </p:sp>
      <p:sp>
        <p:nvSpPr>
          <p:cNvPr id="5" name="Slayt Numarası Yer Tutucusu 4"/>
          <p:cNvSpPr>
            <a:spLocks noGrp="1"/>
          </p:cNvSpPr>
          <p:nvPr>
            <p:ph type="sldNum" sz="quarter" idx="12"/>
          </p:nvPr>
        </p:nvSpPr>
        <p:spPr/>
        <p:txBody>
          <a:body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31344281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1C93FC7-9D1A-468B-98DB-D1E8D74418D9}" type="datetimeFigureOut">
              <a:rPr lang="tr-TR" smtClean="0"/>
              <a:pPr/>
              <a:t>18.06.2013</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191031189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08014" y="685800"/>
            <a:ext cx="3962400" cy="4724400"/>
          </a:xfrm>
        </p:spPr>
        <p:txBody>
          <a:bodyPr anchor="b">
            <a:noAutofit/>
          </a:bodyPr>
          <a:lstStyle>
            <a:lvl1pPr algn="l">
              <a:defRPr sz="3600" b="0"/>
            </a:lvl1pPr>
          </a:lstStyle>
          <a:p>
            <a:r>
              <a:rPr lang="tr-TR" smtClean="0"/>
              <a:t>Asıl başlık stili için tıklatın</a:t>
            </a:r>
            <a:endParaRPr lang="tr-TR" dirty="0"/>
          </a:p>
        </p:txBody>
      </p:sp>
      <p:sp>
        <p:nvSpPr>
          <p:cNvPr id="3" name="İçerik Yer Tutucusu 2"/>
          <p:cNvSpPr>
            <a:spLocks noGrp="1"/>
          </p:cNvSpPr>
          <p:nvPr>
            <p:ph idx="1"/>
          </p:nvPr>
        </p:nvSpPr>
        <p:spPr>
          <a:xfrm>
            <a:off x="4875212" y="685800"/>
            <a:ext cx="6704171" cy="5486400"/>
          </a:xfrm>
        </p:spPr>
        <p:txBody>
          <a:bodyPr>
            <a:normAutofit/>
          </a:bodyPr>
          <a:lstStyle>
            <a:lvl1pPr>
              <a:defRPr sz="2800"/>
            </a:lvl1pPr>
            <a:lvl2pPr>
              <a:defRPr sz="2400"/>
            </a:lvl2pPr>
            <a:lvl3pPr>
              <a:defRPr sz="2000"/>
            </a:lvl3pPr>
            <a:lvl4pPr>
              <a:defRPr sz="1800"/>
            </a:lvl4pPr>
            <a:lvl5pPr>
              <a:defRPr sz="1800"/>
            </a:lvl5pPr>
            <a:lvl6pPr>
              <a:defRPr sz="1800" baseline="0"/>
            </a:lvl6pPr>
            <a:lvl7pPr>
              <a:defRPr sz="1800" baseline="0"/>
            </a:lvl7pPr>
            <a:lvl8pPr>
              <a:defRPr sz="1800" baseline="0"/>
            </a:lvl8pPr>
            <a:lvl9pPr>
              <a:defRPr sz="18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dirty="0"/>
          </a:p>
        </p:txBody>
      </p:sp>
      <p:sp>
        <p:nvSpPr>
          <p:cNvPr id="4" name="Metin Yer Tutucusu 3"/>
          <p:cNvSpPr>
            <a:spLocks noGrp="1"/>
          </p:cNvSpPr>
          <p:nvPr>
            <p:ph type="body" sz="half" idx="2"/>
          </p:nvPr>
        </p:nvSpPr>
        <p:spPr>
          <a:xfrm>
            <a:off x="608013" y="5410200"/>
            <a:ext cx="3962400" cy="762000"/>
          </a:xfrm>
        </p:spPr>
        <p:txBody>
          <a:bodyPr>
            <a:normAutofit/>
          </a:bodyPr>
          <a:lstStyle>
            <a:lvl1pPr marL="0" indent="0">
              <a:spcBef>
                <a:spcPts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1C93FC7-9D1A-468B-98DB-D1E8D74418D9}" type="datetimeFigureOut">
              <a:rPr lang="tr-TR" smtClean="0"/>
              <a:pPr/>
              <a:t>18.06.2013</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223472625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608014" y="685800"/>
            <a:ext cx="3962400" cy="4724400"/>
          </a:xfrm>
        </p:spPr>
        <p:txBody>
          <a:bodyPr anchor="b">
            <a:normAutofit/>
          </a:bodyPr>
          <a:lstStyle>
            <a:lvl1pPr algn="l">
              <a:defRPr sz="3600" b="0"/>
            </a:lvl1pPr>
          </a:lstStyle>
          <a:p>
            <a:r>
              <a:rPr lang="tr-TR" smtClean="0"/>
              <a:t>Asıl başlık stili için tıklatın</a:t>
            </a:r>
            <a:endParaRPr lang="tr-TR" dirty="0"/>
          </a:p>
        </p:txBody>
      </p:sp>
      <p:sp>
        <p:nvSpPr>
          <p:cNvPr id="3" name="Resim Yer Tutucusu 2"/>
          <p:cNvSpPr>
            <a:spLocks noGrp="1"/>
          </p:cNvSpPr>
          <p:nvPr>
            <p:ph type="pic" idx="1"/>
          </p:nvPr>
        </p:nvSpPr>
        <p:spPr>
          <a:xfrm>
            <a:off x="4875213" y="685800"/>
            <a:ext cx="6705600" cy="5486400"/>
          </a:xfrm>
          <a:ln w="63500">
            <a:solidFill>
              <a:schemeClr val="bg1"/>
            </a:solidFill>
            <a:miter lim="800000"/>
          </a:ln>
        </p:spPr>
        <p:txBody>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tr-TR" dirty="0"/>
          </a:p>
        </p:txBody>
      </p:sp>
      <p:sp>
        <p:nvSpPr>
          <p:cNvPr id="4" name="Metin Yer Tutucusu 3"/>
          <p:cNvSpPr>
            <a:spLocks noGrp="1"/>
          </p:cNvSpPr>
          <p:nvPr>
            <p:ph type="body" sz="half" idx="2"/>
          </p:nvPr>
        </p:nvSpPr>
        <p:spPr>
          <a:xfrm>
            <a:off x="608013" y="5410200"/>
            <a:ext cx="3962400" cy="762000"/>
          </a:xfrm>
        </p:spPr>
        <p:txBody>
          <a:bodyPr>
            <a:normAutofit/>
          </a:bodyPr>
          <a:lstStyle>
            <a:lvl1pPr marL="0" indent="0">
              <a:spcBef>
                <a:spcPts val="0"/>
              </a:spcBef>
              <a:buNone/>
              <a:defRPr sz="20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1C93FC7-9D1A-468B-98DB-D1E8D74418D9}" type="datetimeFigureOut">
              <a:rPr lang="tr-TR" smtClean="0"/>
              <a:pPr/>
              <a:t>18.06.2013</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335204143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609441" y="5105400"/>
            <a:ext cx="10971372" cy="1066800"/>
          </a:xfrm>
          <a:prstGeom prst="rect">
            <a:avLst/>
          </a:prstGeom>
        </p:spPr>
        <p:txBody>
          <a:bodyPr vert="horz" lIns="91440" tIns="45720" rIns="91440" bIns="45720" rtlCol="0" anchor="b">
            <a:normAutofit/>
          </a:bodyPr>
          <a:lstStyle/>
          <a:p>
            <a:r>
              <a:rPr lang="tr-TR" dirty="0" smtClean="0"/>
              <a:t>Asıl başlık stili için tıklatın</a:t>
            </a:r>
            <a:endParaRPr lang="tr-TR" dirty="0"/>
          </a:p>
        </p:txBody>
      </p:sp>
      <p:sp>
        <p:nvSpPr>
          <p:cNvPr id="3" name="Metin Yer Tutucusu 2"/>
          <p:cNvSpPr>
            <a:spLocks noGrp="1"/>
          </p:cNvSpPr>
          <p:nvPr>
            <p:ph type="body" idx="1"/>
          </p:nvPr>
        </p:nvSpPr>
        <p:spPr>
          <a:xfrm>
            <a:off x="1293813" y="685800"/>
            <a:ext cx="10287000" cy="4190999"/>
          </a:xfrm>
          <a:prstGeom prst="rect">
            <a:avLst/>
          </a:prstGeom>
        </p:spPr>
        <p:txBody>
          <a:bodyPr vert="horz" lIns="91440" tIns="45720" rIns="91440" bIns="45720" rtlCol="0">
            <a:normAutofit/>
          </a:body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4" name="Veri Yer Tutucusu 3"/>
          <p:cNvSpPr>
            <a:spLocks noGrp="1"/>
          </p:cNvSpPr>
          <p:nvPr>
            <p:ph type="dt" sz="half" idx="2"/>
          </p:nvPr>
        </p:nvSpPr>
        <p:spPr>
          <a:xfrm>
            <a:off x="609441" y="6356351"/>
            <a:ext cx="2844059" cy="365125"/>
          </a:xfrm>
          <a:prstGeom prst="rect">
            <a:avLst/>
          </a:prstGeom>
        </p:spPr>
        <p:txBody>
          <a:bodyPr vert="horz" lIns="91440" tIns="45720" rIns="91440" bIns="45720" rtlCol="0" anchor="ctr"/>
          <a:lstStyle>
            <a:lvl1pPr algn="l">
              <a:defRPr sz="1200">
                <a:solidFill>
                  <a:srgbClr val="8C8C8C"/>
                </a:solidFill>
              </a:defRPr>
            </a:lvl1pPr>
          </a:lstStyle>
          <a:p>
            <a:fld id="{81C93FC7-9D1A-468B-98DB-D1E8D74418D9}" type="datetimeFigureOut">
              <a:rPr lang="tr-TR" smtClean="0"/>
              <a:pPr/>
              <a:t>18.06.2013</a:t>
            </a:fld>
            <a:endParaRPr lang="tr-TR" dirty="0"/>
          </a:p>
        </p:txBody>
      </p:sp>
      <p:sp>
        <p:nvSpPr>
          <p:cNvPr id="5" name="Altbilgi Yer Tutucusu 4"/>
          <p:cNvSpPr>
            <a:spLocks noGrp="1"/>
          </p:cNvSpPr>
          <p:nvPr>
            <p:ph type="ftr" sz="quarter" idx="3"/>
          </p:nvPr>
        </p:nvSpPr>
        <p:spPr>
          <a:xfrm>
            <a:off x="4164515" y="6356351"/>
            <a:ext cx="3859795" cy="365125"/>
          </a:xfrm>
          <a:prstGeom prst="rect">
            <a:avLst/>
          </a:prstGeom>
        </p:spPr>
        <p:txBody>
          <a:bodyPr vert="horz" lIns="91440" tIns="45720" rIns="91440" bIns="45720" rtlCol="0" anchor="ctr"/>
          <a:lstStyle>
            <a:lvl1pPr algn="ctr">
              <a:defRPr sz="1200">
                <a:solidFill>
                  <a:srgbClr val="8C8C8C"/>
                </a:solidFill>
              </a:defRPr>
            </a:lvl1pPr>
          </a:lstStyle>
          <a:p>
            <a:endParaRPr lang="tr-TR" dirty="0"/>
          </a:p>
        </p:txBody>
      </p:sp>
      <p:sp>
        <p:nvSpPr>
          <p:cNvPr id="6" name="Slayt Numarası Yer Tutucusu 5"/>
          <p:cNvSpPr>
            <a:spLocks noGrp="1"/>
          </p:cNvSpPr>
          <p:nvPr>
            <p:ph type="sldNum" sz="quarter" idx="4"/>
          </p:nvPr>
        </p:nvSpPr>
        <p:spPr>
          <a:xfrm>
            <a:off x="8735325" y="6356351"/>
            <a:ext cx="2844059" cy="365125"/>
          </a:xfrm>
          <a:prstGeom prst="rect">
            <a:avLst/>
          </a:prstGeom>
        </p:spPr>
        <p:txBody>
          <a:bodyPr vert="horz" lIns="91440" tIns="45720" rIns="91440" bIns="45720" rtlCol="0" anchor="ctr"/>
          <a:lstStyle>
            <a:lvl1pPr algn="r">
              <a:defRPr sz="1200">
                <a:solidFill>
                  <a:srgbClr val="8C8C8C"/>
                </a:solidFill>
              </a:defRPr>
            </a:lvl1pPr>
          </a:lstStyle>
          <a:p>
            <a:fld id="{A3F31473-23EB-4724-8B59-FE6D21D89FA4}" type="slidenum">
              <a:rPr lang="tr-TR" smtClean="0"/>
              <a:pPr/>
              <a:t>‹#›</a:t>
            </a:fld>
            <a:endParaRPr lang="tr-TR" dirty="0"/>
          </a:p>
        </p:txBody>
      </p:sp>
    </p:spTree>
    <p:extLst>
      <p:ext uri="{BB962C8B-B14F-4D97-AF65-F5344CB8AC3E}">
        <p14:creationId xmlns="" xmlns:p14="http://schemas.microsoft.com/office/powerpoint/2010/main" val="3449289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txStyles>
    <p:titleStyle>
      <a:lvl1pPr algn="l" defTabSz="914400" rtl="0" eaLnBrk="1" latinLnBrk="0" hangingPunct="1">
        <a:lnSpc>
          <a:spcPct val="8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tx1"/>
        </a:buClr>
        <a:buSzPct val="80000"/>
        <a:buFont typeface="Arial" pitchFamily="34" charset="0"/>
        <a:buChar char="•"/>
        <a:defRPr sz="2800" kern="1200">
          <a:solidFill>
            <a:schemeClr val="tx1"/>
          </a:solidFill>
          <a:latin typeface="+mn-lt"/>
          <a:ea typeface="+mn-ea"/>
          <a:cs typeface="+mn-cs"/>
        </a:defRPr>
      </a:lvl1pPr>
      <a:lvl2pPr marL="615950" indent="-285750" algn="l" defTabSz="914400" rtl="0" eaLnBrk="1" latinLnBrk="0" hangingPunct="1">
        <a:lnSpc>
          <a:spcPct val="90000"/>
        </a:lnSpc>
        <a:spcBef>
          <a:spcPts val="600"/>
        </a:spcBef>
        <a:buSzPct val="80000"/>
        <a:buFont typeface="Corbel" pitchFamily="34" charset="0"/>
        <a:buChar char="–"/>
        <a:defRPr sz="2400" kern="1200">
          <a:solidFill>
            <a:schemeClr val="tx1"/>
          </a:solidFill>
          <a:latin typeface="+mn-lt"/>
          <a:ea typeface="+mn-ea"/>
          <a:cs typeface="+mn-cs"/>
        </a:defRPr>
      </a:lvl2pPr>
      <a:lvl3pPr marL="996696" indent="-228600" algn="l" defTabSz="914400" rtl="0" eaLnBrk="1" latinLnBrk="0" hangingPunct="1">
        <a:lnSpc>
          <a:spcPct val="90000"/>
        </a:lnSpc>
        <a:spcBef>
          <a:spcPts val="600"/>
        </a:spcBef>
        <a:buClr>
          <a:schemeClr val="tx1"/>
        </a:buClr>
        <a:buSzPct val="80000"/>
        <a:buFont typeface="Arial" pitchFamily="34" charset="0"/>
        <a:buChar char="•"/>
        <a:defRPr sz="2000" kern="1200">
          <a:solidFill>
            <a:schemeClr val="tx1"/>
          </a:solidFill>
          <a:latin typeface="+mn-lt"/>
          <a:ea typeface="+mn-ea"/>
          <a:cs typeface="+mn-cs"/>
        </a:defRPr>
      </a:lvl3pPr>
      <a:lvl4pPr marL="1380744" indent="-283464" algn="l" defTabSz="914400" rtl="0" eaLnBrk="1" latinLnBrk="0" hangingPunct="1">
        <a:lnSpc>
          <a:spcPct val="90000"/>
        </a:lnSpc>
        <a:spcBef>
          <a:spcPts val="600"/>
        </a:spcBef>
        <a:buFont typeface="Corbel" pitchFamily="34" charset="0"/>
        <a:buChar char="–"/>
        <a:defRPr sz="1800" kern="1200">
          <a:solidFill>
            <a:schemeClr val="tx1"/>
          </a:solidFill>
          <a:latin typeface="+mn-lt"/>
          <a:ea typeface="+mn-ea"/>
          <a:cs typeface="+mn-cs"/>
        </a:defRPr>
      </a:lvl4pPr>
      <a:lvl5pPr marL="1764792" indent="-228600" algn="l" defTabSz="914400" rtl="0" eaLnBrk="1" latinLnBrk="0" hangingPunct="1">
        <a:lnSpc>
          <a:spcPct val="90000"/>
        </a:lnSpc>
        <a:spcBef>
          <a:spcPts val="600"/>
        </a:spcBef>
        <a:buClr>
          <a:schemeClr val="tx1"/>
        </a:buClr>
        <a:buSzPct val="80000"/>
        <a:buFont typeface="Arial" pitchFamily="34" charset="0"/>
        <a:buChar char="•"/>
        <a:defRPr sz="1800" kern="1200">
          <a:solidFill>
            <a:schemeClr val="tx1"/>
          </a:solidFill>
          <a:latin typeface="+mn-lt"/>
          <a:ea typeface="+mn-ea"/>
          <a:cs typeface="+mn-cs"/>
        </a:defRPr>
      </a:lvl5pPr>
      <a:lvl6pPr marL="2148840" indent="-283464" algn="l" defTabSz="914400" rtl="0" eaLnBrk="1" latinLnBrk="0" hangingPunct="1">
        <a:lnSpc>
          <a:spcPct val="90000"/>
        </a:lnSpc>
        <a:spcBef>
          <a:spcPts val="600"/>
        </a:spcBef>
        <a:buFont typeface="Corbel" pitchFamily="34" charset="0"/>
        <a:buChar char="–"/>
        <a:defRPr sz="1800" kern="1200" baseline="0">
          <a:solidFill>
            <a:schemeClr val="tx1"/>
          </a:solidFill>
          <a:latin typeface="+mn-lt"/>
          <a:ea typeface="+mn-ea"/>
          <a:cs typeface="+mn-cs"/>
        </a:defRPr>
      </a:lvl6pPr>
      <a:lvl7pPr marL="2532888" indent="-228600" algn="l" defTabSz="914400" rtl="0" eaLnBrk="1" latinLnBrk="0" hangingPunct="1">
        <a:lnSpc>
          <a:spcPct val="90000"/>
        </a:lnSpc>
        <a:spcBef>
          <a:spcPts val="600"/>
        </a:spcBef>
        <a:buSzPct val="80000"/>
        <a:buFont typeface="Arial" pitchFamily="34" charset="0"/>
        <a:buChar char="•"/>
        <a:defRPr sz="1800" kern="1200" baseline="0">
          <a:solidFill>
            <a:schemeClr val="tx1"/>
          </a:solidFill>
          <a:latin typeface="+mn-lt"/>
          <a:ea typeface="+mn-ea"/>
          <a:cs typeface="+mn-cs"/>
        </a:defRPr>
      </a:lvl7pPr>
      <a:lvl8pPr marL="2916936" indent="-283464" algn="l" defTabSz="914400" rtl="0" eaLnBrk="1" latinLnBrk="0" hangingPunct="1">
        <a:lnSpc>
          <a:spcPct val="90000"/>
        </a:lnSpc>
        <a:spcBef>
          <a:spcPts val="600"/>
        </a:spcBef>
        <a:buFont typeface="Corbel" pitchFamily="34" charset="0"/>
        <a:buChar char="–"/>
        <a:defRPr sz="1800" kern="1200" baseline="0">
          <a:solidFill>
            <a:schemeClr val="tx1"/>
          </a:solidFill>
          <a:latin typeface="+mn-lt"/>
          <a:ea typeface="+mn-ea"/>
          <a:cs typeface="+mn-cs"/>
        </a:defRPr>
      </a:lvl8pPr>
      <a:lvl9pPr marL="3300984" indent="-228600" algn="l" defTabSz="914400" rtl="0" eaLnBrk="1" latinLnBrk="0" hangingPunct="1">
        <a:lnSpc>
          <a:spcPct val="90000"/>
        </a:lnSpc>
        <a:spcBef>
          <a:spcPts val="600"/>
        </a:spcBef>
        <a:buSzPct val="80000"/>
        <a:buFont typeface="Arial" pitchFamily="34" charset="0"/>
        <a:buChar char="•"/>
        <a:defRPr sz="18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89756" y="260649"/>
            <a:ext cx="4608512" cy="4176463"/>
          </a:xfrm>
        </p:spPr>
        <p:txBody>
          <a:bodyPr>
            <a:normAutofit/>
          </a:bodyPr>
          <a:lstStyle/>
          <a:p>
            <a:pPr>
              <a:spcBef>
                <a:spcPts val="0"/>
              </a:spcBef>
            </a:pPr>
            <a:r>
              <a:rPr lang="tr-TR" sz="3600" dirty="0" smtClean="0">
                <a:latin typeface="Constantia" pitchFamily="18" charset="0"/>
              </a:rPr>
              <a:t>PROJE VE PERFORMANSLARIN HAZIRLANMASINDA YAŞANAN SORUNLAR VE ÇÖZÜM ÖNERİLERİ</a:t>
            </a:r>
            <a:r>
              <a:rPr lang="tr-TR" dirty="0" smtClean="0"/>
              <a:t/>
            </a:r>
            <a:br>
              <a:rPr lang="tr-TR" dirty="0" smtClean="0"/>
            </a:br>
            <a:endParaRPr lang="tr-TR" sz="4800" b="0" i="0" dirty="0">
              <a:solidFill>
                <a:srgbClr val="39527B"/>
              </a:solidFill>
              <a:latin typeface="Corbel"/>
              <a:ea typeface="+mj-ea"/>
              <a:cs typeface="+mj-cs"/>
            </a:endParaRPr>
          </a:p>
        </p:txBody>
      </p:sp>
      <p:sp>
        <p:nvSpPr>
          <p:cNvPr id="3" name="Alt Başlık 2"/>
          <p:cNvSpPr>
            <a:spLocks noGrp="1"/>
          </p:cNvSpPr>
          <p:nvPr>
            <p:ph type="subTitle" idx="1"/>
          </p:nvPr>
        </p:nvSpPr>
        <p:spPr>
          <a:xfrm>
            <a:off x="333772" y="5085184"/>
            <a:ext cx="4236641" cy="1512168"/>
          </a:xfrm>
        </p:spPr>
        <p:txBody>
          <a:bodyPr>
            <a:normAutofit/>
          </a:bodyPr>
          <a:lstStyle/>
          <a:p>
            <a:pPr marL="0" indent="0" algn="l">
              <a:spcBef>
                <a:spcPts val="0"/>
              </a:spcBef>
              <a:buNone/>
            </a:pPr>
            <a:r>
              <a:rPr lang="tr-TR" sz="2400" b="0" i="0" dirty="0" smtClean="0">
                <a:solidFill>
                  <a:schemeClr val="tx1">
                    <a:lumMod val="50000"/>
                  </a:schemeClr>
                </a:solidFill>
                <a:latin typeface="Constantia" pitchFamily="18" charset="0"/>
              </a:rPr>
              <a:t>Mesut KARATAŞ</a:t>
            </a:r>
          </a:p>
          <a:p>
            <a:pPr marL="0" indent="0" algn="l">
              <a:spcBef>
                <a:spcPts val="0"/>
              </a:spcBef>
              <a:buNone/>
            </a:pPr>
            <a:r>
              <a:rPr lang="tr-TR" dirty="0" smtClean="0">
                <a:solidFill>
                  <a:schemeClr val="tx1">
                    <a:lumMod val="50000"/>
                  </a:schemeClr>
                </a:solidFill>
                <a:latin typeface="Constantia" pitchFamily="18" charset="0"/>
              </a:rPr>
              <a:t>Kerime </a:t>
            </a:r>
            <a:r>
              <a:rPr lang="tr-TR" dirty="0" err="1" smtClean="0">
                <a:solidFill>
                  <a:schemeClr val="tx1">
                    <a:lumMod val="50000"/>
                  </a:schemeClr>
                </a:solidFill>
                <a:latin typeface="Constantia" pitchFamily="18" charset="0"/>
              </a:rPr>
              <a:t>Özkul</a:t>
            </a:r>
            <a:r>
              <a:rPr lang="tr-TR" dirty="0" smtClean="0">
                <a:solidFill>
                  <a:schemeClr val="tx1">
                    <a:lumMod val="50000"/>
                  </a:schemeClr>
                </a:solidFill>
                <a:latin typeface="Constantia" pitchFamily="18" charset="0"/>
              </a:rPr>
              <a:t> İlkokulu</a:t>
            </a:r>
          </a:p>
          <a:p>
            <a:pPr marL="0" indent="0" algn="l">
              <a:spcBef>
                <a:spcPts val="0"/>
              </a:spcBef>
              <a:buNone/>
            </a:pPr>
            <a:r>
              <a:rPr lang="tr-TR" dirty="0" smtClean="0">
                <a:solidFill>
                  <a:schemeClr val="tx1">
                    <a:lumMod val="50000"/>
                  </a:schemeClr>
                </a:solidFill>
                <a:latin typeface="Constantia" pitchFamily="18" charset="0"/>
              </a:rPr>
              <a:t>Tarsus</a:t>
            </a:r>
            <a:endParaRPr lang="tr-TR" sz="2400" b="0" i="0" dirty="0">
              <a:solidFill>
                <a:schemeClr val="tx1">
                  <a:lumMod val="50000"/>
                </a:schemeClr>
              </a:solidFill>
              <a:latin typeface="Constantia" pitchFamily="18" charset="0"/>
            </a:endParaRPr>
          </a:p>
        </p:txBody>
      </p:sp>
    </p:spTree>
    <p:extLst>
      <p:ext uri="{BB962C8B-B14F-4D97-AF65-F5344CB8AC3E}">
        <p14:creationId xmlns="" xmlns:p14="http://schemas.microsoft.com/office/powerpoint/2010/main" val="34408012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49796" y="260648"/>
            <a:ext cx="11161240" cy="792088"/>
          </a:xfrm>
        </p:spPr>
        <p:txBody>
          <a:bodyPr>
            <a:noAutofit/>
          </a:bodyPr>
          <a:lstStyle/>
          <a:p>
            <a:r>
              <a:rPr lang="tr-TR" b="1" dirty="0" smtClean="0"/>
              <a:t>Performans Görevlerinin ve Projelerin Olumlu Yanları</a:t>
            </a:r>
            <a:endParaRPr lang="tr-TR" dirty="0">
              <a:latin typeface="Trebuchet MS" pitchFamily="34" charset="0"/>
            </a:endParaRPr>
          </a:p>
        </p:txBody>
      </p:sp>
      <p:sp>
        <p:nvSpPr>
          <p:cNvPr id="3" name="2 İçerik Yer Tutucusu"/>
          <p:cNvSpPr>
            <a:spLocks noGrp="1"/>
          </p:cNvSpPr>
          <p:nvPr>
            <p:ph idx="1"/>
          </p:nvPr>
        </p:nvSpPr>
        <p:spPr>
          <a:xfrm>
            <a:off x="549797" y="1268760"/>
            <a:ext cx="11233248" cy="5112569"/>
          </a:xfrm>
        </p:spPr>
        <p:style>
          <a:lnRef idx="0">
            <a:scrgbClr r="0" g="0" b="0"/>
          </a:lnRef>
          <a:fillRef idx="1003">
            <a:schemeClr val="lt2"/>
          </a:fillRef>
          <a:effectRef idx="0">
            <a:scrgbClr r="0" g="0" b="0"/>
          </a:effectRef>
          <a:fontRef idx="major"/>
        </p:style>
        <p:txBody>
          <a:bodyPr>
            <a:normAutofit/>
          </a:bodyPr>
          <a:lstStyle/>
          <a:p>
            <a:pPr>
              <a:buFont typeface="Courier New" pitchFamily="49" charset="0"/>
              <a:buChar char="o"/>
            </a:pPr>
            <a:endParaRPr lang="tr-TR" dirty="0" smtClean="0">
              <a:latin typeface="Trebuchet MS" pitchFamily="34" charset="0"/>
            </a:endParaRPr>
          </a:p>
          <a:p>
            <a:pPr>
              <a:buFont typeface="Courier New" pitchFamily="49" charset="0"/>
              <a:buChar char="o"/>
            </a:pPr>
            <a:r>
              <a:rPr lang="tr-TR" dirty="0" smtClean="0">
                <a:latin typeface="Trebuchet MS" pitchFamily="34" charset="0"/>
              </a:rPr>
              <a:t>Öğrencilerin problem çözme, okuduğunu anlama, yaratıcılık ve araştırma becerilerini geliştirir.</a:t>
            </a:r>
          </a:p>
          <a:p>
            <a:pPr>
              <a:buFont typeface="Courier New" pitchFamily="49" charset="0"/>
              <a:buChar char="o"/>
            </a:pPr>
            <a:r>
              <a:rPr lang="tr-TR" dirty="0" smtClean="0">
                <a:latin typeface="Trebuchet MS" pitchFamily="34" charset="0"/>
              </a:rPr>
              <a:t>Öz disiplini arttırır, sorumluluk duygusunu geliştirir.</a:t>
            </a:r>
          </a:p>
          <a:p>
            <a:pPr>
              <a:buFont typeface="Courier New" pitchFamily="49" charset="0"/>
              <a:buChar char="o"/>
            </a:pPr>
            <a:r>
              <a:rPr lang="tr-TR" dirty="0" smtClean="0">
                <a:latin typeface="Trebuchet MS" pitchFamily="34" charset="0"/>
              </a:rPr>
              <a:t>Disiplinler arası bağlantılar kurmayı sağlar.</a:t>
            </a:r>
          </a:p>
          <a:p>
            <a:pPr>
              <a:buFont typeface="Courier New" pitchFamily="49" charset="0"/>
              <a:buChar char="o"/>
            </a:pPr>
            <a:r>
              <a:rPr lang="tr-TR" dirty="0" smtClean="0">
                <a:latin typeface="Trebuchet MS" pitchFamily="34" charset="0"/>
              </a:rPr>
              <a:t>Öğrenileni pekiştirir; öğrenme güçlüğü çeken çocuklara destek sağlar.</a:t>
            </a:r>
          </a:p>
          <a:p>
            <a:pPr>
              <a:buFont typeface="Courier New" pitchFamily="49" charset="0"/>
              <a:buChar char="o"/>
            </a:pPr>
            <a:r>
              <a:rPr lang="tr-TR" dirty="0" smtClean="0">
                <a:latin typeface="Trebuchet MS" pitchFamily="34" charset="0"/>
              </a:rPr>
              <a:t>Zamanı doğru kullanmayı öğretir.</a:t>
            </a:r>
          </a:p>
          <a:p>
            <a:pPr>
              <a:buFont typeface="Courier New" pitchFamily="49" charset="0"/>
              <a:buChar char="o"/>
            </a:pPr>
            <a:r>
              <a:rPr lang="tr-TR" dirty="0" smtClean="0">
                <a:latin typeface="Trebuchet MS" pitchFamily="34" charset="0"/>
              </a:rPr>
              <a:t>Akademik başarıyı arttırır.</a:t>
            </a:r>
          </a:p>
          <a:p>
            <a:endParaRPr lang="tr-TR" sz="3200" b="1" u="sng" dirty="0" smtClean="0">
              <a:solidFill>
                <a:schemeClr val="accent1">
                  <a:lumMod val="75000"/>
                </a:schemeClr>
              </a:solidFill>
              <a:latin typeface="Agency FB" pitchFamily="34" charset="0"/>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33772" y="1484784"/>
            <a:ext cx="10945216" cy="4464496"/>
          </a:xfrm>
        </p:spPr>
        <p:style>
          <a:lnRef idx="0">
            <a:scrgbClr r="0" g="0" b="0"/>
          </a:lnRef>
          <a:fillRef idx="1003">
            <a:schemeClr val="lt2"/>
          </a:fillRef>
          <a:effectRef idx="0">
            <a:scrgbClr r="0" g="0" b="0"/>
          </a:effectRef>
          <a:fontRef idx="major"/>
        </p:style>
        <p:txBody>
          <a:bodyPr>
            <a:noAutofit/>
          </a:bodyPr>
          <a:lstStyle/>
          <a:p>
            <a:r>
              <a:rPr lang="tr-TR" dirty="0" smtClean="0">
                <a:latin typeface="Trebuchet MS" pitchFamily="34" charset="0"/>
              </a:rPr>
              <a:t>   </a:t>
            </a:r>
            <a:r>
              <a:rPr lang="tr-TR" sz="2800" dirty="0" smtClean="0">
                <a:latin typeface="Constantia" pitchFamily="18" charset="0"/>
              </a:rPr>
              <a:t>Kişisel yetenek ve ilgilerin keşfedilmesine yardımcı olur.</a:t>
            </a:r>
            <a:br>
              <a:rPr lang="tr-TR" sz="2800" dirty="0" smtClean="0">
                <a:latin typeface="Constantia" pitchFamily="18" charset="0"/>
              </a:rPr>
            </a:br>
            <a:r>
              <a:rPr lang="tr-TR" sz="2800" dirty="0" smtClean="0">
                <a:latin typeface="Constantia" pitchFamily="18" charset="0"/>
              </a:rPr>
              <a:t/>
            </a:r>
            <a:br>
              <a:rPr lang="tr-TR" sz="2800" dirty="0" smtClean="0">
                <a:latin typeface="Constantia" pitchFamily="18" charset="0"/>
              </a:rPr>
            </a:br>
            <a:r>
              <a:rPr lang="tr-TR" sz="2800" dirty="0" smtClean="0">
                <a:latin typeface="Constantia" pitchFamily="18" charset="0"/>
              </a:rPr>
              <a:t>     Konunun derinlemesine incelenmesine olanak sağlar. </a:t>
            </a:r>
            <a:br>
              <a:rPr lang="tr-TR" sz="2800" dirty="0" smtClean="0">
                <a:latin typeface="Constantia" pitchFamily="18" charset="0"/>
              </a:rPr>
            </a:br>
            <a:r>
              <a:rPr lang="tr-TR" sz="2800" dirty="0" smtClean="0">
                <a:latin typeface="Constantia" pitchFamily="18" charset="0"/>
              </a:rPr>
              <a:t/>
            </a:r>
            <a:br>
              <a:rPr lang="tr-TR" sz="2800" dirty="0" smtClean="0">
                <a:latin typeface="Constantia" pitchFamily="18" charset="0"/>
              </a:rPr>
            </a:br>
            <a:r>
              <a:rPr lang="tr-TR" sz="2800" dirty="0" smtClean="0">
                <a:latin typeface="Constantia" pitchFamily="18" charset="0"/>
              </a:rPr>
              <a:t>     Velileri çocuklarıyla ilgili olmaya ve sürece katılmaya teşvik eder. </a:t>
            </a:r>
            <a:br>
              <a:rPr lang="tr-TR" sz="2800" dirty="0" smtClean="0">
                <a:latin typeface="Constantia" pitchFamily="18" charset="0"/>
              </a:rPr>
            </a:br>
            <a:r>
              <a:rPr lang="tr-TR" sz="2800" dirty="0" smtClean="0">
                <a:latin typeface="Constantia" pitchFamily="18" charset="0"/>
              </a:rPr>
              <a:t/>
            </a:r>
            <a:br>
              <a:rPr lang="tr-TR" sz="2800" dirty="0" smtClean="0">
                <a:latin typeface="Constantia" pitchFamily="18" charset="0"/>
              </a:rPr>
            </a:br>
            <a:r>
              <a:rPr lang="tr-TR" sz="2800" dirty="0" smtClean="0">
                <a:latin typeface="Constantia" pitchFamily="18" charset="0"/>
              </a:rPr>
              <a:t/>
            </a:r>
            <a:br>
              <a:rPr lang="tr-TR" sz="2800" dirty="0" smtClean="0">
                <a:latin typeface="Constantia" pitchFamily="18" charset="0"/>
              </a:rPr>
            </a:br>
            <a:r>
              <a:rPr lang="tr-TR" sz="2800" dirty="0" smtClean="0">
                <a:latin typeface="Constantia" pitchFamily="18" charset="0"/>
              </a:rPr>
              <a:t/>
            </a:r>
            <a:br>
              <a:rPr lang="tr-TR" sz="2800" dirty="0" smtClean="0">
                <a:latin typeface="Constantia" pitchFamily="18" charset="0"/>
              </a:rPr>
            </a:br>
            <a:r>
              <a:rPr lang="tr-TR" dirty="0" smtClean="0"/>
              <a:t/>
            </a:r>
            <a:br>
              <a:rPr lang="tr-TR" dirty="0" smtClean="0"/>
            </a:br>
            <a:r>
              <a:rPr lang="tr-TR" dirty="0" smtClean="0"/>
              <a:t>   </a:t>
            </a:r>
            <a:endParaRPr lang="tr-TR" dirty="0">
              <a:latin typeface="Trebuchet MS" pitchFamily="34" charset="0"/>
            </a:endParaRPr>
          </a:p>
        </p:txBody>
      </p:sp>
      <p:sp>
        <p:nvSpPr>
          <p:cNvPr id="3" name="2 İçerik Yer Tutucusu"/>
          <p:cNvSpPr>
            <a:spLocks noGrp="1"/>
          </p:cNvSpPr>
          <p:nvPr>
            <p:ph idx="1"/>
          </p:nvPr>
        </p:nvSpPr>
        <p:spPr>
          <a:xfrm>
            <a:off x="405780" y="404665"/>
            <a:ext cx="11175033" cy="1080119"/>
          </a:xfrm>
        </p:spPr>
        <p:txBody>
          <a:bodyPr>
            <a:normAutofit/>
          </a:bodyPr>
          <a:lstStyle/>
          <a:p>
            <a:pPr>
              <a:buNone/>
            </a:pPr>
            <a:r>
              <a:rPr lang="tr-TR" sz="3600" b="1" dirty="0" smtClean="0"/>
              <a:t>  Performans Görevlerinin ve Projelerin Olumlu Yanları</a:t>
            </a:r>
            <a:endParaRPr lang="tr-TR" sz="3600" b="1" u="sng" dirty="0" smtClean="0">
              <a:solidFill>
                <a:schemeClr val="accent1">
                  <a:lumMod val="75000"/>
                </a:schemeClr>
              </a:solidFill>
              <a:latin typeface="Agency FB" pitchFamily="34" charset="0"/>
            </a:endParaRPr>
          </a:p>
        </p:txBody>
      </p:sp>
      <p:pic>
        <p:nvPicPr>
          <p:cNvPr id="2050" name="Picture 2"/>
          <p:cNvPicPr>
            <a:picLocks noChangeAspect="1" noChangeArrowheads="1"/>
          </p:cNvPicPr>
          <p:nvPr/>
        </p:nvPicPr>
        <p:blipFill>
          <a:blip r:embed="rId2" cstate="print"/>
          <a:srcRect/>
          <a:stretch>
            <a:fillRect/>
          </a:stretch>
        </p:blipFill>
        <p:spPr bwMode="auto">
          <a:xfrm>
            <a:off x="8254652" y="4221088"/>
            <a:ext cx="3657600" cy="2444750"/>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61764" y="3212976"/>
            <a:ext cx="11017224" cy="3456384"/>
          </a:xfrm>
        </p:spPr>
        <p:style>
          <a:lnRef idx="0">
            <a:scrgbClr r="0" g="0" b="0"/>
          </a:lnRef>
          <a:fillRef idx="1003">
            <a:schemeClr val="lt2"/>
          </a:fillRef>
          <a:effectRef idx="0">
            <a:scrgbClr r="0" g="0" b="0"/>
          </a:effectRef>
          <a:fontRef idx="major"/>
        </p:style>
        <p:txBody>
          <a:bodyPr>
            <a:noAutofit/>
          </a:bodyPr>
          <a:lstStyle/>
          <a:p>
            <a:r>
              <a:rPr lang="tr-TR" dirty="0" smtClean="0">
                <a:latin typeface="Constantia" pitchFamily="18" charset="0"/>
              </a:rPr>
              <a:t>  </a:t>
            </a:r>
            <a:br>
              <a:rPr lang="tr-TR" dirty="0" smtClean="0">
                <a:latin typeface="Constantia" pitchFamily="18" charset="0"/>
              </a:rPr>
            </a:br>
            <a:r>
              <a:rPr lang="tr-TR" dirty="0" smtClean="0">
                <a:latin typeface="Constantia" pitchFamily="18" charset="0"/>
              </a:rPr>
              <a:t/>
            </a:r>
            <a:br>
              <a:rPr lang="tr-TR" dirty="0" smtClean="0">
                <a:latin typeface="Constantia" pitchFamily="18" charset="0"/>
              </a:rPr>
            </a:br>
            <a:r>
              <a:rPr lang="tr-TR" dirty="0" smtClean="0">
                <a:latin typeface="Constantia" pitchFamily="18" charset="0"/>
              </a:rPr>
              <a:t>    </a:t>
            </a:r>
            <a:r>
              <a:rPr lang="tr-TR" sz="3200" dirty="0" smtClean="0">
                <a:latin typeface="Constantia" pitchFamily="18" charset="0"/>
              </a:rPr>
              <a:t>Öğretmenlerin konuya yeterince hakim olmamaları nedeniyle rehberlik yapamaması </a:t>
            </a:r>
            <a:br>
              <a:rPr lang="tr-TR" sz="3200" dirty="0" smtClean="0">
                <a:latin typeface="Constantia" pitchFamily="18" charset="0"/>
              </a:rPr>
            </a:br>
            <a:r>
              <a:rPr lang="tr-TR" sz="3200" dirty="0" smtClean="0">
                <a:latin typeface="Constantia" pitchFamily="18" charset="0"/>
              </a:rPr>
              <a:t/>
            </a:r>
            <a:br>
              <a:rPr lang="tr-TR" sz="3200" dirty="0" smtClean="0">
                <a:latin typeface="Constantia" pitchFamily="18" charset="0"/>
              </a:rPr>
            </a:br>
            <a:r>
              <a:rPr lang="tr-TR" sz="3200" dirty="0" smtClean="0">
                <a:latin typeface="Constantia" pitchFamily="18" charset="0"/>
              </a:rPr>
              <a:t>    Kullanılacak malzemelerin maliyetinin veli tarafından külfet olarak görülmesi veya temin edilmemesi</a:t>
            </a:r>
            <a:r>
              <a:rPr lang="tr-TR" dirty="0" smtClean="0">
                <a:latin typeface="Constantia" pitchFamily="18" charset="0"/>
              </a:rPr>
              <a:t> </a:t>
            </a:r>
            <a:r>
              <a:rPr lang="tr-TR" dirty="0" smtClean="0"/>
              <a:t/>
            </a:r>
            <a:br>
              <a:rPr lang="tr-TR" dirty="0" smtClean="0"/>
            </a:br>
            <a:r>
              <a:rPr lang="tr-TR" dirty="0" smtClean="0"/>
              <a:t/>
            </a:r>
            <a:br>
              <a:rPr lang="tr-TR" dirty="0" smtClean="0"/>
            </a:br>
            <a:endParaRPr lang="tr-TR" dirty="0">
              <a:latin typeface="Trebuchet MS" pitchFamily="34" charset="0"/>
            </a:endParaRPr>
          </a:p>
        </p:txBody>
      </p:sp>
      <p:sp>
        <p:nvSpPr>
          <p:cNvPr id="3" name="2 İçerik Yer Tutucusu"/>
          <p:cNvSpPr>
            <a:spLocks noGrp="1"/>
          </p:cNvSpPr>
          <p:nvPr>
            <p:ph idx="1"/>
          </p:nvPr>
        </p:nvSpPr>
        <p:spPr>
          <a:xfrm>
            <a:off x="189756" y="404665"/>
            <a:ext cx="11809312" cy="1080119"/>
          </a:xfrm>
        </p:spPr>
        <p:txBody>
          <a:bodyPr>
            <a:normAutofit/>
          </a:bodyPr>
          <a:lstStyle/>
          <a:p>
            <a:pPr>
              <a:buNone/>
            </a:pPr>
            <a:r>
              <a:rPr lang="tr-TR" sz="3600" b="1" dirty="0" smtClean="0">
                <a:latin typeface="Trebuchet MS" pitchFamily="34" charset="0"/>
              </a:rPr>
              <a:t> PERFORMANS VE PROJE DE KARŞILAŞILAN GÜÇLÜKLER</a:t>
            </a:r>
            <a:endParaRPr lang="tr-TR" sz="3600" b="1" dirty="0" smtClean="0">
              <a:solidFill>
                <a:schemeClr val="accent1">
                  <a:lumMod val="75000"/>
                </a:schemeClr>
              </a:solidFill>
              <a:latin typeface="Trebuchet MS" pitchFamily="34" charset="0"/>
            </a:endParaRPr>
          </a:p>
        </p:txBody>
      </p:sp>
      <p:pic>
        <p:nvPicPr>
          <p:cNvPr id="1026" name="Picture 2"/>
          <p:cNvPicPr>
            <a:picLocks noChangeAspect="1" noChangeArrowheads="1"/>
          </p:cNvPicPr>
          <p:nvPr/>
        </p:nvPicPr>
        <p:blipFill>
          <a:blip r:embed="rId2" cstate="print"/>
          <a:srcRect/>
          <a:stretch>
            <a:fillRect/>
          </a:stretch>
        </p:blipFill>
        <p:spPr bwMode="auto">
          <a:xfrm>
            <a:off x="9838828" y="116632"/>
            <a:ext cx="2061965" cy="3055157"/>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Metin Yer Tutucusu"/>
          <p:cNvSpPr>
            <a:spLocks noGrp="1"/>
          </p:cNvSpPr>
          <p:nvPr>
            <p:ph type="body" idx="1"/>
          </p:nvPr>
        </p:nvSpPr>
        <p:spPr>
          <a:xfrm>
            <a:off x="333772" y="404664"/>
            <a:ext cx="11032603" cy="2232248"/>
          </a:xfrm>
        </p:spPr>
        <p:txBody>
          <a:bodyPr>
            <a:normAutofit/>
          </a:bodyPr>
          <a:lstStyle/>
          <a:p>
            <a:pPr marL="533400" indent="-533400"/>
            <a:endParaRPr lang="tr-TR" sz="3200" dirty="0" smtClean="0"/>
          </a:p>
          <a:p>
            <a:pPr marL="533400" indent="-533400">
              <a:buFont typeface="Courier New" pitchFamily="49" charset="0"/>
              <a:buChar char="o"/>
            </a:pPr>
            <a:r>
              <a:rPr lang="tr-TR" sz="2800" dirty="0" smtClean="0">
                <a:solidFill>
                  <a:schemeClr val="accent2">
                    <a:lumMod val="50000"/>
                  </a:schemeClr>
                </a:solidFill>
              </a:rPr>
              <a:t>İçerik yerine biçimin ve görselliğin ön plana çıkarılmaya çalışılması</a:t>
            </a:r>
          </a:p>
          <a:p>
            <a:pPr marL="533400" indent="-533400">
              <a:buFont typeface="Courier New" pitchFamily="49" charset="0"/>
              <a:buChar char="o"/>
            </a:pPr>
            <a:endParaRPr lang="tr-TR" sz="2800" dirty="0" smtClean="0">
              <a:solidFill>
                <a:schemeClr val="accent2">
                  <a:lumMod val="50000"/>
                </a:schemeClr>
              </a:solidFill>
            </a:endParaRPr>
          </a:p>
          <a:p>
            <a:pPr marL="533400" indent="-533400">
              <a:buFont typeface="Courier New" pitchFamily="49" charset="0"/>
              <a:buChar char="o"/>
            </a:pPr>
            <a:r>
              <a:rPr lang="tr-TR" sz="2800" dirty="0" smtClean="0">
                <a:solidFill>
                  <a:schemeClr val="accent2">
                    <a:lumMod val="50000"/>
                  </a:schemeClr>
                </a:solidFill>
              </a:rPr>
              <a:t>Öğrencilerin tek bir konuya yönlendirilerek,ilgisi dışında bir görevi yerine getirmek zorunda bırakılması.</a:t>
            </a:r>
          </a:p>
          <a:p>
            <a:pPr marL="533400" indent="-533400">
              <a:buFont typeface="Courier New" pitchFamily="49" charset="0"/>
              <a:buChar char="o"/>
            </a:pPr>
            <a:endParaRPr lang="tr-TR" sz="2800" dirty="0" smtClean="0">
              <a:solidFill>
                <a:schemeClr val="accent2">
                  <a:lumMod val="50000"/>
                </a:schemeClr>
              </a:solidFill>
            </a:endParaRPr>
          </a:p>
          <a:p>
            <a:pPr marL="533400" indent="-533400">
              <a:buFont typeface="Courier New" pitchFamily="49" charset="0"/>
              <a:buChar char="o"/>
            </a:pPr>
            <a:endParaRPr lang="tr-TR" sz="2800" dirty="0" smtClean="0">
              <a:solidFill>
                <a:schemeClr val="accent2">
                  <a:lumMod val="50000"/>
                </a:schemeClr>
              </a:solidFill>
            </a:endParaRPr>
          </a:p>
          <a:p>
            <a:pPr marL="533400" indent="-533400">
              <a:buFont typeface="Courier New" pitchFamily="49" charset="0"/>
              <a:buChar char="o"/>
            </a:pPr>
            <a:endParaRPr lang="tr-TR" sz="2800" dirty="0" smtClean="0">
              <a:solidFill>
                <a:schemeClr val="accent2">
                  <a:lumMod val="50000"/>
                </a:schemeClr>
              </a:solidFill>
            </a:endParaRPr>
          </a:p>
          <a:p>
            <a:endParaRPr lang="tr-TR" dirty="0"/>
          </a:p>
        </p:txBody>
      </p:sp>
      <p:pic>
        <p:nvPicPr>
          <p:cNvPr id="3" name="Picture 2"/>
          <p:cNvPicPr>
            <a:picLocks noChangeAspect="1" noChangeArrowheads="1"/>
          </p:cNvPicPr>
          <p:nvPr/>
        </p:nvPicPr>
        <p:blipFill>
          <a:blip r:embed="rId2" cstate="print"/>
          <a:srcRect/>
          <a:stretch>
            <a:fillRect/>
          </a:stretch>
        </p:blipFill>
        <p:spPr bwMode="auto">
          <a:xfrm>
            <a:off x="8326660" y="2893465"/>
            <a:ext cx="3672407" cy="3806199"/>
          </a:xfrm>
          <a:prstGeom prst="rect">
            <a:avLst/>
          </a:prstGeom>
          <a:noFill/>
          <a:ln w="9525">
            <a:noFill/>
            <a:miter lim="800000"/>
            <a:headEnd/>
            <a:tailEnd/>
          </a:ln>
          <a:effectLst/>
        </p:spPr>
      </p:pic>
    </p:spTree>
    <p:extLst>
      <p:ext uri="{BB962C8B-B14F-4D97-AF65-F5344CB8AC3E}">
        <p14:creationId xmlns="" xmlns:p14="http://schemas.microsoft.com/office/powerpoint/2010/main" val="62705084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05780" y="260648"/>
            <a:ext cx="11521280" cy="1512168"/>
          </a:xfrm>
        </p:spPr>
        <p:txBody>
          <a:bodyPr>
            <a:normAutofit/>
          </a:bodyPr>
          <a:lstStyle/>
          <a:p>
            <a:pPr algn="ctr"/>
            <a:r>
              <a:rPr lang="tr-TR" sz="2800" b="1" dirty="0" smtClean="0">
                <a:latin typeface="Trebuchet MS" pitchFamily="34" charset="0"/>
              </a:rPr>
              <a:t>KARŞILAŞILAN SORUNLARI GİDERMEDE ÖĞRETMEN- VELİ VE ÖĞRENCİLERİN SORUMLULUKLARI</a:t>
            </a:r>
            <a:r>
              <a:rPr lang="tr-TR" dirty="0" smtClean="0">
                <a:latin typeface="Trebuchet MS" pitchFamily="34" charset="0"/>
              </a:rPr>
              <a:t> </a:t>
            </a:r>
            <a:endParaRPr lang="tr-TR" sz="2800" dirty="0">
              <a:latin typeface="Trebuchet MS" pitchFamily="34" charset="0"/>
            </a:endParaRPr>
          </a:p>
        </p:txBody>
      </p:sp>
      <p:sp>
        <p:nvSpPr>
          <p:cNvPr id="3" name="2 Metin Yer Tutucusu"/>
          <p:cNvSpPr>
            <a:spLocks noGrp="1"/>
          </p:cNvSpPr>
          <p:nvPr>
            <p:ph type="body" idx="1"/>
          </p:nvPr>
        </p:nvSpPr>
        <p:spPr>
          <a:xfrm>
            <a:off x="477789" y="1916832"/>
            <a:ext cx="11305256" cy="4255368"/>
          </a:xfrm>
        </p:spPr>
        <p:txBody>
          <a:bodyPr/>
          <a:lstStyle/>
          <a:p>
            <a:pPr marL="533400" indent="-533400"/>
            <a:endParaRPr lang="tr-TR" dirty="0" smtClean="0"/>
          </a:p>
          <a:p>
            <a:pPr marL="533400" indent="-533400"/>
            <a:r>
              <a:rPr lang="tr-TR" sz="2800" dirty="0" smtClean="0">
                <a:solidFill>
                  <a:schemeClr val="accent2">
                    <a:lumMod val="50000"/>
                  </a:schemeClr>
                </a:solidFill>
              </a:rPr>
              <a:t>                Önerilecek Performans görevlerinin ve projelerin </a:t>
            </a:r>
            <a:r>
              <a:rPr lang="tr-TR" sz="2800" dirty="0" smtClean="0">
                <a:solidFill>
                  <a:srgbClr val="C00000"/>
                </a:solidFill>
              </a:rPr>
              <a:t>öğrenci düzeyi</a:t>
            </a:r>
            <a:r>
              <a:rPr lang="tr-TR" sz="2800" dirty="0" smtClean="0">
                <a:solidFill>
                  <a:schemeClr val="accent2">
                    <a:lumMod val="50000"/>
                  </a:schemeClr>
                </a:solidFill>
              </a:rPr>
              <a:t>ne uygun olmasına dikkat edilmesi </a:t>
            </a:r>
          </a:p>
          <a:p>
            <a:pPr marL="533400" indent="-533400"/>
            <a:endParaRPr lang="tr-TR" sz="2800" dirty="0" smtClean="0">
              <a:solidFill>
                <a:schemeClr val="accent2">
                  <a:lumMod val="50000"/>
                </a:schemeClr>
              </a:solidFill>
            </a:endParaRPr>
          </a:p>
          <a:p>
            <a:pPr marL="533400" indent="-533400"/>
            <a:r>
              <a:rPr lang="tr-TR" sz="2800" dirty="0" smtClean="0">
                <a:solidFill>
                  <a:schemeClr val="accent2">
                    <a:lumMod val="50000"/>
                  </a:schemeClr>
                </a:solidFill>
              </a:rPr>
              <a:t>                Performans görevlerinin ve projelerin belirlenmesinde okulun bulunduğu </a:t>
            </a:r>
            <a:r>
              <a:rPr lang="tr-TR" sz="2800" dirty="0" smtClean="0">
                <a:solidFill>
                  <a:srgbClr val="C00000"/>
                </a:solidFill>
              </a:rPr>
              <a:t>çevre</a:t>
            </a:r>
            <a:r>
              <a:rPr lang="tr-TR" sz="2800" dirty="0" smtClean="0">
                <a:solidFill>
                  <a:schemeClr val="accent2">
                    <a:lumMod val="50000"/>
                  </a:schemeClr>
                </a:solidFill>
              </a:rPr>
              <a:t>nin dikkate alınması</a:t>
            </a:r>
          </a:p>
          <a:p>
            <a:pPr marL="533400" indent="-533400"/>
            <a:endParaRPr lang="tr-TR" sz="2800" dirty="0" smtClean="0">
              <a:solidFill>
                <a:schemeClr val="accent2">
                  <a:lumMod val="50000"/>
                </a:schemeClr>
              </a:solidFill>
            </a:endParaRPr>
          </a:p>
          <a:p>
            <a:pPr marL="533400" indent="-533400"/>
            <a:r>
              <a:rPr lang="tr-TR" sz="2800" dirty="0" smtClean="0">
                <a:solidFill>
                  <a:schemeClr val="accent2">
                    <a:lumMod val="50000"/>
                  </a:schemeClr>
                </a:solidFill>
              </a:rPr>
              <a:t>               Her öğrencinin aynı görevi alması için zorlanmaması.</a:t>
            </a:r>
            <a:endParaRPr lang="tr-TR" sz="2800" dirty="0">
              <a:solidFill>
                <a:schemeClr val="accent2">
                  <a:lumMod val="50000"/>
                </a:schemeClr>
              </a:solidFill>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77788" y="188640"/>
            <a:ext cx="11377264" cy="1296144"/>
          </a:xfrm>
        </p:spPr>
        <p:txBody>
          <a:bodyPr>
            <a:noAutofit/>
          </a:bodyPr>
          <a:lstStyle/>
          <a:p>
            <a:pPr algn="ctr"/>
            <a:r>
              <a:rPr lang="tr-TR" sz="3200" b="1" dirty="0" smtClean="0"/>
              <a:t>KARŞILAŞILAN SORUNLARI GİDERMEDE ÖĞRETMEN- VELİ VE ÖĞRENCİLERİN SORUMLULUKLARI</a:t>
            </a:r>
            <a:endParaRPr lang="tr-TR" sz="3200" dirty="0"/>
          </a:p>
        </p:txBody>
      </p:sp>
      <p:sp>
        <p:nvSpPr>
          <p:cNvPr id="3" name="2 Metin Yer Tutucusu"/>
          <p:cNvSpPr>
            <a:spLocks noGrp="1"/>
          </p:cNvSpPr>
          <p:nvPr>
            <p:ph type="body" idx="1"/>
          </p:nvPr>
        </p:nvSpPr>
        <p:spPr>
          <a:xfrm>
            <a:off x="606425" y="1844824"/>
            <a:ext cx="4983931" cy="4327376"/>
          </a:xfrm>
        </p:spPr>
        <p:txBody>
          <a:bodyPr>
            <a:normAutofit/>
          </a:bodyPr>
          <a:lstStyle/>
          <a:p>
            <a:pPr marL="577850" indent="-577850" algn="ctr">
              <a:lnSpc>
                <a:spcPct val="80000"/>
              </a:lnSpc>
            </a:pPr>
            <a:endParaRPr lang="tr-TR" b="1" dirty="0" smtClean="0">
              <a:solidFill>
                <a:srgbClr val="5331CF"/>
              </a:solidFill>
              <a:latin typeface="+mj-lt"/>
            </a:endParaRPr>
          </a:p>
          <a:p>
            <a:pPr marL="577850" indent="-577850" algn="ctr">
              <a:lnSpc>
                <a:spcPct val="80000"/>
              </a:lnSpc>
            </a:pPr>
            <a:endParaRPr lang="tr-TR" b="1" dirty="0" smtClean="0">
              <a:solidFill>
                <a:srgbClr val="5331CF"/>
              </a:solidFill>
              <a:latin typeface="+mj-lt"/>
            </a:endParaRPr>
          </a:p>
          <a:p>
            <a:pPr marL="577850" indent="-577850" algn="ctr">
              <a:lnSpc>
                <a:spcPct val="80000"/>
              </a:lnSpc>
            </a:pPr>
            <a:r>
              <a:rPr lang="tr-TR" b="1" dirty="0" smtClean="0">
                <a:solidFill>
                  <a:srgbClr val="C00000"/>
                </a:solidFill>
                <a:latin typeface="+mj-lt"/>
              </a:rPr>
              <a:t>VELİLERE DÜŞEN GÖREVLER</a:t>
            </a:r>
            <a:endParaRPr lang="tr-TR" dirty="0" smtClean="0">
              <a:solidFill>
                <a:srgbClr val="C00000"/>
              </a:solidFill>
              <a:latin typeface="+mj-lt"/>
            </a:endParaRPr>
          </a:p>
          <a:p>
            <a:pPr marL="577850" indent="-577850">
              <a:lnSpc>
                <a:spcPct val="80000"/>
              </a:lnSpc>
            </a:pPr>
            <a:endParaRPr lang="tr-TR" dirty="0" smtClean="0"/>
          </a:p>
          <a:p>
            <a:pPr marL="87313" lvl="2" indent="273050">
              <a:lnSpc>
                <a:spcPct val="80000"/>
              </a:lnSpc>
              <a:buFont typeface="Courier New" pitchFamily="49" charset="0"/>
              <a:buChar char="o"/>
            </a:pPr>
            <a:r>
              <a:rPr lang="tr-TR" sz="2000" dirty="0" smtClean="0">
                <a:solidFill>
                  <a:schemeClr val="accent2">
                    <a:lumMod val="50000"/>
                  </a:schemeClr>
                </a:solidFill>
              </a:rPr>
              <a:t>Sürece maddi ve manevi destek sağlamalıdır.</a:t>
            </a:r>
          </a:p>
          <a:p>
            <a:pPr marL="87313" lvl="2" indent="273050">
              <a:lnSpc>
                <a:spcPct val="80000"/>
              </a:lnSpc>
              <a:buFont typeface="Courier New" pitchFamily="49" charset="0"/>
              <a:buChar char="o"/>
            </a:pPr>
            <a:endParaRPr lang="tr-TR" sz="2000" dirty="0" smtClean="0">
              <a:solidFill>
                <a:schemeClr val="accent2">
                  <a:lumMod val="50000"/>
                </a:schemeClr>
              </a:solidFill>
            </a:endParaRPr>
          </a:p>
          <a:p>
            <a:pPr marL="87313" lvl="2" indent="273050">
              <a:lnSpc>
                <a:spcPct val="80000"/>
              </a:lnSpc>
              <a:buFont typeface="Courier New" pitchFamily="49" charset="0"/>
              <a:buChar char="o"/>
            </a:pPr>
            <a:r>
              <a:rPr lang="tr-TR" sz="2000" dirty="0" smtClean="0">
                <a:solidFill>
                  <a:schemeClr val="accent2">
                    <a:lumMod val="50000"/>
                  </a:schemeClr>
                </a:solidFill>
              </a:rPr>
              <a:t>Öğrencisi için gerekli çalışma koşullarını hazırlamalıdır.</a:t>
            </a:r>
          </a:p>
          <a:p>
            <a:pPr marL="87313" lvl="2" indent="273050">
              <a:lnSpc>
                <a:spcPct val="80000"/>
              </a:lnSpc>
              <a:buFont typeface="Courier New" pitchFamily="49" charset="0"/>
              <a:buChar char="o"/>
            </a:pPr>
            <a:endParaRPr lang="tr-TR" sz="2000" dirty="0" smtClean="0">
              <a:solidFill>
                <a:schemeClr val="accent2">
                  <a:lumMod val="50000"/>
                </a:schemeClr>
              </a:solidFill>
            </a:endParaRPr>
          </a:p>
          <a:p>
            <a:pPr marL="87313" lvl="2" indent="273050">
              <a:lnSpc>
                <a:spcPct val="80000"/>
              </a:lnSpc>
              <a:buFont typeface="Courier New" pitchFamily="49" charset="0"/>
              <a:buChar char="o"/>
            </a:pPr>
            <a:r>
              <a:rPr lang="tr-TR" sz="2000" dirty="0" smtClean="0">
                <a:solidFill>
                  <a:schemeClr val="accent2">
                    <a:lumMod val="50000"/>
                  </a:schemeClr>
                </a:solidFill>
              </a:rPr>
              <a:t>Öğrencinin çalışmasında ona sadece rehberlik etmeli ama çalışmanın öğrencisinin özgün ürünü olmasını engellememelidir.</a:t>
            </a:r>
            <a:endParaRPr lang="tr-TR" sz="2000" dirty="0">
              <a:solidFill>
                <a:schemeClr val="accent2">
                  <a:lumMod val="50000"/>
                </a:schemeClr>
              </a:solidFill>
            </a:endParaRPr>
          </a:p>
        </p:txBody>
      </p:sp>
      <p:sp>
        <p:nvSpPr>
          <p:cNvPr id="5" name="2 Metin Yer Tutucusu"/>
          <p:cNvSpPr txBox="1">
            <a:spLocks/>
          </p:cNvSpPr>
          <p:nvPr/>
        </p:nvSpPr>
        <p:spPr>
          <a:xfrm>
            <a:off x="5734372" y="1844824"/>
            <a:ext cx="5992043" cy="4471392"/>
          </a:xfrm>
          <a:prstGeom prst="rect">
            <a:avLst/>
          </a:prstGeom>
        </p:spPr>
        <p:txBody>
          <a:bodyPr vert="horz" lIns="91440" tIns="45720" rIns="91440" bIns="45720" rtlCol="0" anchor="t">
            <a:normAutofit/>
          </a:bodyPr>
          <a:lstStyle/>
          <a:p>
            <a:pPr marL="577850" marR="0" lvl="0" indent="-577850" algn="l" defTabSz="914400" rtl="0" eaLnBrk="1" fontAlgn="auto" latinLnBrk="0" hangingPunct="1">
              <a:lnSpc>
                <a:spcPct val="80000"/>
              </a:lnSpc>
              <a:spcBef>
                <a:spcPts val="0"/>
              </a:spcBef>
              <a:spcAft>
                <a:spcPts val="0"/>
              </a:spcAft>
              <a:buClr>
                <a:schemeClr val="tx1"/>
              </a:buClr>
              <a:buSzPct val="80000"/>
              <a:buFont typeface="Arial" pitchFamily="34" charset="0"/>
              <a:buNone/>
              <a:tabLst/>
              <a:defRPr/>
            </a:pPr>
            <a:endParaRPr kumimoji="0" lang="tr-TR" sz="18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7" name="2 Metin Yer Tutucusu"/>
          <p:cNvSpPr txBox="1">
            <a:spLocks/>
          </p:cNvSpPr>
          <p:nvPr/>
        </p:nvSpPr>
        <p:spPr>
          <a:xfrm>
            <a:off x="6238428" y="1844824"/>
            <a:ext cx="5328592" cy="4399384"/>
          </a:xfrm>
          <a:prstGeom prst="rect">
            <a:avLst/>
          </a:prstGeom>
        </p:spPr>
        <p:txBody>
          <a:bodyPr vert="horz" lIns="91440" tIns="45720" rIns="91440" bIns="45720" rtlCol="0" anchor="t">
            <a:normAutofit/>
          </a:bodyPr>
          <a:lstStyle/>
          <a:p>
            <a:pPr algn="ctr">
              <a:lnSpc>
                <a:spcPct val="80000"/>
              </a:lnSpc>
              <a:buFont typeface="Wingdings" pitchFamily="2" charset="2"/>
              <a:buNone/>
            </a:pPr>
            <a:endParaRPr lang="tr-TR" sz="2400" b="1" dirty="0" smtClean="0">
              <a:solidFill>
                <a:srgbClr val="5331CF"/>
              </a:solidFill>
              <a:latin typeface="Trebuchet MS" pitchFamily="34" charset="0"/>
            </a:endParaRPr>
          </a:p>
          <a:p>
            <a:pPr algn="ctr">
              <a:lnSpc>
                <a:spcPct val="80000"/>
              </a:lnSpc>
              <a:buFont typeface="Wingdings" pitchFamily="2" charset="2"/>
              <a:buNone/>
            </a:pPr>
            <a:endParaRPr lang="tr-TR" sz="2400" b="1" dirty="0" smtClean="0">
              <a:solidFill>
                <a:srgbClr val="5331CF"/>
              </a:solidFill>
              <a:latin typeface="Trebuchet MS" pitchFamily="34" charset="0"/>
            </a:endParaRPr>
          </a:p>
          <a:p>
            <a:pPr algn="ctr">
              <a:lnSpc>
                <a:spcPct val="80000"/>
              </a:lnSpc>
              <a:buFont typeface="Wingdings" pitchFamily="2" charset="2"/>
              <a:buNone/>
            </a:pPr>
            <a:r>
              <a:rPr lang="tr-TR" sz="2400" b="1" dirty="0" smtClean="0">
                <a:solidFill>
                  <a:srgbClr val="C00000"/>
                </a:solidFill>
                <a:latin typeface="Trebuchet MS" pitchFamily="34" charset="0"/>
              </a:rPr>
              <a:t>ÖĞRENCİLERE DÜŞEN GÖREVLER</a:t>
            </a:r>
            <a:r>
              <a:rPr lang="tr-TR" sz="2400" dirty="0" smtClean="0">
                <a:solidFill>
                  <a:srgbClr val="C00000"/>
                </a:solidFill>
                <a:latin typeface="Trebuchet MS" pitchFamily="34" charset="0"/>
              </a:rPr>
              <a:t> </a:t>
            </a:r>
          </a:p>
          <a:p>
            <a:pPr>
              <a:lnSpc>
                <a:spcPct val="80000"/>
              </a:lnSpc>
              <a:buFont typeface="Wingdings" pitchFamily="2" charset="2"/>
              <a:buNone/>
            </a:pPr>
            <a:endParaRPr lang="tr-TR" sz="2400" dirty="0" smtClean="0"/>
          </a:p>
          <a:p>
            <a:pPr>
              <a:lnSpc>
                <a:spcPct val="80000"/>
              </a:lnSpc>
              <a:buFont typeface="Courier New" pitchFamily="49" charset="0"/>
              <a:buChar char="o"/>
            </a:pPr>
            <a:r>
              <a:rPr lang="tr-TR" sz="2000" dirty="0" smtClean="0">
                <a:solidFill>
                  <a:schemeClr val="accent2">
                    <a:lumMod val="50000"/>
                  </a:schemeClr>
                </a:solidFill>
              </a:rPr>
              <a:t>Öğretmeninin rehberliğine değer vermelidir.</a:t>
            </a:r>
          </a:p>
          <a:p>
            <a:pPr>
              <a:lnSpc>
                <a:spcPct val="80000"/>
              </a:lnSpc>
              <a:buFont typeface="Courier New" pitchFamily="49" charset="0"/>
              <a:buChar char="o"/>
            </a:pPr>
            <a:endParaRPr lang="tr-TR" sz="2000" dirty="0" smtClean="0">
              <a:solidFill>
                <a:schemeClr val="accent2">
                  <a:lumMod val="50000"/>
                </a:schemeClr>
              </a:solidFill>
            </a:endParaRPr>
          </a:p>
          <a:p>
            <a:pPr>
              <a:lnSpc>
                <a:spcPct val="80000"/>
              </a:lnSpc>
              <a:buFont typeface="Courier New" pitchFamily="49" charset="0"/>
              <a:buChar char="o"/>
            </a:pPr>
            <a:r>
              <a:rPr lang="tr-TR" sz="2000" dirty="0" smtClean="0">
                <a:solidFill>
                  <a:schemeClr val="accent2">
                    <a:lumMod val="50000"/>
                  </a:schemeClr>
                </a:solidFill>
              </a:rPr>
              <a:t>Verilen yönergeleri takip ederek,planlı çalışmalıdır.</a:t>
            </a:r>
          </a:p>
          <a:p>
            <a:pPr>
              <a:lnSpc>
                <a:spcPct val="80000"/>
              </a:lnSpc>
              <a:buFont typeface="Courier New" pitchFamily="49" charset="0"/>
              <a:buChar char="o"/>
            </a:pPr>
            <a:endParaRPr lang="tr-TR" sz="2000" dirty="0" smtClean="0">
              <a:solidFill>
                <a:schemeClr val="accent2">
                  <a:lumMod val="50000"/>
                </a:schemeClr>
              </a:solidFill>
            </a:endParaRPr>
          </a:p>
          <a:p>
            <a:pPr>
              <a:lnSpc>
                <a:spcPct val="80000"/>
              </a:lnSpc>
              <a:buFont typeface="Courier New" pitchFamily="49" charset="0"/>
              <a:buChar char="o"/>
            </a:pPr>
            <a:r>
              <a:rPr lang="tr-TR" sz="2000" dirty="0" smtClean="0">
                <a:solidFill>
                  <a:schemeClr val="accent2">
                    <a:lumMod val="50000"/>
                  </a:schemeClr>
                </a:solidFill>
              </a:rPr>
              <a:t>Bu çalışmanın kendi gelişimi üzerindeki etkisine inanmalı ve çalışmalarını bu bilinç içinde yapmalıdır.</a:t>
            </a:r>
          </a:p>
          <a:p>
            <a:pPr>
              <a:lnSpc>
                <a:spcPct val="80000"/>
              </a:lnSpc>
              <a:buFont typeface="Courier New" pitchFamily="49" charset="0"/>
              <a:buChar char="o"/>
            </a:pPr>
            <a:endParaRPr lang="tr-TR" sz="2000" dirty="0" smtClean="0">
              <a:solidFill>
                <a:schemeClr val="accent2">
                  <a:lumMod val="50000"/>
                </a:schemeClr>
              </a:solidFill>
            </a:endParaRPr>
          </a:p>
          <a:p>
            <a:pPr>
              <a:lnSpc>
                <a:spcPct val="80000"/>
              </a:lnSpc>
              <a:buFont typeface="Courier New" pitchFamily="49" charset="0"/>
              <a:buChar char="o"/>
            </a:pPr>
            <a:r>
              <a:rPr lang="tr-TR" sz="2000" dirty="0" smtClean="0">
                <a:solidFill>
                  <a:schemeClr val="accent2">
                    <a:lumMod val="50000"/>
                  </a:schemeClr>
                </a:solidFill>
              </a:rPr>
              <a:t>Aldığı sorumluluğu yerine tam olarak getirmelidir.</a:t>
            </a:r>
            <a:endParaRPr kumimoji="0" lang="tr-TR" sz="1600" b="0" i="0" u="none" strike="noStrike" kern="1200" cap="none" spc="0" normalizeH="0" baseline="0" noProof="0" dirty="0">
              <a:ln>
                <a:noFill/>
              </a:ln>
              <a:solidFill>
                <a:schemeClr val="accent2">
                  <a:lumMod val="50000"/>
                </a:schemeClr>
              </a:solidFill>
              <a:effectLst/>
              <a:uLnTx/>
              <a:uFillTx/>
              <a:latin typeface="+mn-lt"/>
              <a:ea typeface="+mn-ea"/>
              <a:cs typeface="+mn-cs"/>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188640"/>
            <a:ext cx="12188825" cy="1414264"/>
          </a:xfrm>
        </p:spPr>
        <p:txBody>
          <a:bodyPr>
            <a:normAutofit/>
          </a:bodyPr>
          <a:lstStyle/>
          <a:p>
            <a:pPr algn="ctr"/>
            <a:r>
              <a:rPr lang="tr-TR" sz="3200" b="1" dirty="0" smtClean="0"/>
              <a:t>SÜREÇTE MEYDANA GELEBİLECEK SORUNLAR VE ÇÖZÜM YOLLARI</a:t>
            </a:r>
            <a:endParaRPr lang="tr-TR" sz="3200" dirty="0"/>
          </a:p>
        </p:txBody>
      </p:sp>
      <p:sp>
        <p:nvSpPr>
          <p:cNvPr id="3" name="2 Metin Yer Tutucusu"/>
          <p:cNvSpPr>
            <a:spLocks noGrp="1"/>
          </p:cNvSpPr>
          <p:nvPr>
            <p:ph type="body" idx="1"/>
          </p:nvPr>
        </p:nvSpPr>
        <p:spPr>
          <a:xfrm>
            <a:off x="606425" y="1916832"/>
            <a:ext cx="11104611" cy="4608512"/>
          </a:xfrm>
        </p:spPr>
        <p:txBody>
          <a:bodyPr/>
          <a:lstStyle/>
          <a:p>
            <a:r>
              <a:rPr lang="tr-TR" sz="2800" dirty="0" smtClean="0"/>
              <a:t>     </a:t>
            </a:r>
            <a:r>
              <a:rPr lang="tr-TR" sz="2800" dirty="0" smtClean="0">
                <a:solidFill>
                  <a:schemeClr val="accent2">
                    <a:lumMod val="50000"/>
                  </a:schemeClr>
                </a:solidFill>
              </a:rPr>
              <a:t>Yönergelerin yeterince açıklayıcı olmaması. Çözüm; öğretmenin hazırladığı yönergede 2009/37 sayılı genelgeyi de inceleyerek, açıklayıcı ve yönlendirici bir yönerge hazırlaması.</a:t>
            </a:r>
          </a:p>
          <a:p>
            <a:endParaRPr lang="tr-TR" sz="2800" dirty="0" smtClean="0">
              <a:solidFill>
                <a:schemeClr val="accent2">
                  <a:lumMod val="50000"/>
                </a:schemeClr>
              </a:solidFill>
            </a:endParaRPr>
          </a:p>
          <a:p>
            <a:r>
              <a:rPr lang="tr-TR" sz="2800" dirty="0" smtClean="0">
                <a:solidFill>
                  <a:schemeClr val="accent2">
                    <a:lumMod val="50000"/>
                  </a:schemeClr>
                </a:solidFill>
              </a:rPr>
              <a:t>     Öğretmen-veli- öğrenci bir bütün olarak bu süreçte görev almalıdır. Birinin eksikliği bile ortaya konacak üründe yoksunluğa neden olacaktır.</a:t>
            </a:r>
          </a:p>
          <a:p>
            <a:endParaRPr lang="tr-TR" sz="2800" dirty="0" smtClean="0">
              <a:solidFill>
                <a:schemeClr val="accent2">
                  <a:lumMod val="50000"/>
                </a:schemeClr>
              </a:solidFill>
            </a:endParaRPr>
          </a:p>
          <a:p>
            <a:r>
              <a:rPr lang="tr-TR" sz="2800" dirty="0" smtClean="0">
                <a:solidFill>
                  <a:schemeClr val="accent2">
                    <a:lumMod val="50000"/>
                  </a:schemeClr>
                </a:solidFill>
              </a:rPr>
              <a:t>     Süreç tamamlanmadan öğretmenlerin rehberlik çalışmalarında bulunması ve süreci yakından takip etmeleri.</a:t>
            </a:r>
          </a:p>
          <a:p>
            <a:endParaRPr lang="tr-TR" sz="2800" dirty="0" smtClean="0">
              <a:solidFill>
                <a:schemeClr val="accent2">
                  <a:lumMod val="50000"/>
                </a:schemeClr>
              </a:solidFill>
            </a:endParaRPr>
          </a:p>
          <a:p>
            <a:r>
              <a:rPr lang="tr-TR" sz="2800" dirty="0" smtClean="0">
                <a:solidFill>
                  <a:schemeClr val="accent2">
                    <a:lumMod val="50000"/>
                  </a:schemeClr>
                </a:solidFill>
              </a:rPr>
              <a:t>     Değerlendirme yaparken yaşanan sorunlar;</a:t>
            </a:r>
          </a:p>
          <a:p>
            <a:endParaRPr lang="tr-TR"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33772" y="188640"/>
            <a:ext cx="11593288" cy="1008112"/>
          </a:xfrm>
        </p:spPr>
        <p:txBody>
          <a:bodyPr>
            <a:normAutofit/>
          </a:bodyPr>
          <a:lstStyle/>
          <a:p>
            <a:pPr algn="ctr"/>
            <a:r>
              <a:rPr lang="tr-TR" sz="3600" b="1" dirty="0" smtClean="0"/>
              <a:t>Değerlendirme Sürecinde Görülebilecek Hatalar</a:t>
            </a:r>
            <a:r>
              <a:rPr lang="tr-TR" sz="3600" dirty="0" smtClean="0"/>
              <a:t> </a:t>
            </a:r>
            <a:endParaRPr lang="tr-TR" sz="3600" dirty="0"/>
          </a:p>
        </p:txBody>
      </p:sp>
      <p:sp>
        <p:nvSpPr>
          <p:cNvPr id="3" name="2 Metin Yer Tutucusu"/>
          <p:cNvSpPr>
            <a:spLocks noGrp="1"/>
          </p:cNvSpPr>
          <p:nvPr>
            <p:ph type="body" idx="1"/>
          </p:nvPr>
        </p:nvSpPr>
        <p:spPr>
          <a:xfrm>
            <a:off x="606425" y="1628800"/>
            <a:ext cx="11032603" cy="4543400"/>
          </a:xfrm>
        </p:spPr>
        <p:txBody>
          <a:bodyPr>
            <a:normAutofit lnSpcReduction="10000"/>
          </a:bodyPr>
          <a:lstStyle/>
          <a:p>
            <a:pPr lvl="1">
              <a:buFont typeface="Courier New" pitchFamily="49" charset="0"/>
              <a:buChar char="o"/>
            </a:pPr>
            <a:r>
              <a:rPr lang="tr-TR" sz="2800" dirty="0" smtClean="0">
                <a:solidFill>
                  <a:schemeClr val="accent2">
                    <a:lumMod val="50000"/>
                  </a:schemeClr>
                </a:solidFill>
                <a:latin typeface="Trebuchet MS" pitchFamily="34" charset="0"/>
              </a:rPr>
              <a:t>Değerlendiriciden Kaynaklanan </a:t>
            </a:r>
          </a:p>
          <a:p>
            <a:pPr lvl="1">
              <a:buFont typeface="Courier New" pitchFamily="49" charset="0"/>
              <a:buChar char="o"/>
            </a:pPr>
            <a:r>
              <a:rPr lang="tr-TR" sz="2800" dirty="0" err="1" smtClean="0">
                <a:solidFill>
                  <a:schemeClr val="accent2">
                    <a:lumMod val="50000"/>
                  </a:schemeClr>
                </a:solidFill>
                <a:latin typeface="Trebuchet MS" pitchFamily="34" charset="0"/>
              </a:rPr>
              <a:t>Halo</a:t>
            </a:r>
            <a:r>
              <a:rPr lang="tr-TR" sz="2800" dirty="0" smtClean="0">
                <a:solidFill>
                  <a:schemeClr val="accent2">
                    <a:lumMod val="50000"/>
                  </a:schemeClr>
                </a:solidFill>
                <a:latin typeface="Trebuchet MS" pitchFamily="34" charset="0"/>
              </a:rPr>
              <a:t> etkisi </a:t>
            </a:r>
          </a:p>
          <a:p>
            <a:pPr lvl="1">
              <a:buFont typeface="Courier New" pitchFamily="49" charset="0"/>
              <a:buChar char="o"/>
            </a:pPr>
            <a:r>
              <a:rPr lang="tr-TR" sz="2800" dirty="0" smtClean="0">
                <a:solidFill>
                  <a:schemeClr val="accent2">
                    <a:lumMod val="50000"/>
                  </a:schemeClr>
                </a:solidFill>
                <a:latin typeface="Trebuchet MS" pitchFamily="34" charset="0"/>
              </a:rPr>
              <a:t>Öznellik hatası </a:t>
            </a:r>
          </a:p>
          <a:p>
            <a:pPr lvl="1">
              <a:buFont typeface="Courier New" pitchFamily="49" charset="0"/>
              <a:buChar char="o"/>
            </a:pPr>
            <a:r>
              <a:rPr lang="tr-TR" sz="2800" dirty="0" smtClean="0">
                <a:solidFill>
                  <a:schemeClr val="accent2">
                    <a:lumMod val="50000"/>
                  </a:schemeClr>
                </a:solidFill>
                <a:latin typeface="Trebuchet MS" pitchFamily="34" charset="0"/>
              </a:rPr>
              <a:t>Tanımama hatası </a:t>
            </a:r>
          </a:p>
          <a:p>
            <a:pPr lvl="1" indent="79375">
              <a:buFont typeface="Courier New" pitchFamily="49" charset="0"/>
              <a:buChar char="o"/>
            </a:pPr>
            <a:r>
              <a:rPr lang="tr-TR" sz="2800" dirty="0" smtClean="0">
                <a:solidFill>
                  <a:schemeClr val="accent2">
                    <a:lumMod val="50000"/>
                  </a:schemeClr>
                </a:solidFill>
                <a:latin typeface="Trebuchet MS" pitchFamily="34" charset="0"/>
              </a:rPr>
              <a:t>Zıtlık hatası </a:t>
            </a:r>
          </a:p>
          <a:p>
            <a:pPr lvl="1">
              <a:buFont typeface="Courier New" pitchFamily="49" charset="0"/>
              <a:buChar char="o"/>
            </a:pPr>
            <a:r>
              <a:rPr lang="tr-TR" sz="2800" dirty="0" smtClean="0">
                <a:solidFill>
                  <a:schemeClr val="accent2">
                    <a:lumMod val="50000"/>
                  </a:schemeClr>
                </a:solidFill>
                <a:latin typeface="Trebuchet MS" pitchFamily="34" charset="0"/>
              </a:rPr>
              <a:t>Karşılaştırma hatası</a:t>
            </a:r>
          </a:p>
          <a:p>
            <a:pPr lvl="1">
              <a:buFont typeface="Courier New" pitchFamily="49" charset="0"/>
              <a:buChar char="o"/>
            </a:pPr>
            <a:r>
              <a:rPr lang="tr-TR" sz="2800" dirty="0" smtClean="0">
                <a:solidFill>
                  <a:schemeClr val="accent2">
                    <a:lumMod val="50000"/>
                  </a:schemeClr>
                </a:solidFill>
                <a:latin typeface="Trebuchet MS" pitchFamily="34" charset="0"/>
              </a:rPr>
              <a:t>Önyargı</a:t>
            </a:r>
          </a:p>
          <a:p>
            <a:pPr lvl="1">
              <a:buFont typeface="Courier New" pitchFamily="49" charset="0"/>
              <a:buChar char="o"/>
            </a:pPr>
            <a:r>
              <a:rPr lang="tr-TR" sz="2800" dirty="0" smtClean="0">
                <a:solidFill>
                  <a:schemeClr val="accent2">
                    <a:lumMod val="50000"/>
                  </a:schemeClr>
                </a:solidFill>
                <a:latin typeface="Trebuchet MS" pitchFamily="34" charset="0"/>
              </a:rPr>
              <a:t>Abartma veya yumuşatma hatası</a:t>
            </a:r>
          </a:p>
          <a:p>
            <a:pPr lvl="1">
              <a:buFont typeface="Courier New" pitchFamily="49" charset="0"/>
              <a:buChar char="o"/>
            </a:pPr>
            <a:r>
              <a:rPr lang="tr-TR" sz="2800" dirty="0" smtClean="0">
                <a:solidFill>
                  <a:schemeClr val="accent2">
                    <a:lumMod val="50000"/>
                  </a:schemeClr>
                </a:solidFill>
                <a:latin typeface="Trebuchet MS" pitchFamily="34" charset="0"/>
              </a:rPr>
              <a:t>Sabit tepki hatası</a:t>
            </a:r>
          </a:p>
          <a:p>
            <a:pPr lvl="1">
              <a:buFont typeface="Courier New" pitchFamily="49" charset="0"/>
              <a:buChar char="o"/>
            </a:pPr>
            <a:r>
              <a:rPr lang="tr-TR" sz="2800" dirty="0" smtClean="0">
                <a:solidFill>
                  <a:schemeClr val="accent2">
                    <a:lumMod val="50000"/>
                  </a:schemeClr>
                </a:solidFill>
                <a:latin typeface="Trebuchet MS" pitchFamily="34" charset="0"/>
              </a:rPr>
              <a:t>Bellek etkisi</a:t>
            </a:r>
          </a:p>
          <a:p>
            <a:pPr lvl="1"/>
            <a:endParaRPr lang="tr-TR"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a:xfrm>
            <a:off x="693812" y="836712"/>
            <a:ext cx="11377264" cy="936104"/>
          </a:xfrm>
        </p:spPr>
        <p:txBody>
          <a:bodyPr>
            <a:normAutofit fontScale="90000"/>
          </a:bodyPr>
          <a:lstStyle/>
          <a:p>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3200" b="1" dirty="0" smtClean="0"/>
              <a:t/>
            </a:r>
            <a:br>
              <a:rPr lang="tr-TR" sz="3200" b="1" dirty="0" smtClean="0"/>
            </a:br>
            <a:r>
              <a:rPr lang="tr-TR" sz="4000" b="1" dirty="0" smtClean="0">
                <a:solidFill>
                  <a:srgbClr val="C00000"/>
                </a:solidFill>
              </a:rPr>
              <a:t>Değerlendirme Sürecinde Görülebilecek Hatalar</a:t>
            </a:r>
            <a:r>
              <a:rPr lang="tr-TR" sz="4000" dirty="0" smtClean="0">
                <a:solidFill>
                  <a:srgbClr val="C00000"/>
                </a:solidFill>
              </a:rPr>
              <a:t>ı Azaltmak İçin Neler Yapılabilir?</a:t>
            </a:r>
            <a:r>
              <a:rPr lang="tr-TR" sz="3600" dirty="0" smtClean="0"/>
              <a:t/>
            </a:r>
            <a:br>
              <a:rPr lang="tr-TR" sz="3600" dirty="0" smtClean="0"/>
            </a:br>
            <a:endParaRPr lang="tr-TR" sz="3200" dirty="0"/>
          </a:p>
        </p:txBody>
      </p:sp>
      <p:sp>
        <p:nvSpPr>
          <p:cNvPr id="6" name="5 Metin Yer Tutucusu"/>
          <p:cNvSpPr>
            <a:spLocks noGrp="1"/>
          </p:cNvSpPr>
          <p:nvPr>
            <p:ph type="body" idx="1"/>
          </p:nvPr>
        </p:nvSpPr>
        <p:spPr>
          <a:xfrm>
            <a:off x="606425" y="2348880"/>
            <a:ext cx="11176619" cy="3823320"/>
          </a:xfrm>
        </p:spPr>
        <p:txBody>
          <a:bodyPr>
            <a:normAutofit/>
          </a:bodyPr>
          <a:lstStyle/>
          <a:p>
            <a:pPr marL="360363" lvl="2"/>
            <a:r>
              <a:rPr lang="tr-TR" sz="2800" dirty="0" smtClean="0">
                <a:solidFill>
                  <a:schemeClr val="accent2">
                    <a:lumMod val="50000"/>
                  </a:schemeClr>
                </a:solidFill>
              </a:rPr>
              <a:t>Değerlendiricilerin eğitilmesi</a:t>
            </a:r>
          </a:p>
          <a:p>
            <a:pPr marL="360363" lvl="2"/>
            <a:r>
              <a:rPr lang="tr-TR" sz="2800" dirty="0" smtClean="0">
                <a:solidFill>
                  <a:schemeClr val="accent2">
                    <a:lumMod val="50000"/>
                  </a:schemeClr>
                </a:solidFill>
              </a:rPr>
              <a:t>Birden çok değerlendirici kullanılması</a:t>
            </a:r>
          </a:p>
          <a:p>
            <a:pPr marL="360363" lvl="2"/>
            <a:r>
              <a:rPr lang="tr-TR" sz="2800" dirty="0" smtClean="0">
                <a:solidFill>
                  <a:schemeClr val="accent2">
                    <a:lumMod val="50000"/>
                  </a:schemeClr>
                </a:solidFill>
              </a:rPr>
              <a:t>Uyumu yüksek değerlendiricilerin kullanılması</a:t>
            </a:r>
          </a:p>
          <a:p>
            <a:pPr marL="360363" lvl="2"/>
            <a:r>
              <a:rPr lang="tr-TR" sz="2800" dirty="0" smtClean="0">
                <a:solidFill>
                  <a:schemeClr val="accent2">
                    <a:lumMod val="50000"/>
                  </a:schemeClr>
                </a:solidFill>
              </a:rPr>
              <a:t>Değerlendirme ölçeklerinin kullanılması</a:t>
            </a:r>
          </a:p>
          <a:p>
            <a:pPr marL="360363" lvl="2"/>
            <a:r>
              <a:rPr lang="tr-TR" sz="2800" dirty="0" smtClean="0">
                <a:solidFill>
                  <a:schemeClr val="accent2">
                    <a:lumMod val="50000"/>
                  </a:schemeClr>
                </a:solidFill>
              </a:rPr>
              <a:t>Puanlamanın olabildiğince ayrıntılı (analitik) yapılması</a:t>
            </a:r>
          </a:p>
          <a:p>
            <a:pPr marL="360363" lvl="2"/>
            <a:r>
              <a:rPr lang="tr-TR" sz="2800" dirty="0" smtClean="0">
                <a:solidFill>
                  <a:schemeClr val="accent2">
                    <a:lumMod val="50000"/>
                  </a:schemeClr>
                </a:solidFill>
              </a:rPr>
              <a:t>Davranışsal ölçütlerin somutlaştırılması</a:t>
            </a:r>
            <a:endParaRPr lang="tr-TR" sz="2800" dirty="0">
              <a:solidFill>
                <a:schemeClr val="accent2">
                  <a:lumMod val="50000"/>
                </a:schemeClr>
              </a:solidFill>
            </a:endParaRPr>
          </a:p>
        </p:txBody>
      </p:sp>
    </p:spTree>
    <p:extLst>
      <p:ext uri="{BB962C8B-B14F-4D97-AF65-F5344CB8AC3E}">
        <p14:creationId xmlns="" xmlns:p14="http://schemas.microsoft.com/office/powerpoint/2010/main" val="39145924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33772" y="980728"/>
            <a:ext cx="11665296" cy="432048"/>
          </a:xfrm>
        </p:spPr>
        <p:txBody>
          <a:bodyPr>
            <a:normAutofit fontScale="90000"/>
          </a:bodyPr>
          <a:lstStyle/>
          <a:p>
            <a:r>
              <a:rPr lang="tr-TR" sz="4000" b="1" dirty="0" smtClean="0"/>
              <a:t>Ölçme Araçlarının Geliştirilmesinde Sorunlar, Öneriler</a:t>
            </a:r>
            <a:r>
              <a:rPr lang="tr-TR" sz="4000" dirty="0" smtClean="0"/>
              <a:t/>
            </a:r>
            <a:br>
              <a:rPr lang="tr-TR" sz="4000" dirty="0" smtClean="0"/>
            </a:br>
            <a:endParaRPr lang="tr-TR" dirty="0"/>
          </a:p>
        </p:txBody>
      </p:sp>
      <p:sp>
        <p:nvSpPr>
          <p:cNvPr id="3" name="2 Metin Yer Tutucusu"/>
          <p:cNvSpPr>
            <a:spLocks noGrp="1"/>
          </p:cNvSpPr>
          <p:nvPr>
            <p:ph type="body" idx="1"/>
          </p:nvPr>
        </p:nvSpPr>
        <p:spPr>
          <a:xfrm>
            <a:off x="405781" y="1628800"/>
            <a:ext cx="11593288" cy="4543400"/>
          </a:xfrm>
        </p:spPr>
        <p:txBody>
          <a:bodyPr/>
          <a:lstStyle/>
          <a:p>
            <a:r>
              <a:rPr lang="tr-TR" b="1" dirty="0" smtClean="0">
                <a:solidFill>
                  <a:srgbClr val="C00000"/>
                </a:solidFill>
              </a:rPr>
              <a:t> </a:t>
            </a:r>
            <a:r>
              <a:rPr lang="tr-TR" sz="2800" b="1" dirty="0" smtClean="0">
                <a:solidFill>
                  <a:srgbClr val="C00000"/>
                </a:solidFill>
              </a:rPr>
              <a:t>Ölçme araçları düzenlenirken başlıca iki sorun karşımıza çıkıyor. Bunlar:</a:t>
            </a:r>
            <a:endParaRPr lang="tr-TR" sz="2800" dirty="0" smtClean="0">
              <a:solidFill>
                <a:srgbClr val="C00000"/>
              </a:solidFill>
            </a:endParaRPr>
          </a:p>
          <a:p>
            <a:r>
              <a:rPr lang="tr-TR" sz="2800" dirty="0" smtClean="0"/>
              <a:t>Ölçme araçları öğretmen tarafından tek başına mı geliştirilecek?</a:t>
            </a:r>
          </a:p>
          <a:p>
            <a:r>
              <a:rPr lang="tr-TR" sz="2800" dirty="0" smtClean="0"/>
              <a:t>Öğretmen, başkaları tarafından geliştirilen (!) ölçme araçlarını mı kullanacak?</a:t>
            </a:r>
          </a:p>
          <a:p>
            <a:r>
              <a:rPr lang="tr-TR" sz="2800" dirty="0" smtClean="0"/>
              <a:t> </a:t>
            </a:r>
          </a:p>
          <a:p>
            <a:r>
              <a:rPr lang="tr-TR" sz="2800" b="1" u="sng" dirty="0" smtClean="0">
                <a:solidFill>
                  <a:srgbClr val="C00000"/>
                </a:solidFill>
              </a:rPr>
              <a:t>Öneri:</a:t>
            </a:r>
            <a:r>
              <a:rPr lang="tr-TR" sz="2800" dirty="0" smtClean="0">
                <a:solidFill>
                  <a:srgbClr val="C00000"/>
                </a:solidFill>
              </a:rPr>
              <a:t> </a:t>
            </a:r>
            <a:r>
              <a:rPr lang="tr-TR" sz="2800" dirty="0" smtClean="0"/>
              <a:t>Okul, il veya ilçe düzeylerinde zümre öğretmenlerinin birlikte geliştirdikleri ölçme araçlarının kullanılması gerekir. Özellikle de öğretmen kendi sınıf düzeyini bilerek ölçme aracını kendisi üretmelidir.</a:t>
            </a:r>
          </a:p>
          <a:p>
            <a:endParaRPr lang="tr-TR"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37829" y="2780928"/>
            <a:ext cx="10441160" cy="3600400"/>
          </a:xfrm>
        </p:spPr>
        <p:txBody>
          <a:bodyPr>
            <a:noAutofit/>
          </a:bodyPr>
          <a:lstStyle/>
          <a:p>
            <a:r>
              <a:rPr lang="tr-TR" sz="2800" dirty="0" smtClean="0">
                <a:latin typeface="Trebuchet MS" pitchFamily="34" charset="0"/>
              </a:rPr>
              <a:t>           Programda öngörülen eleştirel düşünme, problem çözme, yaratıcılık, araştırma gibi öğrencilerin bilişsel, duyuşsal ve devinimsel becerilerini kullanmasını, geliştirmesini ve bir ürün ortaya koymasını gerektiren çalışmalar olarak tanımlanabilir.</a:t>
            </a:r>
            <a:br>
              <a:rPr lang="tr-TR" sz="2800" dirty="0" smtClean="0">
                <a:latin typeface="Trebuchet MS" pitchFamily="34" charset="0"/>
              </a:rPr>
            </a:br>
            <a:r>
              <a:rPr lang="tr-TR" sz="2800" dirty="0" smtClean="0">
                <a:latin typeface="Trebuchet MS" pitchFamily="34" charset="0"/>
              </a:rPr>
              <a:t/>
            </a:r>
            <a:br>
              <a:rPr lang="tr-TR" sz="2800" dirty="0" smtClean="0">
                <a:latin typeface="Trebuchet MS" pitchFamily="34" charset="0"/>
              </a:rPr>
            </a:br>
            <a:r>
              <a:rPr lang="tr-TR" sz="2800" dirty="0" smtClean="0">
                <a:latin typeface="Trebuchet MS" pitchFamily="34" charset="0"/>
              </a:rPr>
              <a:t>     Öğretmen rehberliğinde yapılır.</a:t>
            </a:r>
            <a:br>
              <a:rPr lang="tr-TR" sz="2800" dirty="0" smtClean="0">
                <a:latin typeface="Trebuchet MS" pitchFamily="34" charset="0"/>
              </a:rPr>
            </a:br>
            <a:r>
              <a:rPr lang="tr-TR" sz="2800" dirty="0" smtClean="0">
                <a:latin typeface="Trebuchet MS" pitchFamily="34" charset="0"/>
              </a:rPr>
              <a:t/>
            </a:r>
            <a:br>
              <a:rPr lang="tr-TR" sz="2800" dirty="0" smtClean="0">
                <a:latin typeface="Trebuchet MS" pitchFamily="34" charset="0"/>
              </a:rPr>
            </a:br>
            <a:r>
              <a:rPr lang="tr-TR" sz="2800" dirty="0" smtClean="0">
                <a:latin typeface="Trebuchet MS" pitchFamily="34" charset="0"/>
              </a:rPr>
              <a:t/>
            </a:r>
            <a:br>
              <a:rPr lang="tr-TR" sz="2800" dirty="0" smtClean="0">
                <a:latin typeface="Trebuchet MS" pitchFamily="34" charset="0"/>
              </a:rPr>
            </a:br>
            <a:endParaRPr lang="tr-TR" sz="2800" dirty="0">
              <a:latin typeface="Trebuchet MS" pitchFamily="34" charset="0"/>
            </a:endParaRPr>
          </a:p>
        </p:txBody>
      </p:sp>
      <p:sp>
        <p:nvSpPr>
          <p:cNvPr id="3" name="2 İçerik Yer Tutucusu"/>
          <p:cNvSpPr>
            <a:spLocks noGrp="1"/>
          </p:cNvSpPr>
          <p:nvPr>
            <p:ph idx="1"/>
          </p:nvPr>
        </p:nvSpPr>
        <p:spPr>
          <a:xfrm>
            <a:off x="693812" y="404664"/>
            <a:ext cx="10887001" cy="2520281"/>
          </a:xfrm>
        </p:spPr>
        <p:txBody>
          <a:bodyPr>
            <a:normAutofit/>
          </a:bodyPr>
          <a:lstStyle/>
          <a:p>
            <a:r>
              <a:rPr lang="tr-TR" sz="2400" b="1" dirty="0" smtClean="0">
                <a:solidFill>
                  <a:schemeClr val="accent1">
                    <a:lumMod val="75000"/>
                  </a:schemeClr>
                </a:solidFill>
                <a:latin typeface="+mj-lt"/>
              </a:rPr>
              <a:t>Karşılaşılan güçlükleri analiz etmek ve çözüm önerilerimizi paylaşabilmek için öncelikle proje ve performans görevlerini açıklamak gereklidir.</a:t>
            </a:r>
          </a:p>
          <a:p>
            <a:r>
              <a:rPr lang="tr-TR" sz="2400" b="1" dirty="0" smtClean="0">
                <a:solidFill>
                  <a:schemeClr val="accent1">
                    <a:lumMod val="75000"/>
                  </a:schemeClr>
                </a:solidFill>
                <a:latin typeface="+mj-lt"/>
              </a:rPr>
              <a:t>Genel tanımı itibariyle;</a:t>
            </a:r>
          </a:p>
          <a:p>
            <a:pPr>
              <a:buNone/>
            </a:pPr>
            <a:r>
              <a:rPr lang="tr-TR" b="1" dirty="0" smtClean="0">
                <a:solidFill>
                  <a:schemeClr val="accent1">
                    <a:lumMod val="75000"/>
                  </a:schemeClr>
                </a:solidFill>
                <a:latin typeface="Trebuchet MS" pitchFamily="34" charset="0"/>
              </a:rPr>
              <a:t> </a:t>
            </a:r>
            <a:r>
              <a:rPr lang="tr-TR" sz="3200" b="1" dirty="0" smtClean="0">
                <a:solidFill>
                  <a:schemeClr val="accent1">
                    <a:lumMod val="75000"/>
                  </a:schemeClr>
                </a:solidFill>
                <a:latin typeface="Trebuchet MS" pitchFamily="34" charset="0"/>
              </a:rPr>
              <a:t>PERFORMANS GÖREVİ</a:t>
            </a:r>
            <a:endParaRPr lang="tr-TR" b="1" dirty="0" smtClean="0">
              <a:solidFill>
                <a:schemeClr val="accent1">
                  <a:lumMod val="75000"/>
                </a:schemeClr>
              </a:solidFill>
              <a:latin typeface="Trebuchet MS" pitchFamily="34" charset="0"/>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77788" y="476672"/>
            <a:ext cx="11521280" cy="1008112"/>
          </a:xfrm>
        </p:spPr>
        <p:txBody>
          <a:bodyPr>
            <a:normAutofit/>
          </a:bodyPr>
          <a:lstStyle/>
          <a:p>
            <a:r>
              <a:rPr lang="tr-TR" sz="3200" b="1" dirty="0" smtClean="0"/>
              <a:t>Ölçme Araçlarının Puanlanmasında Sorunlar, Öneriler</a:t>
            </a:r>
            <a:endParaRPr lang="tr-TR" sz="3200" dirty="0"/>
          </a:p>
        </p:txBody>
      </p:sp>
      <p:sp>
        <p:nvSpPr>
          <p:cNvPr id="3" name="2 Metin Yer Tutucusu"/>
          <p:cNvSpPr>
            <a:spLocks noGrp="1"/>
          </p:cNvSpPr>
          <p:nvPr>
            <p:ph type="body" idx="1"/>
          </p:nvPr>
        </p:nvSpPr>
        <p:spPr>
          <a:xfrm>
            <a:off x="333773" y="1844824"/>
            <a:ext cx="11593288" cy="4327376"/>
          </a:xfrm>
        </p:spPr>
        <p:txBody>
          <a:bodyPr/>
          <a:lstStyle/>
          <a:p>
            <a:r>
              <a:rPr lang="tr-TR" b="1" dirty="0" smtClean="0"/>
              <a:t> </a:t>
            </a:r>
            <a:endParaRPr lang="tr-TR" dirty="0" smtClean="0"/>
          </a:p>
          <a:p>
            <a:r>
              <a:rPr lang="tr-TR" b="1" dirty="0" smtClean="0"/>
              <a:t> </a:t>
            </a:r>
            <a:endParaRPr lang="tr-TR" dirty="0" smtClean="0"/>
          </a:p>
          <a:p>
            <a:r>
              <a:rPr lang="tr-TR" sz="2800" dirty="0" smtClean="0">
                <a:solidFill>
                  <a:schemeClr val="accent2">
                    <a:lumMod val="50000"/>
                  </a:schemeClr>
                </a:solidFill>
              </a:rPr>
              <a:t>        Mevcut ölçme araçlarında, tüm ölçüt davranışların eşit ağırlıklı olduğu kabul edilmektedir.</a:t>
            </a:r>
          </a:p>
          <a:p>
            <a:r>
              <a:rPr lang="tr-TR" sz="2800" dirty="0" smtClean="0">
                <a:solidFill>
                  <a:schemeClr val="accent2">
                    <a:lumMod val="50000"/>
                  </a:schemeClr>
                </a:solidFill>
              </a:rPr>
              <a:t>        Bir performansın ortaya konmasında alt ölçüt davranışların eşit ağırlıkta olması mümkün değildir.</a:t>
            </a:r>
          </a:p>
          <a:p>
            <a:endParaRPr lang="tr-TR" sz="2800" dirty="0" smtClean="0">
              <a:solidFill>
                <a:schemeClr val="accent2">
                  <a:lumMod val="50000"/>
                </a:schemeClr>
              </a:solidFill>
            </a:endParaRPr>
          </a:p>
          <a:p>
            <a:r>
              <a:rPr lang="tr-TR" sz="2800" u="sng" dirty="0" smtClean="0">
                <a:solidFill>
                  <a:srgbClr val="C00000"/>
                </a:solidFill>
              </a:rPr>
              <a:t>ÖNERİ:</a:t>
            </a:r>
            <a:r>
              <a:rPr lang="tr-TR" sz="2800" dirty="0" smtClean="0">
                <a:solidFill>
                  <a:srgbClr val="C00000"/>
                </a:solidFill>
              </a:rPr>
              <a:t> </a:t>
            </a:r>
            <a:r>
              <a:rPr lang="tr-TR" sz="2800" dirty="0" smtClean="0">
                <a:solidFill>
                  <a:schemeClr val="accent2">
                    <a:lumMod val="50000"/>
                  </a:schemeClr>
                </a:solidFill>
              </a:rPr>
              <a:t> </a:t>
            </a:r>
            <a:r>
              <a:rPr lang="tr-TR" sz="2800" dirty="0" err="1" smtClean="0">
                <a:solidFill>
                  <a:schemeClr val="accent2">
                    <a:lumMod val="50000"/>
                  </a:schemeClr>
                </a:solidFill>
              </a:rPr>
              <a:t>Görgül</a:t>
            </a:r>
            <a:r>
              <a:rPr lang="tr-TR" sz="2800" dirty="0" smtClean="0">
                <a:solidFill>
                  <a:schemeClr val="accent2">
                    <a:lumMod val="50000"/>
                  </a:schemeClr>
                </a:solidFill>
              </a:rPr>
              <a:t> çalışmayla (regresyon, vb.), performansın alt ölçütlerinin ağırlıklarının belirlenmesi ve puanlamanın bu ağırlıklar dikkate alınarak yapılması gerekir.</a:t>
            </a:r>
          </a:p>
          <a:p>
            <a:endParaRPr lang="tr-TR"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77788" y="620688"/>
            <a:ext cx="10873208" cy="792088"/>
          </a:xfrm>
        </p:spPr>
        <p:txBody>
          <a:bodyPr>
            <a:normAutofit fontScale="90000"/>
          </a:bodyPr>
          <a:lstStyle/>
          <a:p>
            <a:r>
              <a:rPr lang="tr-TR" sz="3600" b="1" dirty="0" smtClean="0"/>
              <a:t>Ölçme Değerlendirmenin Eksik Kalan Yanları, Öneriler</a:t>
            </a:r>
            <a:r>
              <a:rPr lang="tr-TR" sz="3600" dirty="0" smtClean="0"/>
              <a:t/>
            </a:r>
            <a:br>
              <a:rPr lang="tr-TR" sz="3600" dirty="0" smtClean="0"/>
            </a:br>
            <a:endParaRPr lang="tr-TR" sz="3600" dirty="0"/>
          </a:p>
        </p:txBody>
      </p:sp>
      <p:sp>
        <p:nvSpPr>
          <p:cNvPr id="3" name="2 Metin Yer Tutucusu"/>
          <p:cNvSpPr>
            <a:spLocks noGrp="1"/>
          </p:cNvSpPr>
          <p:nvPr>
            <p:ph type="body" idx="1"/>
          </p:nvPr>
        </p:nvSpPr>
        <p:spPr>
          <a:xfrm>
            <a:off x="477789" y="1412776"/>
            <a:ext cx="11305256" cy="5184576"/>
          </a:xfrm>
        </p:spPr>
        <p:txBody>
          <a:bodyPr/>
          <a:lstStyle/>
          <a:p>
            <a:r>
              <a:rPr lang="tr-TR" sz="2800" dirty="0" smtClean="0"/>
              <a:t>    Öğrencinin öğretmeni değerlendirmesi</a:t>
            </a:r>
          </a:p>
          <a:p>
            <a:endParaRPr lang="tr-TR" sz="2800" dirty="0" smtClean="0"/>
          </a:p>
          <a:p>
            <a:r>
              <a:rPr lang="tr-TR" sz="2800" dirty="0" smtClean="0"/>
              <a:t>    Velinin öğrenciyi değerlendirmesi</a:t>
            </a:r>
          </a:p>
          <a:p>
            <a:endParaRPr lang="tr-TR" sz="2800" dirty="0" smtClean="0"/>
          </a:p>
          <a:p>
            <a:r>
              <a:rPr lang="tr-TR" sz="2800" dirty="0" smtClean="0"/>
              <a:t>    Velinin öğretmeni değerlendirmesi</a:t>
            </a:r>
          </a:p>
          <a:p>
            <a:endParaRPr lang="tr-TR" sz="2800" dirty="0" smtClean="0"/>
          </a:p>
          <a:p>
            <a:r>
              <a:rPr lang="tr-TR" sz="2800" b="1" u="sng" dirty="0" smtClean="0">
                <a:solidFill>
                  <a:srgbClr val="C00000"/>
                </a:solidFill>
              </a:rPr>
              <a:t> Öneri:</a:t>
            </a:r>
            <a:endParaRPr lang="tr-TR" sz="2800" dirty="0" smtClean="0">
              <a:solidFill>
                <a:srgbClr val="C00000"/>
              </a:solidFill>
            </a:endParaRPr>
          </a:p>
          <a:p>
            <a:r>
              <a:rPr lang="tr-TR" sz="2800" dirty="0" smtClean="0"/>
              <a:t>       Bu konuda gerekli eğitim çalışmalarının yapılması, ölçme değerlendirme araçlarının geliştirilmesi, mevcut ölçme değerlendirme araçlarından yararlanılması gerekir.</a:t>
            </a:r>
            <a:endParaRPr lang="tr-TR" dirty="0" smtClean="0"/>
          </a:p>
          <a:p>
            <a:endParaRPr lang="tr-TR"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33772" y="908720"/>
            <a:ext cx="11377264" cy="792088"/>
          </a:xfrm>
        </p:spPr>
        <p:txBody>
          <a:bodyPr>
            <a:normAutofit fontScale="90000"/>
          </a:bodyPr>
          <a:lstStyle/>
          <a:p>
            <a:r>
              <a:rPr lang="tr-TR" sz="4000" b="1" dirty="0" smtClean="0"/>
              <a:t>Kazanımlarla İlgili Sorunlar, Öneriler</a:t>
            </a:r>
            <a:r>
              <a:rPr lang="tr-TR" sz="3200" dirty="0" smtClean="0"/>
              <a:t/>
            </a:r>
            <a:br>
              <a:rPr lang="tr-TR" sz="3200" dirty="0" smtClean="0"/>
            </a:br>
            <a:endParaRPr lang="tr-TR" sz="3200" dirty="0"/>
          </a:p>
        </p:txBody>
      </p:sp>
      <p:sp>
        <p:nvSpPr>
          <p:cNvPr id="3" name="2 Metin Yer Tutucusu"/>
          <p:cNvSpPr>
            <a:spLocks noGrp="1"/>
          </p:cNvSpPr>
          <p:nvPr>
            <p:ph type="body" idx="1"/>
          </p:nvPr>
        </p:nvSpPr>
        <p:spPr>
          <a:xfrm>
            <a:off x="606425" y="1268760"/>
            <a:ext cx="11248627" cy="4903440"/>
          </a:xfrm>
        </p:spPr>
        <p:txBody>
          <a:bodyPr/>
          <a:lstStyle/>
          <a:p>
            <a:endParaRPr lang="tr-TR" dirty="0" smtClean="0"/>
          </a:p>
          <a:p>
            <a:endParaRPr lang="tr-TR" dirty="0" smtClean="0"/>
          </a:p>
          <a:p>
            <a:endParaRPr lang="tr-TR" dirty="0" smtClean="0"/>
          </a:p>
          <a:p>
            <a:r>
              <a:rPr lang="tr-TR" sz="2800" dirty="0" smtClean="0">
                <a:solidFill>
                  <a:srgbClr val="C00000"/>
                </a:solidFill>
              </a:rPr>
              <a:t>Kazanım:</a:t>
            </a:r>
            <a:r>
              <a:rPr lang="tr-TR" sz="2800" dirty="0" smtClean="0">
                <a:solidFill>
                  <a:schemeClr val="accent2">
                    <a:lumMod val="50000"/>
                  </a:schemeClr>
                </a:solidFill>
              </a:rPr>
              <a:t> Öğrenme süreci içerisinde planlanmış ve düzenlenmiş yaşantılar yoluyla öğrencinin kazanması beklenen bilgi, beceri, tutum ve değerlerdir.</a:t>
            </a:r>
          </a:p>
          <a:p>
            <a:endParaRPr lang="tr-TR" sz="2800" dirty="0" smtClean="0">
              <a:solidFill>
                <a:schemeClr val="accent2">
                  <a:lumMod val="50000"/>
                </a:schemeClr>
              </a:solidFill>
            </a:endParaRPr>
          </a:p>
          <a:p>
            <a:endParaRPr lang="tr-TR" sz="2800" dirty="0" smtClean="0">
              <a:solidFill>
                <a:schemeClr val="accent2">
                  <a:lumMod val="50000"/>
                </a:schemeClr>
              </a:solidFill>
            </a:endParaRPr>
          </a:p>
          <a:p>
            <a:r>
              <a:rPr lang="tr-TR" sz="2800" dirty="0" smtClean="0">
                <a:solidFill>
                  <a:schemeClr val="accent2">
                    <a:lumMod val="50000"/>
                  </a:schemeClr>
                </a:solidFill>
              </a:rPr>
              <a:t>Tipik davranışların ölçülmesi ve değerlendirilmesi </a:t>
            </a:r>
          </a:p>
          <a:p>
            <a:r>
              <a:rPr lang="tr-TR" dirty="0" smtClean="0">
                <a:solidFill>
                  <a:schemeClr val="accent2">
                    <a:lumMod val="50000"/>
                  </a:schemeClr>
                </a:solidFill>
              </a:rPr>
              <a:t>(Okula, derse, öğretmene ilişkin tutumlar; ilgiler; kişilik özellikleri –sorumluluk, benlik algısı, vb.)</a:t>
            </a:r>
            <a:endParaRPr lang="tr-TR" dirty="0">
              <a:solidFill>
                <a:schemeClr val="accent2">
                  <a:lumMod val="50000"/>
                </a:schemeClr>
              </a:solidFill>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49796" y="404664"/>
            <a:ext cx="11319047" cy="936104"/>
          </a:xfrm>
        </p:spPr>
        <p:txBody>
          <a:bodyPr>
            <a:normAutofit/>
          </a:bodyPr>
          <a:lstStyle/>
          <a:p>
            <a:r>
              <a:rPr lang="tr-TR" sz="3600" b="1" dirty="0" smtClean="0"/>
              <a:t>Mevcut Karnelerle İlgili Sorunlar, Öneriler</a:t>
            </a:r>
            <a:r>
              <a:rPr lang="tr-TR" sz="3200" dirty="0" smtClean="0"/>
              <a:t/>
            </a:r>
            <a:br>
              <a:rPr lang="tr-TR" sz="3200" dirty="0" smtClean="0"/>
            </a:br>
            <a:endParaRPr lang="tr-TR" sz="3200" dirty="0"/>
          </a:p>
        </p:txBody>
      </p:sp>
      <p:sp>
        <p:nvSpPr>
          <p:cNvPr id="3" name="2 Metin Yer Tutucusu"/>
          <p:cNvSpPr>
            <a:spLocks noGrp="1"/>
          </p:cNvSpPr>
          <p:nvPr>
            <p:ph type="body" idx="1"/>
          </p:nvPr>
        </p:nvSpPr>
        <p:spPr>
          <a:xfrm>
            <a:off x="405780" y="1700808"/>
            <a:ext cx="11320635" cy="4759424"/>
          </a:xfrm>
        </p:spPr>
        <p:txBody>
          <a:bodyPr/>
          <a:lstStyle/>
          <a:p>
            <a:r>
              <a:rPr lang="tr-TR" dirty="0" smtClean="0"/>
              <a:t> </a:t>
            </a:r>
            <a:endParaRPr lang="tr-TR" dirty="0" smtClean="0">
              <a:solidFill>
                <a:schemeClr val="accent2">
                  <a:lumMod val="50000"/>
                </a:schemeClr>
              </a:solidFill>
            </a:endParaRPr>
          </a:p>
          <a:p>
            <a:r>
              <a:rPr lang="tr-TR" sz="2800" dirty="0" smtClean="0">
                <a:solidFill>
                  <a:schemeClr val="accent2">
                    <a:lumMod val="50000"/>
                  </a:schemeClr>
                </a:solidFill>
              </a:rPr>
              <a:t>Türkçe=85 (veya 4)  puan ne anlama gelir?</a:t>
            </a:r>
          </a:p>
          <a:p>
            <a:endParaRPr lang="tr-TR" sz="2800" dirty="0" smtClean="0">
              <a:solidFill>
                <a:schemeClr val="accent2">
                  <a:lumMod val="50000"/>
                </a:schemeClr>
              </a:solidFill>
            </a:endParaRPr>
          </a:p>
          <a:p>
            <a:r>
              <a:rPr lang="tr-TR" sz="2800" dirty="0" smtClean="0">
                <a:solidFill>
                  <a:schemeClr val="accent2">
                    <a:lumMod val="50000"/>
                  </a:schemeClr>
                </a:solidFill>
              </a:rPr>
              <a:t>Türkçe dersinde öğrencilerin sahip olması gereken çok çeşitli beceriler (okuduğunu anlama, dinleme, konuşma, yazma vb.) vardır. Tüm becerilerin  tek bir puanla ifade edilmesi alt becerilerin bu puanla temsilini ortadan kaldırmaktadır.</a:t>
            </a:r>
          </a:p>
          <a:p>
            <a:endParaRPr lang="tr-TR" sz="2800" dirty="0" smtClean="0">
              <a:solidFill>
                <a:schemeClr val="accent2">
                  <a:lumMod val="50000"/>
                </a:schemeClr>
              </a:solidFill>
            </a:endParaRPr>
          </a:p>
          <a:p>
            <a:r>
              <a:rPr lang="tr-TR" sz="2800" u="sng" dirty="0" smtClean="0">
                <a:solidFill>
                  <a:srgbClr val="C00000"/>
                </a:solidFill>
              </a:rPr>
              <a:t>Öneri:</a:t>
            </a:r>
            <a:r>
              <a:rPr lang="tr-TR" sz="2800" u="sng" dirty="0" smtClean="0">
                <a:solidFill>
                  <a:schemeClr val="accent2">
                    <a:lumMod val="50000"/>
                  </a:schemeClr>
                </a:solidFill>
              </a:rPr>
              <a:t> </a:t>
            </a:r>
            <a:r>
              <a:rPr lang="tr-TR" sz="2800" dirty="0" smtClean="0">
                <a:solidFill>
                  <a:schemeClr val="accent2">
                    <a:lumMod val="50000"/>
                  </a:schemeClr>
                </a:solidFill>
              </a:rPr>
              <a:t>Karnelerin bu becerilere uygun olarak yeniden düzenlenmesi gerekir.</a:t>
            </a:r>
            <a:endParaRPr lang="tr-TR" sz="2800" dirty="0">
              <a:solidFill>
                <a:schemeClr val="accent2">
                  <a:lumMod val="50000"/>
                </a:schemeClr>
              </a:solidFill>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61764" y="548680"/>
            <a:ext cx="11593288" cy="1008112"/>
          </a:xfrm>
        </p:spPr>
        <p:txBody>
          <a:bodyPr/>
          <a:lstStyle/>
          <a:p>
            <a:r>
              <a:rPr lang="tr-TR" dirty="0" smtClean="0"/>
              <a:t>KAYNAKÇA</a:t>
            </a:r>
            <a:endParaRPr lang="tr-TR" dirty="0"/>
          </a:p>
        </p:txBody>
      </p:sp>
      <p:sp>
        <p:nvSpPr>
          <p:cNvPr id="3" name="2 Metin Yer Tutucusu"/>
          <p:cNvSpPr>
            <a:spLocks noGrp="1"/>
          </p:cNvSpPr>
          <p:nvPr>
            <p:ph type="body" idx="1"/>
          </p:nvPr>
        </p:nvSpPr>
        <p:spPr>
          <a:xfrm>
            <a:off x="333772" y="3356992"/>
            <a:ext cx="10945215" cy="2448272"/>
          </a:xfrm>
        </p:spPr>
        <p:txBody>
          <a:bodyPr/>
          <a:lstStyle/>
          <a:p>
            <a:pPr>
              <a:lnSpc>
                <a:spcPct val="80000"/>
              </a:lnSpc>
            </a:pPr>
            <a:r>
              <a:rPr lang="tr-TR" sz="2000" dirty="0" err="1" smtClean="0">
                <a:solidFill>
                  <a:schemeClr val="accent2">
                    <a:lumMod val="50000"/>
                  </a:schemeClr>
                </a:solidFill>
              </a:rPr>
              <a:t>Acat</a:t>
            </a:r>
            <a:r>
              <a:rPr lang="tr-TR" sz="2000" dirty="0" smtClean="0">
                <a:solidFill>
                  <a:schemeClr val="accent2">
                    <a:lumMod val="50000"/>
                  </a:schemeClr>
                </a:solidFill>
              </a:rPr>
              <a:t>, B. ve Demir, E. (2007). “Sınıf Öğretmenlerinin </a:t>
            </a:r>
            <a:r>
              <a:rPr lang="tr-TR" sz="2000" dirty="0" err="1" smtClean="0">
                <a:solidFill>
                  <a:schemeClr val="accent2">
                    <a:lumMod val="50000"/>
                  </a:schemeClr>
                </a:solidFill>
              </a:rPr>
              <a:t>ilköretim</a:t>
            </a:r>
            <a:r>
              <a:rPr lang="tr-TR" sz="2000" dirty="0" smtClean="0">
                <a:solidFill>
                  <a:schemeClr val="accent2">
                    <a:lumMod val="50000"/>
                  </a:schemeClr>
                </a:solidFill>
              </a:rPr>
              <a:t> Programlarındaki Değerlendirme</a:t>
            </a:r>
          </a:p>
          <a:p>
            <a:pPr>
              <a:lnSpc>
                <a:spcPct val="80000"/>
              </a:lnSpc>
            </a:pPr>
            <a:r>
              <a:rPr lang="tr-TR" sz="2000" dirty="0" smtClean="0">
                <a:solidFill>
                  <a:schemeClr val="accent2">
                    <a:lumMod val="50000"/>
                  </a:schemeClr>
                </a:solidFill>
              </a:rPr>
              <a:t>Süreçlerine ilişkin Görüşleri”, </a:t>
            </a:r>
            <a:r>
              <a:rPr lang="tr-TR" sz="2000" i="1" dirty="0" smtClean="0">
                <a:solidFill>
                  <a:schemeClr val="accent2">
                    <a:lumMod val="50000"/>
                  </a:schemeClr>
                </a:solidFill>
              </a:rPr>
              <a:t>16. Ulusal Eğitim Bilimleri Kongresi 5-7 Eylül 2007.</a:t>
            </a:r>
          </a:p>
          <a:p>
            <a:pPr>
              <a:lnSpc>
                <a:spcPct val="80000"/>
              </a:lnSpc>
            </a:pPr>
            <a:r>
              <a:rPr lang="tr-TR" sz="2000" dirty="0" smtClean="0">
                <a:solidFill>
                  <a:schemeClr val="accent2">
                    <a:lumMod val="50000"/>
                  </a:schemeClr>
                </a:solidFill>
              </a:rPr>
              <a:t>Acun, . ve Kamber, T. (2007). “Yeni Sosyal Bilgiler Programının Uygulanabilirlik Açısından</a:t>
            </a:r>
          </a:p>
          <a:p>
            <a:pPr>
              <a:lnSpc>
                <a:spcPct val="80000"/>
              </a:lnSpc>
            </a:pPr>
            <a:r>
              <a:rPr lang="tr-TR" sz="2000" dirty="0" smtClean="0">
                <a:solidFill>
                  <a:schemeClr val="accent2">
                    <a:lumMod val="50000"/>
                  </a:schemeClr>
                </a:solidFill>
              </a:rPr>
              <a:t>Değerlendirilmesi”, </a:t>
            </a:r>
            <a:r>
              <a:rPr lang="tr-TR" sz="2000" i="1" dirty="0" smtClean="0">
                <a:solidFill>
                  <a:schemeClr val="accent2">
                    <a:lumMod val="50000"/>
                  </a:schemeClr>
                </a:solidFill>
              </a:rPr>
              <a:t>VI. Ulusal Sınıf Öğretmenliği Eğitimi Sempozyumu 27-29 Nisan 2007.</a:t>
            </a:r>
          </a:p>
          <a:p>
            <a:pPr>
              <a:lnSpc>
                <a:spcPct val="80000"/>
              </a:lnSpc>
            </a:pPr>
            <a:r>
              <a:rPr lang="tr-TR" sz="2000" dirty="0" err="1" smtClean="0">
                <a:solidFill>
                  <a:schemeClr val="accent2">
                    <a:lumMod val="50000"/>
                  </a:schemeClr>
                </a:solidFill>
              </a:rPr>
              <a:t>Altunışık</a:t>
            </a:r>
            <a:r>
              <a:rPr lang="tr-TR" sz="2000" dirty="0" smtClean="0">
                <a:solidFill>
                  <a:schemeClr val="accent2">
                    <a:lumMod val="50000"/>
                  </a:schemeClr>
                </a:solidFill>
              </a:rPr>
              <a:t>, R., Coşkun, R., Yıldırım, E. ve </a:t>
            </a:r>
            <a:r>
              <a:rPr lang="tr-TR" sz="2000" dirty="0" err="1" smtClean="0">
                <a:solidFill>
                  <a:schemeClr val="accent2">
                    <a:lumMod val="50000"/>
                  </a:schemeClr>
                </a:solidFill>
              </a:rPr>
              <a:t>Bayraktaroğlu</a:t>
            </a:r>
            <a:r>
              <a:rPr lang="tr-TR" sz="2000" dirty="0" smtClean="0">
                <a:solidFill>
                  <a:schemeClr val="accent2">
                    <a:lumMod val="50000"/>
                  </a:schemeClr>
                </a:solidFill>
              </a:rPr>
              <a:t>, S. (2001). </a:t>
            </a:r>
            <a:r>
              <a:rPr lang="tr-TR" sz="2000" i="1" dirty="0" smtClean="0">
                <a:solidFill>
                  <a:schemeClr val="accent2">
                    <a:lumMod val="50000"/>
                  </a:schemeClr>
                </a:solidFill>
              </a:rPr>
              <a:t>Sosyal Bilimlerde Araştırma</a:t>
            </a:r>
          </a:p>
          <a:p>
            <a:pPr>
              <a:lnSpc>
                <a:spcPct val="80000"/>
              </a:lnSpc>
            </a:pPr>
            <a:r>
              <a:rPr lang="tr-TR" sz="2000" i="1" dirty="0" smtClean="0">
                <a:solidFill>
                  <a:schemeClr val="accent2">
                    <a:lumMod val="50000"/>
                  </a:schemeClr>
                </a:solidFill>
              </a:rPr>
              <a:t>Yöntemleri. </a:t>
            </a:r>
            <a:r>
              <a:rPr lang="tr-TR" sz="2000" dirty="0" smtClean="0">
                <a:solidFill>
                  <a:schemeClr val="accent2">
                    <a:lumMod val="50000"/>
                  </a:schemeClr>
                </a:solidFill>
              </a:rPr>
              <a:t>Adapazarı: Sakarya Kitapevi.</a:t>
            </a:r>
          </a:p>
          <a:p>
            <a:pPr>
              <a:lnSpc>
                <a:spcPct val="80000"/>
              </a:lnSpc>
            </a:pPr>
            <a:r>
              <a:rPr lang="tr-TR" sz="2000" dirty="0" smtClean="0">
                <a:solidFill>
                  <a:schemeClr val="accent2">
                    <a:lumMod val="50000"/>
                  </a:schemeClr>
                </a:solidFill>
              </a:rPr>
              <a:t>Bacı-Kılıç, G. (2001). Oluşturmacı Fen Öğretimi. </a:t>
            </a:r>
            <a:r>
              <a:rPr lang="tr-TR" sz="2000" i="1" dirty="0" smtClean="0">
                <a:solidFill>
                  <a:schemeClr val="accent2">
                    <a:lumMod val="50000"/>
                  </a:schemeClr>
                </a:solidFill>
              </a:rPr>
              <a:t>Kuram ve Uygulamada Eğitim Bilimleri. 1(1), </a:t>
            </a:r>
            <a:r>
              <a:rPr lang="tr-TR" sz="2000" i="1" dirty="0" smtClean="0">
                <a:solidFill>
                  <a:schemeClr val="accent2">
                    <a:lumMod val="50000"/>
                  </a:schemeClr>
                </a:solidFill>
              </a:rPr>
              <a:t>9 </a:t>
            </a:r>
            <a:r>
              <a:rPr lang="tr-TR" sz="2000" dirty="0" smtClean="0">
                <a:latin typeface="Constantia" pitchFamily="18" charset="0"/>
              </a:rPr>
              <a:t>www.</a:t>
            </a:r>
            <a:r>
              <a:rPr lang="tr-TR" sz="2000" dirty="0" err="1" smtClean="0">
                <a:latin typeface="Constantia" pitchFamily="18" charset="0"/>
              </a:rPr>
              <a:t>sorubak</a:t>
            </a:r>
            <a:r>
              <a:rPr lang="tr-TR" sz="2000" dirty="0" smtClean="0">
                <a:latin typeface="Constantia" pitchFamily="18" charset="0"/>
              </a:rPr>
              <a:t>.com</a:t>
            </a:r>
            <a:endParaRPr lang="tr-TR" sz="2000" i="1" dirty="0" smtClean="0">
              <a:solidFill>
                <a:schemeClr val="accent2">
                  <a:lumMod val="50000"/>
                </a:schemeClr>
              </a:solidFill>
            </a:endParaRPr>
          </a:p>
          <a:p>
            <a:endParaRPr lang="tr-TR" dirty="0"/>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Başlık 12"/>
          <p:cNvSpPr>
            <a:spLocks noGrp="1"/>
          </p:cNvSpPr>
          <p:nvPr>
            <p:ph type="title"/>
          </p:nvPr>
        </p:nvSpPr>
        <p:spPr>
          <a:xfrm>
            <a:off x="765820" y="188640"/>
            <a:ext cx="10971372" cy="1066800"/>
          </a:xfrm>
        </p:spPr>
        <p:txBody>
          <a:bodyPr>
            <a:normAutofit/>
          </a:bodyPr>
          <a:lstStyle/>
          <a:p>
            <a:pPr>
              <a:spcBef>
                <a:spcPts val="0"/>
              </a:spcBef>
            </a:pPr>
            <a:r>
              <a:rPr lang="tr-TR" sz="4000" b="1" dirty="0" smtClean="0"/>
              <a:t>Performans Görevi Nasıl Olmalı?</a:t>
            </a:r>
            <a:endParaRPr lang="tr-TR" sz="4000" b="0" i="0" dirty="0">
              <a:solidFill>
                <a:srgbClr val="39527B"/>
              </a:solidFill>
              <a:latin typeface="Corbel"/>
              <a:ea typeface="+mj-ea"/>
              <a:cs typeface="+mj-cs"/>
            </a:endParaRPr>
          </a:p>
        </p:txBody>
      </p:sp>
      <p:sp>
        <p:nvSpPr>
          <p:cNvPr id="14" name="İçerik Yer Tutucusu 13"/>
          <p:cNvSpPr>
            <a:spLocks noGrp="1"/>
          </p:cNvSpPr>
          <p:nvPr>
            <p:ph idx="1"/>
          </p:nvPr>
        </p:nvSpPr>
        <p:spPr>
          <a:xfrm>
            <a:off x="837828" y="1484784"/>
            <a:ext cx="10791056" cy="5040560"/>
          </a:xfrm>
        </p:spPr>
        <p:style>
          <a:lnRef idx="1">
            <a:schemeClr val="accent2"/>
          </a:lnRef>
          <a:fillRef idx="1003">
            <a:schemeClr val="lt2"/>
          </a:fillRef>
          <a:effectRef idx="1">
            <a:schemeClr val="accent2"/>
          </a:effectRef>
          <a:fontRef idx="minor">
            <a:schemeClr val="dk1"/>
          </a:fontRef>
        </p:style>
        <p:txBody>
          <a:bodyPr/>
          <a:lstStyle/>
          <a:p>
            <a:pPr marL="228600" indent="-228600" algn="l" defTabSz="914400">
              <a:lnSpc>
                <a:spcPct val="90000"/>
              </a:lnSpc>
              <a:spcBef>
                <a:spcPts val="1800"/>
              </a:spcBef>
              <a:buClr>
                <a:srgbClr val="404040"/>
              </a:buClr>
              <a:buSzPct val="80000"/>
              <a:buFont typeface="Arial"/>
              <a:buChar char="•"/>
            </a:pPr>
            <a:endParaRPr lang="tr-TR" sz="2800" b="0" i="0" dirty="0" smtClean="0">
              <a:solidFill>
                <a:srgbClr val="404040"/>
              </a:solidFill>
              <a:latin typeface="Corbel"/>
              <a:ea typeface="+mn-ea"/>
              <a:cs typeface="+mn-cs"/>
            </a:endParaRPr>
          </a:p>
          <a:p>
            <a:pPr marL="457200" indent="-457200"/>
            <a:r>
              <a:rPr lang="tr-TR" dirty="0" smtClean="0">
                <a:latin typeface="Trebuchet MS" pitchFamily="34" charset="0"/>
              </a:rPr>
              <a:t>Performans görevleri öğretmen gözetiminde verilmelidir.</a:t>
            </a:r>
          </a:p>
          <a:p>
            <a:pPr>
              <a:buClr>
                <a:srgbClr val="404040"/>
              </a:buClr>
              <a:buFont typeface="Arial"/>
              <a:buChar char="•"/>
            </a:pPr>
            <a:r>
              <a:rPr lang="tr-TR" dirty="0" smtClean="0">
                <a:latin typeface="Trebuchet MS" pitchFamily="34" charset="0"/>
              </a:rPr>
              <a:t>   Ürünü oluşturma ve sonuçlandırma aşamaları sınıf içinde gerçekleştirilmelidir.</a:t>
            </a:r>
          </a:p>
          <a:p>
            <a:pPr>
              <a:buClr>
                <a:srgbClr val="404040"/>
              </a:buClr>
              <a:buFont typeface="Arial"/>
              <a:buChar char="•"/>
            </a:pPr>
            <a:r>
              <a:rPr lang="tr-TR" dirty="0" smtClean="0">
                <a:latin typeface="Trebuchet MS" pitchFamily="34" charset="0"/>
              </a:rPr>
              <a:t>   Araştırma ve veri toplama hazırlıkları sınıf dışında gerçekleştirilebilir. </a:t>
            </a:r>
          </a:p>
          <a:p>
            <a:pPr>
              <a:buClr>
                <a:srgbClr val="404040"/>
              </a:buClr>
              <a:buFont typeface="Arial"/>
              <a:buChar char="•"/>
            </a:pPr>
            <a:r>
              <a:rPr lang="tr-TR" dirty="0" smtClean="0">
                <a:latin typeface="Trebuchet MS" pitchFamily="34" charset="0"/>
              </a:rPr>
              <a:t>   Öğrencinin performans görevini yaparken sergilediği performans, öğretmen tarafından gözlenebildiğinden süreç daha sağlıklı değerlendirilir.</a:t>
            </a:r>
            <a:endParaRPr lang="tr-TR" sz="2800" i="0" dirty="0" smtClean="0">
              <a:solidFill>
                <a:srgbClr val="404040"/>
              </a:solidFill>
              <a:latin typeface="Trebuchet MS" pitchFamily="34" charset="0"/>
            </a:endParaRPr>
          </a:p>
          <a:p>
            <a:pPr marL="228600" indent="-228600" algn="l" defTabSz="914400">
              <a:lnSpc>
                <a:spcPct val="90000"/>
              </a:lnSpc>
              <a:spcBef>
                <a:spcPts val="1800"/>
              </a:spcBef>
              <a:buClr>
                <a:srgbClr val="404040"/>
              </a:buClr>
              <a:buSzPct val="80000"/>
              <a:buFont typeface="Arial"/>
              <a:buChar char="•"/>
            </a:pPr>
            <a:endParaRPr lang="tr-TR" dirty="0" smtClean="0">
              <a:solidFill>
                <a:srgbClr val="404040"/>
              </a:solidFill>
              <a:latin typeface="Corbel"/>
            </a:endParaRPr>
          </a:p>
          <a:p>
            <a:pPr marL="228600" indent="-228600" algn="l" defTabSz="914400">
              <a:lnSpc>
                <a:spcPct val="90000"/>
              </a:lnSpc>
              <a:spcBef>
                <a:spcPts val="1800"/>
              </a:spcBef>
              <a:buClr>
                <a:srgbClr val="404040"/>
              </a:buClr>
              <a:buSzPct val="80000"/>
              <a:buFont typeface="Arial"/>
              <a:buChar char="•"/>
            </a:pPr>
            <a:endParaRPr lang="tr-TR" sz="2800" b="0" i="0" dirty="0">
              <a:solidFill>
                <a:srgbClr val="404040"/>
              </a:solidFill>
              <a:latin typeface="Corbel"/>
              <a:ea typeface="+mn-ea"/>
              <a:cs typeface="+mn-cs"/>
            </a:endParaRPr>
          </a:p>
        </p:txBody>
      </p:sp>
    </p:spTree>
    <p:extLst>
      <p:ext uri="{BB962C8B-B14F-4D97-AF65-F5344CB8AC3E}">
        <p14:creationId xmlns="" xmlns:p14="http://schemas.microsoft.com/office/powerpoint/2010/main" val="11267234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81844" y="260648"/>
            <a:ext cx="7344816" cy="936104"/>
          </a:xfrm>
        </p:spPr>
        <p:txBody>
          <a:bodyPr>
            <a:normAutofit/>
          </a:bodyPr>
          <a:lstStyle/>
          <a:p>
            <a:r>
              <a:rPr lang="tr-TR" b="1" dirty="0" smtClean="0">
                <a:solidFill>
                  <a:schemeClr val="accent2">
                    <a:lumMod val="50000"/>
                  </a:schemeClr>
                </a:solidFill>
                <a:latin typeface="Constantia" pitchFamily="18" charset="0"/>
              </a:rPr>
              <a:t>                  PROJE GÖREVİ</a:t>
            </a:r>
            <a:endParaRPr lang="tr-TR" dirty="0">
              <a:solidFill>
                <a:schemeClr val="accent2">
                  <a:lumMod val="50000"/>
                </a:schemeClr>
              </a:solidFill>
              <a:latin typeface="Constantia" pitchFamily="18" charset="0"/>
            </a:endParaRPr>
          </a:p>
        </p:txBody>
      </p:sp>
      <p:sp>
        <p:nvSpPr>
          <p:cNvPr id="3" name="Metin Yer Tutucusu 2"/>
          <p:cNvSpPr>
            <a:spLocks noGrp="1"/>
          </p:cNvSpPr>
          <p:nvPr>
            <p:ph type="body" idx="1"/>
          </p:nvPr>
        </p:nvSpPr>
        <p:spPr>
          <a:xfrm>
            <a:off x="765820" y="1556792"/>
            <a:ext cx="10657184" cy="4752528"/>
          </a:xfrm>
        </p:spPr>
        <p:style>
          <a:lnRef idx="0">
            <a:scrgbClr r="0" g="0" b="0"/>
          </a:lnRef>
          <a:fillRef idx="1003">
            <a:schemeClr val="lt2"/>
          </a:fillRef>
          <a:effectRef idx="0">
            <a:scrgbClr r="0" g="0" b="0"/>
          </a:effectRef>
          <a:fontRef idx="major"/>
        </p:style>
        <p:txBody>
          <a:bodyPr>
            <a:normAutofit/>
          </a:bodyPr>
          <a:lstStyle/>
          <a:p>
            <a:r>
              <a:rPr lang="tr-TR" sz="3600" dirty="0" smtClean="0"/>
              <a:t>           </a:t>
            </a:r>
          </a:p>
          <a:p>
            <a:r>
              <a:rPr lang="tr-TR" sz="3600" dirty="0" smtClean="0">
                <a:latin typeface="Constantia" pitchFamily="18" charset="0"/>
              </a:rPr>
              <a:t>           Öğrencilerin ilgi duydukları bir konuda ya da alanda, inceleme, araştırma, yorumlama, görüş geliştirme, yeni bilgilere ulaşma, özgün düşünce üretme ve çıkarımlarda bulunmaları amacıyla bireysel ya da grup olarak  gerçekleştirdikleri, ve yazılı ya da çeşitli yollarla sundukları, performans görevlerine göre daha uzun süreli, etkinliklerdir. </a:t>
            </a:r>
            <a:endParaRPr lang="tr-TR" sz="3600" dirty="0">
              <a:latin typeface="Constantia" pitchFamily="18" charset="0"/>
            </a:endParaRPr>
          </a:p>
        </p:txBody>
      </p:sp>
    </p:spTree>
    <p:extLst>
      <p:ext uri="{BB962C8B-B14F-4D97-AF65-F5344CB8AC3E}">
        <p14:creationId xmlns="" xmlns:p14="http://schemas.microsoft.com/office/powerpoint/2010/main" val="4234988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descr="proje"/>
          <p:cNvPicPr>
            <a:picLocks noGrp="1" noChangeAspect="1" noChangeArrowheads="1"/>
          </p:cNvPicPr>
          <p:nvPr>
            <p:ph sz="half" idx="2"/>
          </p:nvPr>
        </p:nvPicPr>
        <p:blipFill>
          <a:blip r:embed="rId2" cstate="print"/>
          <a:srcRect/>
          <a:stretch>
            <a:fillRect/>
          </a:stretch>
        </p:blipFill>
        <p:spPr bwMode="auto">
          <a:xfrm>
            <a:off x="1989956" y="620688"/>
            <a:ext cx="7848872" cy="5328592"/>
          </a:xfrm>
          <a:prstGeom prst="rect">
            <a:avLst/>
          </a:prstGeom>
          <a:noFill/>
        </p:spPr>
      </p:pic>
    </p:spTree>
    <p:extLst>
      <p:ext uri="{BB962C8B-B14F-4D97-AF65-F5344CB8AC3E}">
        <p14:creationId xmlns="" xmlns:p14="http://schemas.microsoft.com/office/powerpoint/2010/main" val="297963662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125860" y="188640"/>
            <a:ext cx="10657184" cy="864096"/>
          </a:xfrm>
        </p:spPr>
        <p:txBody>
          <a:bodyPr/>
          <a:lstStyle/>
          <a:p>
            <a:r>
              <a:rPr lang="tr-TR" sz="4400" b="1" dirty="0" smtClean="0">
                <a:latin typeface="Arial Narrow" pitchFamily="34" charset="0"/>
              </a:rPr>
              <a:t>Proje Hazırlamada Yapılabilecek Çalışmalar</a:t>
            </a:r>
            <a:r>
              <a:rPr lang="tr-TR" sz="4400" dirty="0" smtClean="0">
                <a:latin typeface="Arial Narrow" pitchFamily="34" charset="0"/>
              </a:rPr>
              <a:t> </a:t>
            </a:r>
            <a:endParaRPr lang="tr-TR" sz="4400" dirty="0">
              <a:latin typeface="Arial Narrow" pitchFamily="34" charset="0"/>
            </a:endParaRPr>
          </a:p>
        </p:txBody>
      </p:sp>
      <p:sp>
        <p:nvSpPr>
          <p:cNvPr id="3" name="İçerik Yer Tutucusu 2"/>
          <p:cNvSpPr>
            <a:spLocks noGrp="1"/>
          </p:cNvSpPr>
          <p:nvPr>
            <p:ph idx="1"/>
          </p:nvPr>
        </p:nvSpPr>
        <p:spPr>
          <a:xfrm>
            <a:off x="549796" y="1484784"/>
            <a:ext cx="11029587" cy="4687416"/>
          </a:xfrm>
        </p:spPr>
        <p:txBody>
          <a:bodyPr/>
          <a:lstStyle/>
          <a:p>
            <a:r>
              <a:rPr lang="tr-TR" sz="3200" b="1" dirty="0" smtClean="0">
                <a:solidFill>
                  <a:srgbClr val="FF0000"/>
                </a:solidFill>
                <a:latin typeface="Trebuchet MS" pitchFamily="34" charset="0"/>
              </a:rPr>
              <a:t>Koleksiyon oluşturma ve sınıflama </a:t>
            </a:r>
            <a:r>
              <a:rPr lang="tr-TR" sz="3200" dirty="0" smtClean="0">
                <a:latin typeface="Trebuchet MS" pitchFamily="34" charset="0"/>
              </a:rPr>
              <a:t>(böcek, taş, yaprak, fotoğraf vb.)</a:t>
            </a:r>
          </a:p>
          <a:p>
            <a:r>
              <a:rPr lang="tr-TR" sz="3200" b="1" dirty="0" smtClean="0">
                <a:solidFill>
                  <a:srgbClr val="FF0000"/>
                </a:solidFill>
                <a:latin typeface="Trebuchet MS" pitchFamily="34" charset="0"/>
              </a:rPr>
              <a:t>Gözlem yapma </a:t>
            </a:r>
            <a:r>
              <a:rPr lang="tr-TR" sz="3200" dirty="0" smtClean="0">
                <a:latin typeface="Trebuchet MS" pitchFamily="34" charset="0"/>
              </a:rPr>
              <a:t>(çevre kirliliği, su kaynaklarının kullanımı, bitki ve hayvanların yaşam süreçlerinin çeşitli açılardan gözlenmesi vb.)</a:t>
            </a:r>
          </a:p>
          <a:p>
            <a:r>
              <a:rPr lang="tr-TR" sz="3200" b="1" dirty="0" smtClean="0">
                <a:solidFill>
                  <a:srgbClr val="FF0000"/>
                </a:solidFill>
                <a:latin typeface="Trebuchet MS" pitchFamily="34" charset="0"/>
              </a:rPr>
              <a:t>Röportaj </a:t>
            </a:r>
            <a:r>
              <a:rPr lang="tr-TR" sz="3200" dirty="0" smtClean="0">
                <a:latin typeface="Trebuchet MS" pitchFamily="34" charset="0"/>
              </a:rPr>
              <a:t>(Aile bireyleri, akrabalar, belli mesleklerdeki insanlar, gaziler, yerel yöneticiler vb.) </a:t>
            </a:r>
          </a:p>
          <a:p>
            <a:r>
              <a:rPr lang="tr-TR" sz="3200" b="1" dirty="0" smtClean="0">
                <a:solidFill>
                  <a:srgbClr val="FF0000"/>
                </a:solidFill>
                <a:latin typeface="Trebuchet MS" pitchFamily="34" charset="0"/>
              </a:rPr>
              <a:t>Tasarımlar</a:t>
            </a:r>
            <a:r>
              <a:rPr lang="tr-TR" sz="3200" dirty="0" smtClean="0">
                <a:latin typeface="Trebuchet MS" pitchFamily="34" charset="0"/>
              </a:rPr>
              <a:t> (teknolojik icatlar, prototipler, maketler vb.) </a:t>
            </a:r>
          </a:p>
          <a:p>
            <a:endParaRPr lang="tr-TR" dirty="0"/>
          </a:p>
        </p:txBody>
      </p:sp>
    </p:spTree>
    <p:extLst>
      <p:ext uri="{BB962C8B-B14F-4D97-AF65-F5344CB8AC3E}">
        <p14:creationId xmlns="" xmlns:p14="http://schemas.microsoft.com/office/powerpoint/2010/main" val="9333440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549796" y="404664"/>
            <a:ext cx="6408712" cy="2088232"/>
          </a:xfrm>
        </p:spPr>
        <p:txBody>
          <a:bodyPr>
            <a:noAutofit/>
          </a:bodyPr>
          <a:lstStyle/>
          <a:p>
            <a:r>
              <a:rPr lang="tr-TR" sz="3200" b="1" dirty="0" smtClean="0">
                <a:latin typeface="Constantia" pitchFamily="18" charset="0"/>
              </a:rPr>
              <a:t/>
            </a:r>
            <a:br>
              <a:rPr lang="tr-TR" sz="3200" b="1" dirty="0" smtClean="0">
                <a:latin typeface="Constantia" pitchFamily="18" charset="0"/>
              </a:rPr>
            </a:br>
            <a:r>
              <a:rPr lang="tr-TR" sz="3200" b="1" dirty="0" smtClean="0">
                <a:latin typeface="Constantia" pitchFamily="18" charset="0"/>
              </a:rPr>
              <a:t/>
            </a:r>
            <a:br>
              <a:rPr lang="tr-TR" sz="3200" b="1" dirty="0" smtClean="0">
                <a:latin typeface="Constantia" pitchFamily="18" charset="0"/>
              </a:rPr>
            </a:br>
            <a:r>
              <a:rPr lang="tr-TR" sz="3200" b="1" dirty="0" smtClean="0">
                <a:latin typeface="Constantia" pitchFamily="18" charset="0"/>
              </a:rPr>
              <a:t/>
            </a:r>
            <a:br>
              <a:rPr lang="tr-TR" sz="3200" b="1" dirty="0" smtClean="0">
                <a:latin typeface="Constantia" pitchFamily="18" charset="0"/>
              </a:rPr>
            </a:br>
            <a:r>
              <a:rPr lang="tr-TR" sz="3200" b="1" dirty="0" smtClean="0">
                <a:latin typeface="Constantia" pitchFamily="18" charset="0"/>
              </a:rPr>
              <a:t/>
            </a:r>
            <a:br>
              <a:rPr lang="tr-TR" sz="3200" b="1" dirty="0" smtClean="0">
                <a:latin typeface="Constantia" pitchFamily="18" charset="0"/>
              </a:rPr>
            </a:br>
            <a:r>
              <a:rPr lang="tr-TR" sz="3200" b="1" dirty="0" smtClean="0">
                <a:latin typeface="Constantia" pitchFamily="18" charset="0"/>
              </a:rPr>
              <a:t/>
            </a:r>
            <a:br>
              <a:rPr lang="tr-TR" sz="3200" b="1" dirty="0" smtClean="0">
                <a:latin typeface="Constantia" pitchFamily="18" charset="0"/>
              </a:rPr>
            </a:br>
            <a:r>
              <a:rPr lang="tr-TR" sz="3200" b="1" dirty="0" smtClean="0">
                <a:latin typeface="Constantia" pitchFamily="18" charset="0"/>
              </a:rPr>
              <a:t/>
            </a:r>
            <a:br>
              <a:rPr lang="tr-TR" sz="3200" b="1" dirty="0" smtClean="0">
                <a:latin typeface="Constantia" pitchFamily="18" charset="0"/>
              </a:rPr>
            </a:br>
            <a:r>
              <a:rPr lang="tr-TR" b="1" dirty="0" smtClean="0">
                <a:latin typeface="Arial Narrow" pitchFamily="34" charset="0"/>
              </a:rPr>
              <a:t> </a:t>
            </a:r>
            <a:br>
              <a:rPr lang="tr-TR" b="1" dirty="0" smtClean="0">
                <a:latin typeface="Arial Narrow" pitchFamily="34" charset="0"/>
              </a:rPr>
            </a:br>
            <a:r>
              <a:rPr lang="tr-TR" b="1" dirty="0" smtClean="0">
                <a:latin typeface="Arial Narrow" pitchFamily="34" charset="0"/>
              </a:rPr>
              <a:t/>
            </a:r>
            <a:br>
              <a:rPr lang="tr-TR" b="1" dirty="0" smtClean="0">
                <a:latin typeface="Arial Narrow" pitchFamily="34" charset="0"/>
              </a:rPr>
            </a:br>
            <a:r>
              <a:rPr lang="tr-TR" b="1" dirty="0" smtClean="0">
                <a:latin typeface="Arial Narrow" pitchFamily="34" charset="0"/>
              </a:rPr>
              <a:t/>
            </a:r>
            <a:br>
              <a:rPr lang="tr-TR" b="1" dirty="0" smtClean="0">
                <a:latin typeface="Arial Narrow" pitchFamily="34" charset="0"/>
              </a:rPr>
            </a:br>
            <a:r>
              <a:rPr lang="tr-TR" b="1" dirty="0" smtClean="0">
                <a:latin typeface="Arial Narrow" pitchFamily="34" charset="0"/>
              </a:rPr>
              <a:t>Proje Hazırlamada Yapılabilecek Çalışmalar</a:t>
            </a:r>
            <a:r>
              <a:rPr lang="tr-TR" dirty="0" smtClean="0">
                <a:latin typeface="Arial Narrow" pitchFamily="34" charset="0"/>
              </a:rPr>
              <a:t> </a:t>
            </a:r>
            <a:r>
              <a:rPr lang="tr-TR" sz="3200" b="1" dirty="0" smtClean="0">
                <a:latin typeface="Constantia" pitchFamily="18" charset="0"/>
              </a:rPr>
              <a:t/>
            </a:r>
            <a:br>
              <a:rPr lang="tr-TR" sz="3200" b="1" dirty="0" smtClean="0">
                <a:latin typeface="Constantia" pitchFamily="18" charset="0"/>
              </a:rPr>
            </a:br>
            <a:r>
              <a:rPr lang="tr-TR" sz="3200" b="1" dirty="0" smtClean="0">
                <a:latin typeface="Constantia" pitchFamily="18" charset="0"/>
              </a:rPr>
              <a:t/>
            </a:r>
            <a:br>
              <a:rPr lang="tr-TR" sz="3200" b="1" dirty="0" smtClean="0">
                <a:latin typeface="Constantia" pitchFamily="18" charset="0"/>
              </a:rPr>
            </a:br>
            <a:r>
              <a:rPr lang="tr-TR" sz="3200" b="1" dirty="0" smtClean="0">
                <a:latin typeface="Constantia" pitchFamily="18" charset="0"/>
              </a:rPr>
              <a:t/>
            </a:r>
            <a:br>
              <a:rPr lang="tr-TR" sz="3200" b="1" dirty="0" smtClean="0">
                <a:latin typeface="Constantia" pitchFamily="18" charset="0"/>
              </a:rPr>
            </a:br>
            <a:endParaRPr lang="tr-TR" sz="3200" dirty="0">
              <a:latin typeface="Constantia" pitchFamily="18" charset="0"/>
            </a:endParaRPr>
          </a:p>
        </p:txBody>
      </p:sp>
      <p:sp>
        <p:nvSpPr>
          <p:cNvPr id="9" name="Metin Yer Tutucusu 8"/>
          <p:cNvSpPr>
            <a:spLocks noGrp="1"/>
          </p:cNvSpPr>
          <p:nvPr>
            <p:ph type="body" sz="half" idx="2"/>
          </p:nvPr>
        </p:nvSpPr>
        <p:spPr>
          <a:xfrm>
            <a:off x="608012" y="1700808"/>
            <a:ext cx="6278487" cy="4471392"/>
          </a:xfrm>
        </p:spPr>
        <p:txBody>
          <a:bodyPr/>
          <a:lstStyle/>
          <a:p>
            <a:endParaRPr lang="tr-TR" dirty="0" smtClean="0"/>
          </a:p>
          <a:p>
            <a:pPr>
              <a:buFont typeface="Arial" pitchFamily="34" charset="0"/>
              <a:buChar char="•"/>
            </a:pPr>
            <a:r>
              <a:rPr lang="tr-TR" sz="2800" dirty="0" smtClean="0">
                <a:latin typeface="Constantia" pitchFamily="18" charset="0"/>
              </a:rPr>
              <a:t>Yaratıcı drama (tiyatro, gösteri, vb.)</a:t>
            </a:r>
          </a:p>
          <a:p>
            <a:pPr>
              <a:buFont typeface="Arial" pitchFamily="34" charset="0"/>
              <a:buChar char="•"/>
            </a:pPr>
            <a:endParaRPr lang="tr-TR" sz="2800" dirty="0" smtClean="0">
              <a:latin typeface="Constantia" pitchFamily="18" charset="0"/>
            </a:endParaRPr>
          </a:p>
          <a:p>
            <a:pPr>
              <a:buFont typeface="Arial" pitchFamily="34" charset="0"/>
              <a:buChar char="•"/>
            </a:pPr>
            <a:r>
              <a:rPr lang="tr-TR" sz="2800" dirty="0" smtClean="0">
                <a:latin typeface="Constantia" pitchFamily="18" charset="0"/>
              </a:rPr>
              <a:t>Planlar ya da öneriler (gezi planı, mesleki öneri)</a:t>
            </a:r>
          </a:p>
          <a:p>
            <a:pPr>
              <a:buFont typeface="Arial" pitchFamily="34" charset="0"/>
              <a:buChar char="•"/>
            </a:pPr>
            <a:endParaRPr lang="tr-TR" sz="2800" dirty="0" smtClean="0">
              <a:latin typeface="Constantia" pitchFamily="18" charset="0"/>
            </a:endParaRPr>
          </a:p>
          <a:p>
            <a:pPr>
              <a:buFont typeface="Arial" pitchFamily="34" charset="0"/>
              <a:buChar char="•"/>
            </a:pPr>
            <a:r>
              <a:rPr lang="tr-TR" sz="2800" dirty="0" smtClean="0">
                <a:latin typeface="Constantia" pitchFamily="18" charset="0"/>
              </a:rPr>
              <a:t>Yardım amaçlı çalışmalar (yaşlılara yardım, sokak çocukları ile ilgili çalışmalar vb</a:t>
            </a:r>
            <a:r>
              <a:rPr lang="tr-TR" sz="2800" dirty="0" smtClean="0">
                <a:latin typeface="Constantia" pitchFamily="18" charset="0"/>
              </a:rPr>
              <a:t>.) www.</a:t>
            </a:r>
            <a:r>
              <a:rPr lang="tr-TR" sz="2800" dirty="0" err="1" smtClean="0">
                <a:latin typeface="Constantia" pitchFamily="18" charset="0"/>
              </a:rPr>
              <a:t>sorubak</a:t>
            </a:r>
            <a:r>
              <a:rPr lang="tr-TR" sz="2800" dirty="0" smtClean="0">
                <a:latin typeface="Constantia" pitchFamily="18" charset="0"/>
              </a:rPr>
              <a:t>.com</a:t>
            </a:r>
            <a:endParaRPr lang="tr-TR" sz="2800" dirty="0">
              <a:latin typeface="Constantia" pitchFamily="18" charset="0"/>
            </a:endParaRPr>
          </a:p>
        </p:txBody>
      </p:sp>
      <p:pic>
        <p:nvPicPr>
          <p:cNvPr id="5" name="Picture 8" descr="ÇO"/>
          <p:cNvPicPr>
            <a:picLocks noChangeAspect="1" noChangeArrowheads="1"/>
          </p:cNvPicPr>
          <p:nvPr/>
        </p:nvPicPr>
        <p:blipFill>
          <a:blip r:embed="rId3" cstate="print"/>
          <a:srcRect/>
          <a:stretch>
            <a:fillRect/>
          </a:stretch>
        </p:blipFill>
        <p:spPr>
          <a:xfrm>
            <a:off x="7030516" y="548680"/>
            <a:ext cx="4623420" cy="5904656"/>
          </a:xfrm>
          <a:prstGeom prst="rect">
            <a:avLst/>
          </a:prstGeom>
        </p:spPr>
      </p:pic>
    </p:spTree>
    <p:extLst>
      <p:ext uri="{BB962C8B-B14F-4D97-AF65-F5344CB8AC3E}">
        <p14:creationId xmlns="" xmlns:p14="http://schemas.microsoft.com/office/powerpoint/2010/main" val="39145924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621804" y="476672"/>
            <a:ext cx="11103022" cy="792088"/>
          </a:xfrm>
        </p:spPr>
        <p:txBody>
          <a:bodyPr>
            <a:normAutofit/>
          </a:bodyPr>
          <a:lstStyle/>
          <a:p>
            <a:r>
              <a:rPr lang="tr-TR" sz="4000" b="1" dirty="0" smtClean="0">
                <a:latin typeface="Constantia" pitchFamily="18" charset="0"/>
              </a:rPr>
              <a:t>Projeler  Nasıl  Olmalı?</a:t>
            </a:r>
            <a:endParaRPr lang="tr-TR" sz="4000" dirty="0">
              <a:latin typeface="Constantia" pitchFamily="18" charset="0"/>
            </a:endParaRPr>
          </a:p>
        </p:txBody>
      </p:sp>
      <p:sp>
        <p:nvSpPr>
          <p:cNvPr id="9" name="Metin Yer Tutucusu 8"/>
          <p:cNvSpPr>
            <a:spLocks noGrp="1"/>
          </p:cNvSpPr>
          <p:nvPr>
            <p:ph type="body" sz="half" idx="2"/>
          </p:nvPr>
        </p:nvSpPr>
        <p:spPr>
          <a:xfrm>
            <a:off x="333772" y="1700808"/>
            <a:ext cx="11665296" cy="4471392"/>
          </a:xfrm>
        </p:spPr>
        <p:txBody>
          <a:bodyPr>
            <a:normAutofit/>
          </a:bodyPr>
          <a:lstStyle/>
          <a:p>
            <a:pPr>
              <a:buFont typeface="Courier New" pitchFamily="49" charset="0"/>
              <a:buChar char="o"/>
            </a:pPr>
            <a:endParaRPr lang="tr-TR" sz="3600" dirty="0" smtClean="0"/>
          </a:p>
          <a:p>
            <a:pPr>
              <a:buFont typeface="Courier New" pitchFamily="49" charset="0"/>
              <a:buChar char="o"/>
            </a:pPr>
            <a:endParaRPr lang="tr-TR" sz="3600" dirty="0" smtClean="0"/>
          </a:p>
          <a:p>
            <a:pPr>
              <a:buFont typeface="Courier New" pitchFamily="49" charset="0"/>
              <a:buChar char="o"/>
            </a:pPr>
            <a:r>
              <a:rPr lang="tr-TR" sz="3600" dirty="0" smtClean="0"/>
              <a:t>Öğrencilerin sorunları ve ilgileri çerçevesinde seçilmeli </a:t>
            </a:r>
          </a:p>
          <a:p>
            <a:pPr>
              <a:buFont typeface="Courier New" pitchFamily="49" charset="0"/>
              <a:buChar char="o"/>
            </a:pPr>
            <a:endParaRPr lang="tr-TR" sz="3600" dirty="0" smtClean="0"/>
          </a:p>
          <a:p>
            <a:pPr>
              <a:buFont typeface="Courier New" pitchFamily="49" charset="0"/>
              <a:buChar char="o"/>
            </a:pPr>
            <a:r>
              <a:rPr lang="tr-TR" sz="3600" dirty="0" smtClean="0"/>
              <a:t>Öğretmen, işbirliği ve rehber rolü üstlenmeli  </a:t>
            </a:r>
          </a:p>
          <a:p>
            <a:pPr>
              <a:buFont typeface="Courier New" pitchFamily="49" charset="0"/>
              <a:buChar char="o"/>
            </a:pPr>
            <a:endParaRPr lang="tr-TR" sz="3600" dirty="0" smtClean="0"/>
          </a:p>
          <a:p>
            <a:pPr>
              <a:buFont typeface="Courier New" pitchFamily="49" charset="0"/>
              <a:buChar char="o"/>
            </a:pPr>
            <a:r>
              <a:rPr lang="tr-TR" sz="3600" dirty="0" smtClean="0"/>
              <a:t>Öğrenci ürünleri üzerine odaklanmalı</a:t>
            </a:r>
          </a:p>
          <a:p>
            <a:pPr>
              <a:buFont typeface="Courier New" pitchFamily="49" charset="0"/>
              <a:buChar char="o"/>
            </a:pPr>
            <a:endParaRPr lang="tr-TR" sz="4000" dirty="0"/>
          </a:p>
        </p:txBody>
      </p:sp>
      <p:pic>
        <p:nvPicPr>
          <p:cNvPr id="5" name="Picture 6" descr="ram1-296x300"/>
          <p:cNvPicPr>
            <a:picLocks noChangeAspect="1" noChangeArrowheads="1"/>
          </p:cNvPicPr>
          <p:nvPr/>
        </p:nvPicPr>
        <p:blipFill>
          <a:blip r:embed="rId3" cstate="print"/>
          <a:srcRect/>
          <a:stretch>
            <a:fillRect/>
          </a:stretch>
        </p:blipFill>
        <p:spPr>
          <a:xfrm>
            <a:off x="9622804" y="4005064"/>
            <a:ext cx="2415743" cy="2718270"/>
          </a:xfrm>
          <a:prstGeom prst="rect">
            <a:avLst/>
          </a:prstGeom>
        </p:spPr>
      </p:pic>
    </p:spTree>
    <p:extLst>
      <p:ext uri="{BB962C8B-B14F-4D97-AF65-F5344CB8AC3E}">
        <p14:creationId xmlns="" xmlns:p14="http://schemas.microsoft.com/office/powerpoint/2010/main" val="39145924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Başlık 6"/>
          <p:cNvSpPr>
            <a:spLocks noGrp="1"/>
          </p:cNvSpPr>
          <p:nvPr>
            <p:ph type="title"/>
          </p:nvPr>
        </p:nvSpPr>
        <p:spPr>
          <a:xfrm>
            <a:off x="608014" y="685800"/>
            <a:ext cx="3962400" cy="5407496"/>
          </a:xfrm>
        </p:spPr>
        <p:txBody>
          <a:bodyPr>
            <a:normAutofit/>
          </a:bodyPr>
          <a:lstStyle/>
          <a:p>
            <a:r>
              <a:rPr lang="tr-TR" dirty="0" smtClean="0">
                <a:latin typeface="Constantia" pitchFamily="18" charset="0"/>
              </a:rPr>
              <a:t>Öğrencileri yaratıcı, estetik ve bilgi yönünden zengin ürünler geliştirmeye teşvik etmeli</a:t>
            </a:r>
            <a:br>
              <a:rPr lang="tr-TR" dirty="0" smtClean="0">
                <a:latin typeface="Constantia" pitchFamily="18" charset="0"/>
              </a:rPr>
            </a:br>
            <a:r>
              <a:rPr lang="tr-TR" dirty="0" smtClean="0">
                <a:latin typeface="Constantia" pitchFamily="18" charset="0"/>
              </a:rPr>
              <a:t/>
            </a:r>
            <a:br>
              <a:rPr lang="tr-TR" dirty="0" smtClean="0">
                <a:latin typeface="Constantia" pitchFamily="18" charset="0"/>
              </a:rPr>
            </a:br>
            <a:r>
              <a:rPr lang="tr-TR" dirty="0" smtClean="0">
                <a:latin typeface="Constantia" pitchFamily="18" charset="0"/>
              </a:rPr>
              <a:t>Bulgular öğretmen ve sınıfın ötesinde bir izleyici grupla paylaşılmalı</a:t>
            </a:r>
            <a:r>
              <a:rPr lang="tr-TR" dirty="0" smtClean="0"/>
              <a:t/>
            </a:r>
            <a:br>
              <a:rPr lang="tr-TR" dirty="0" smtClean="0"/>
            </a:br>
            <a:endParaRPr lang="tr-TR" dirty="0"/>
          </a:p>
        </p:txBody>
      </p:sp>
      <p:sp>
        <p:nvSpPr>
          <p:cNvPr id="8" name="Resim Yer Tutucusu 7"/>
          <p:cNvSpPr>
            <a:spLocks noGrp="1"/>
          </p:cNvSpPr>
          <p:nvPr>
            <p:ph type="pic" idx="1"/>
          </p:nvPr>
        </p:nvSpPr>
        <p:spPr/>
      </p:sp>
      <p:pic>
        <p:nvPicPr>
          <p:cNvPr id="5" name="Picture 6" descr="proje9dr3"/>
          <p:cNvPicPr>
            <a:picLocks noChangeAspect="1" noChangeArrowheads="1"/>
          </p:cNvPicPr>
          <p:nvPr/>
        </p:nvPicPr>
        <p:blipFill>
          <a:blip r:embed="rId3" cstate="print"/>
          <a:srcRect/>
          <a:stretch>
            <a:fillRect/>
          </a:stretch>
        </p:blipFill>
        <p:spPr>
          <a:xfrm>
            <a:off x="4726260" y="260648"/>
            <a:ext cx="7272808" cy="6120679"/>
          </a:xfrm>
          <a:prstGeom prst="rect">
            <a:avLst/>
          </a:prstGeom>
        </p:spPr>
      </p:pic>
    </p:spTree>
    <p:extLst>
      <p:ext uri="{BB962C8B-B14F-4D97-AF65-F5344CB8AC3E}">
        <p14:creationId xmlns="" xmlns:p14="http://schemas.microsoft.com/office/powerpoint/2010/main" val="391459242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S102801084">
  <a:themeElements>
    <a:clrScheme name="Marketing_16x9">
      <a:dk1>
        <a:srgbClr val="404040"/>
      </a:dk1>
      <a:lt1>
        <a:sysClr val="window" lastClr="FFFFFF"/>
      </a:lt1>
      <a:dk2>
        <a:srgbClr val="000000"/>
      </a:dk2>
      <a:lt2>
        <a:srgbClr val="A1C1DE"/>
      </a:lt2>
      <a:accent1>
        <a:srgbClr val="39527B"/>
      </a:accent1>
      <a:accent2>
        <a:srgbClr val="528DC2"/>
      </a:accent2>
      <a:accent3>
        <a:srgbClr val="7EA939"/>
      </a:accent3>
      <a:accent4>
        <a:srgbClr val="30AEAB"/>
      </a:accent4>
      <a:accent5>
        <a:srgbClr val="31A962"/>
      </a:accent5>
      <a:accent6>
        <a:srgbClr val="78648E"/>
      </a:accent6>
      <a:hlink>
        <a:srgbClr val="7EA939"/>
      </a:hlink>
      <a:folHlink>
        <a:srgbClr val="7F7F7F"/>
      </a:folHlink>
    </a:clrScheme>
    <a:fontScheme name="Marketing_16x9">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flip="none" rotWithShape="1">
          <a:gsLst>
            <a:gs pos="0">
              <a:schemeClr val="phClr">
                <a:lumMod val="20000"/>
                <a:lumOff val="80000"/>
              </a:schemeClr>
            </a:gs>
            <a:gs pos="58000">
              <a:schemeClr val="phClr">
                <a:lumMod val="40000"/>
                <a:lumOff val="60000"/>
              </a:schemeClr>
            </a:gs>
            <a:gs pos="100000">
              <a:schemeClr val="phClr"/>
            </a:gs>
          </a:gsLst>
          <a:lin ang="14400000" scaled="0"/>
          <a:tileRect/>
        </a:gradFill>
        <a:gradFill flip="none" rotWithShape="1">
          <a:gsLst>
            <a:gs pos="0">
              <a:schemeClr val="phClr">
                <a:lumMod val="20000"/>
                <a:lumOff val="80000"/>
              </a:schemeClr>
            </a:gs>
            <a:gs pos="58000">
              <a:schemeClr val="phClr">
                <a:lumMod val="40000"/>
                <a:lumOff val="60000"/>
              </a:schemeClr>
            </a:gs>
            <a:gs pos="100000">
              <a:schemeClr val="phClr"/>
            </a:gs>
          </a:gsLst>
          <a:lin ang="17400000" scaled="0"/>
          <a:tileRect/>
        </a:gradFill>
      </a:bgFillStyleLst>
    </a:fmtScheme>
  </a:themeElements>
  <a:objectDefaults>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defRPr sz="2800"/>
        </a:defPPr>
      </a:lstStyle>
    </a:txDef>
  </a:objectDefaults>
  <a:extraClrSchemeLst/>
</a:theme>
</file>

<file path=ppt/theme/theme2.xml><?xml version="1.0" encoding="utf-8"?>
<a:theme xmlns:a="http://schemas.openxmlformats.org/drawingml/2006/main" name="Office Theme">
  <a:themeElements>
    <a:clrScheme name="Marketing_16x9">
      <a:dk1>
        <a:srgbClr val="404040"/>
      </a:dk1>
      <a:lt1>
        <a:sysClr val="window" lastClr="FFFFFF"/>
      </a:lt1>
      <a:dk2>
        <a:srgbClr val="000000"/>
      </a:dk2>
      <a:lt2>
        <a:srgbClr val="A1C1DE"/>
      </a:lt2>
      <a:accent1>
        <a:srgbClr val="39527B"/>
      </a:accent1>
      <a:accent2>
        <a:srgbClr val="528DC2"/>
      </a:accent2>
      <a:accent3>
        <a:srgbClr val="7EA939"/>
      </a:accent3>
      <a:accent4>
        <a:srgbClr val="30AEAB"/>
      </a:accent4>
      <a:accent5>
        <a:srgbClr val="31A962"/>
      </a:accent5>
      <a:accent6>
        <a:srgbClr val="78648E"/>
      </a:accent6>
      <a:hlink>
        <a:srgbClr val="7EA939"/>
      </a:hlink>
      <a:folHlink>
        <a:srgbClr val="7F7F7F"/>
      </a:folHlink>
    </a:clrScheme>
    <a:fontScheme name="Marketing_16x9">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Marketing_16x9">
      <a:dk1>
        <a:srgbClr val="404040"/>
      </a:dk1>
      <a:lt1>
        <a:sysClr val="window" lastClr="FFFFFF"/>
      </a:lt1>
      <a:dk2>
        <a:srgbClr val="000000"/>
      </a:dk2>
      <a:lt2>
        <a:srgbClr val="A1C1DE"/>
      </a:lt2>
      <a:accent1>
        <a:srgbClr val="39527B"/>
      </a:accent1>
      <a:accent2>
        <a:srgbClr val="528DC2"/>
      </a:accent2>
      <a:accent3>
        <a:srgbClr val="7EA939"/>
      </a:accent3>
      <a:accent4>
        <a:srgbClr val="30AEAB"/>
      </a:accent4>
      <a:accent5>
        <a:srgbClr val="31A962"/>
      </a:accent5>
      <a:accent6>
        <a:srgbClr val="78648E"/>
      </a:accent6>
      <a:hlink>
        <a:srgbClr val="7EA939"/>
      </a:hlink>
      <a:folHlink>
        <a:srgbClr val="7F7F7F"/>
      </a:folHlink>
    </a:clrScheme>
    <a:fontScheme name="Marketing_16x9">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B72590D-5915-4114-80CA-242FE40836B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TS102801084</Template>
  <TotalTime>0</TotalTime>
  <Words>801</Words>
  <Application>Microsoft Office PowerPoint</Application>
  <PresentationFormat>Özel</PresentationFormat>
  <Paragraphs>160</Paragraphs>
  <Slides>24</Slides>
  <Notes>4</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TS102801084</vt:lpstr>
      <vt:lpstr>PROJE VE PERFORMANSLARIN HAZIRLANMASINDA YAŞANAN SORUNLAR VE ÇÖZÜM ÖNERİLERİ </vt:lpstr>
      <vt:lpstr>           Programda öngörülen eleştirel düşünme, problem çözme, yaratıcılık, araştırma gibi öğrencilerin bilişsel, duyuşsal ve devinimsel becerilerini kullanmasını, geliştirmesini ve bir ürün ortaya koymasını gerektiren çalışmalar olarak tanımlanabilir.       Öğretmen rehberliğinde yapılır.   </vt:lpstr>
      <vt:lpstr>Performans Görevi Nasıl Olmalı?</vt:lpstr>
      <vt:lpstr>                  PROJE GÖREVİ</vt:lpstr>
      <vt:lpstr>Slayt 5</vt:lpstr>
      <vt:lpstr>Proje Hazırlamada Yapılabilecek Çalışmalar </vt:lpstr>
      <vt:lpstr>          Proje Hazırlamada Yapılabilecek Çalışmalar    </vt:lpstr>
      <vt:lpstr>Projeler  Nasıl  Olmalı?</vt:lpstr>
      <vt:lpstr>Öğrencileri yaratıcı, estetik ve bilgi yönünden zengin ürünler geliştirmeye teşvik etmeli  Bulgular öğretmen ve sınıfın ötesinde bir izleyici grupla paylaşılmalı </vt:lpstr>
      <vt:lpstr>Performans Görevlerinin ve Projelerin Olumlu Yanları</vt:lpstr>
      <vt:lpstr>   Kişisel yetenek ve ilgilerin keşfedilmesine yardımcı olur.       Konunun derinlemesine incelenmesine olanak sağlar.        Velileri çocuklarıyla ilgili olmaya ve sürece katılmaya teşvik eder.         </vt:lpstr>
      <vt:lpstr>        Öğretmenlerin konuya yeterince hakim olmamaları nedeniyle rehberlik yapamaması       Kullanılacak malzemelerin maliyetinin veli tarafından külfet olarak görülmesi veya temin edilmemesi   </vt:lpstr>
      <vt:lpstr>Slayt 13</vt:lpstr>
      <vt:lpstr>KARŞILAŞILAN SORUNLARI GİDERMEDE ÖĞRETMEN- VELİ VE ÖĞRENCİLERİN SORUMLULUKLARI </vt:lpstr>
      <vt:lpstr>KARŞILAŞILAN SORUNLARI GİDERMEDE ÖĞRETMEN- VELİ VE ÖĞRENCİLERİN SORUMLULUKLARI</vt:lpstr>
      <vt:lpstr>SÜREÇTE MEYDANA GELEBİLECEK SORUNLAR VE ÇÖZÜM YOLLARI</vt:lpstr>
      <vt:lpstr>Değerlendirme Sürecinde Görülebilecek Hatalar </vt:lpstr>
      <vt:lpstr>                                 Değerlendirme Sürecinde Görülebilecek Hataları Azaltmak İçin Neler Yapılabilir? </vt:lpstr>
      <vt:lpstr>Ölçme Araçlarının Geliştirilmesinde Sorunlar, Öneriler </vt:lpstr>
      <vt:lpstr>Ölçme Araçlarının Puanlanmasında Sorunlar, Öneriler</vt:lpstr>
      <vt:lpstr>Ölçme Değerlendirmenin Eksik Kalan Yanları, Öneriler </vt:lpstr>
      <vt:lpstr>Kazanımlarla İlgili Sorunlar, Öneriler </vt:lpstr>
      <vt:lpstr>Mevcut Karnelerle İlgili Sorunlar, Öneriler </vt:lpstr>
      <vt:lpstr>KAYNAKÇA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
  <cp:revision>www.sorubak.com</cp:revision>
  <dcterms:created xsi:type="dcterms:W3CDTF">2013-06-06T22:47:33Z</dcterms:created>
  <dcterms:modified xsi:type="dcterms:W3CDTF">2013-06-18T10:37:17Z</dcterms:modified>
  <cp:category>www.sorubak.com</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TC028010849991</vt:lpwstr>
  </property>
</Properties>
</file>