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rosoft-PC" initials="M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4"/>
    <p:penClr>
      <a:srgbClr val="9933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07607-D028-4FEB-8124-BE618F47A103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E06E74-66E9-4F37-93F2-2CF8C99C6DB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B02B-DFAA-414D-AB21-6DE4EE3B285C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ADBA-ABAF-4634-A283-B8A4C19060DE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3C201-B888-4EFF-9754-50A401C28785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71C68-A474-4371-B859-4FC68F7D581D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AE32-1C49-42CD-984A-F2C8534E2000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2B9A9-41F3-43CF-A77C-D01361EFB263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41745-603A-44F9-870A-7A09E9DD574D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CF3D8-5D4C-4CFA-A304-C9A3276C1308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B43DE-CB7F-4999-ACB0-B4862B0617AD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80F9F-4E03-4C13-B58B-D9130198C12B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35C1-D63B-450A-975D-3203FD275F27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3813D-83D5-4D64-AFC5-2BB0ECD22A97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C4FDB-6DDA-4245-AFF1-B42E7E3F5DD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3000">
    <p:wipe dir="r"/>
  </p:transition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Desktop\yedi%20karanfil%20ney%20dinle_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Desktop\yedi%20karanfil%20ney%20dinle_.mp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2000263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r-TR" sz="4800" i="1" dirty="0" smtClean="0">
                <a:solidFill>
                  <a:srgbClr val="00B050"/>
                </a:solidFill>
                <a:latin typeface="Algerian" pitchFamily="82" charset="0"/>
              </a:rPr>
              <a:t>NECİP FAZIL KISAKÜREK</a:t>
            </a:r>
            <a:endParaRPr lang="tr-TR" sz="4800" i="1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786058"/>
            <a:ext cx="6400800" cy="3286148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7" name="Picture 3" descr="C:\Documents and Settings\User\Desktop\4938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071678"/>
            <a:ext cx="8077234" cy="4429156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458534" y="714356"/>
            <a:ext cx="82269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i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lgerian" pitchFamily="82" charset="0"/>
              </a:rPr>
              <a:t>NECİP FAZIL KISAKÜREK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60C0-AE4A-4579-B7BC-82A5DA981C92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12" name="1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1</a:t>
            </a:fld>
            <a:endParaRPr lang="tr-TR"/>
          </a:p>
        </p:txBody>
      </p:sp>
      <p:pic>
        <p:nvPicPr>
          <p:cNvPr id="8" name="yedi karanfil ney dinle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2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57158" y="642919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http://www.</a:t>
            </a:r>
            <a:r>
              <a:rPr lang="tr-TR" dirty="0" err="1" smtClean="0"/>
              <a:t>dailymotion</a:t>
            </a:r>
            <a:r>
              <a:rPr lang="tr-TR" dirty="0" smtClean="0"/>
              <a:t>.com/video/</a:t>
            </a:r>
            <a:r>
              <a:rPr lang="tr-TR" dirty="0" err="1" smtClean="0"/>
              <a:t>xcofvt</a:t>
            </a:r>
            <a:r>
              <a:rPr lang="tr-TR" dirty="0" smtClean="0"/>
              <a:t>_necip-</a:t>
            </a:r>
            <a:r>
              <a:rPr lang="tr-TR" dirty="0" err="1" smtClean="0"/>
              <a:t>fazyl</a:t>
            </a:r>
            <a:r>
              <a:rPr lang="tr-TR" dirty="0" smtClean="0"/>
              <a:t>-</a:t>
            </a:r>
            <a:r>
              <a:rPr lang="tr-TR" dirty="0" err="1" smtClean="0"/>
              <a:t>kysakurek</a:t>
            </a:r>
            <a:r>
              <a:rPr lang="tr-TR" dirty="0" smtClean="0"/>
              <a:t>-</a:t>
            </a:r>
            <a:r>
              <a:rPr lang="tr-TR" dirty="0" err="1" smtClean="0"/>
              <a:t>cile</a:t>
            </a:r>
            <a:r>
              <a:rPr lang="tr-TR" dirty="0" smtClean="0"/>
              <a:t>-kendi-</a:t>
            </a:r>
            <a:r>
              <a:rPr lang="tr-TR" dirty="0" err="1" smtClean="0"/>
              <a:t>se</a:t>
            </a:r>
            <a:r>
              <a:rPr lang="tr-TR" dirty="0" smtClean="0"/>
              <a:t>_</a:t>
            </a:r>
            <a:r>
              <a:rPr lang="tr-TR" dirty="0" err="1" smtClean="0"/>
              <a:t>music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7158" y="1214423"/>
            <a:ext cx="8786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http://www.</a:t>
            </a:r>
            <a:r>
              <a:rPr lang="tr-TR" dirty="0" err="1" smtClean="0"/>
              <a:t>dailymotion</a:t>
            </a:r>
            <a:r>
              <a:rPr lang="tr-TR" dirty="0" smtClean="0"/>
              <a:t>.com/video/xcofr3_necip-</a:t>
            </a:r>
            <a:r>
              <a:rPr lang="tr-TR" dirty="0" err="1" smtClean="0"/>
              <a:t>fazyl</a:t>
            </a:r>
            <a:r>
              <a:rPr lang="tr-TR" dirty="0" smtClean="0"/>
              <a:t>-</a:t>
            </a:r>
            <a:r>
              <a:rPr lang="tr-TR" dirty="0" err="1" smtClean="0"/>
              <a:t>kysakurek</a:t>
            </a:r>
            <a:r>
              <a:rPr lang="tr-TR" dirty="0" smtClean="0"/>
              <a:t>-</a:t>
            </a:r>
            <a:r>
              <a:rPr lang="tr-TR" dirty="0" err="1" smtClean="0"/>
              <a:t>gencliye</a:t>
            </a:r>
            <a:r>
              <a:rPr lang="tr-TR" dirty="0" smtClean="0"/>
              <a:t>-</a:t>
            </a:r>
            <a:r>
              <a:rPr lang="tr-TR" dirty="0" err="1" smtClean="0"/>
              <a:t>hita</a:t>
            </a:r>
            <a:r>
              <a:rPr lang="tr-TR" dirty="0" smtClean="0"/>
              <a:t>_</a:t>
            </a:r>
            <a:r>
              <a:rPr lang="tr-TR" dirty="0" err="1" smtClean="0"/>
              <a:t>music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357158" y="1785927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http://www.</a:t>
            </a:r>
            <a:r>
              <a:rPr lang="tr-TR" dirty="0" err="1" smtClean="0"/>
              <a:t>dailymotion</a:t>
            </a:r>
            <a:r>
              <a:rPr lang="tr-TR" dirty="0" smtClean="0"/>
              <a:t>.com/video/xcofw5_necip-</a:t>
            </a:r>
            <a:r>
              <a:rPr lang="tr-TR" dirty="0" err="1" smtClean="0"/>
              <a:t>fazyl</a:t>
            </a:r>
            <a:r>
              <a:rPr lang="tr-TR" dirty="0" smtClean="0"/>
              <a:t>-</a:t>
            </a:r>
            <a:r>
              <a:rPr lang="tr-TR" dirty="0" err="1" smtClean="0"/>
              <a:t>kysakurek</a:t>
            </a:r>
            <a:r>
              <a:rPr lang="tr-TR" dirty="0" smtClean="0"/>
              <a:t>-destan-kendi_</a:t>
            </a:r>
            <a:r>
              <a:rPr lang="tr-TR" dirty="0" err="1" smtClean="0"/>
              <a:t>music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357158" y="2428869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http://www.</a:t>
            </a:r>
            <a:r>
              <a:rPr lang="tr-TR" dirty="0" err="1" smtClean="0"/>
              <a:t>dailymotion</a:t>
            </a:r>
            <a:r>
              <a:rPr lang="tr-TR" dirty="0" smtClean="0"/>
              <a:t>.com/video/xco0lv_necip-</a:t>
            </a:r>
            <a:r>
              <a:rPr lang="tr-TR" dirty="0" err="1" smtClean="0"/>
              <a:t>fazyl</a:t>
            </a:r>
            <a:r>
              <a:rPr lang="tr-TR" dirty="0" smtClean="0"/>
              <a:t>-</a:t>
            </a:r>
            <a:r>
              <a:rPr lang="tr-TR" dirty="0" err="1" smtClean="0"/>
              <a:t>kysakurek</a:t>
            </a:r>
            <a:r>
              <a:rPr lang="tr-TR" dirty="0" smtClean="0"/>
              <a:t>-</a:t>
            </a:r>
            <a:r>
              <a:rPr lang="tr-TR" dirty="0" err="1" smtClean="0"/>
              <a:t>kaldyrymlar</a:t>
            </a:r>
            <a:r>
              <a:rPr lang="tr-TR" dirty="0" smtClean="0"/>
              <a:t>-1_</a:t>
            </a:r>
            <a:r>
              <a:rPr lang="tr-TR" dirty="0" err="1" smtClean="0"/>
              <a:t>music</a:t>
            </a:r>
            <a:endParaRPr lang="tr-TR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04CF-5BAA-4272-BAD4-6A896E32BBB5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285852" y="751344"/>
            <a:ext cx="614366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                  </a:t>
            </a:r>
            <a:r>
              <a:rPr lang="tr-TR" i="1" dirty="0" smtClean="0">
                <a:solidFill>
                  <a:srgbClr val="C00000"/>
                </a:solidFill>
              </a:rPr>
              <a:t>Sakarya Türküsü</a:t>
            </a:r>
          </a:p>
          <a:p>
            <a:r>
              <a:rPr lang="tr-TR" i="1" dirty="0" smtClean="0">
                <a:solidFill>
                  <a:srgbClr val="C00000"/>
                </a:solidFill>
              </a:rPr>
              <a:t>İnsan bu, su misali, kıvrım kıvrım akar ya;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Bir yanda akan benim, öbür yanda Sakarya.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Su iner yokuşlardan, hep basamak basamak;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Benimse alın yazım, yokuşlarda susamak.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Her şey akar, su, tarih, yıldız, insan ve fikir;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Oluklar çift; birinden nur akar; birinden kir.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Akışta demetlenmiş, büyük, küçük, kâinat;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Şu çıkan buluta bak, bu inen suya inat!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Fakat Sakarya başka, yokuş mu çıkıyor ne,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Kurşundan bir yük binmiş, köpükten gövdesine;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Çatlıyor, yırtınıyor yokuşu sökmek için.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Hey Sakarya, kim demiş suya vurulmaz perçin?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Rabbim isterse, sular büklüm büklüm burulur,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Sırtına </a:t>
            </a:r>
            <a:r>
              <a:rPr lang="tr-TR" i="1" dirty="0" err="1" smtClean="0">
                <a:solidFill>
                  <a:srgbClr val="C00000"/>
                </a:solidFill>
              </a:rPr>
              <a:t>Sakaryanın</a:t>
            </a:r>
            <a:r>
              <a:rPr lang="tr-TR" i="1" dirty="0" smtClean="0">
                <a:solidFill>
                  <a:srgbClr val="C00000"/>
                </a:solidFill>
              </a:rPr>
              <a:t>, Türk tarihi vurulur.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Eyvah, eyvah, </a:t>
            </a:r>
            <a:r>
              <a:rPr lang="tr-TR" i="1" dirty="0" err="1" smtClean="0">
                <a:solidFill>
                  <a:srgbClr val="C00000"/>
                </a:solidFill>
              </a:rPr>
              <a:t>Sakaryam</a:t>
            </a:r>
            <a:r>
              <a:rPr lang="tr-TR" i="1" dirty="0" smtClean="0">
                <a:solidFill>
                  <a:srgbClr val="C00000"/>
                </a:solidFill>
              </a:rPr>
              <a:t>, sana mı düştü bu yük?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>Bu </a:t>
            </a:r>
            <a:r>
              <a:rPr lang="tr-TR" i="1" dirty="0" err="1" smtClean="0">
                <a:solidFill>
                  <a:srgbClr val="C00000"/>
                </a:solidFill>
              </a:rPr>
              <a:t>dâva</a:t>
            </a:r>
            <a:r>
              <a:rPr lang="tr-TR" i="1" dirty="0" smtClean="0">
                <a:solidFill>
                  <a:srgbClr val="C00000"/>
                </a:solidFill>
              </a:rPr>
              <a:t> hor, bu </a:t>
            </a:r>
            <a:r>
              <a:rPr lang="tr-TR" i="1" dirty="0" err="1" smtClean="0">
                <a:solidFill>
                  <a:srgbClr val="C00000"/>
                </a:solidFill>
              </a:rPr>
              <a:t>dâva</a:t>
            </a:r>
            <a:r>
              <a:rPr lang="tr-TR" i="1" dirty="0" smtClean="0">
                <a:solidFill>
                  <a:srgbClr val="C00000"/>
                </a:solidFill>
              </a:rPr>
              <a:t> öksüz, bu </a:t>
            </a:r>
            <a:r>
              <a:rPr lang="tr-TR" i="1" dirty="0" err="1" smtClean="0">
                <a:solidFill>
                  <a:srgbClr val="C00000"/>
                </a:solidFill>
              </a:rPr>
              <a:t>dâva</a:t>
            </a:r>
            <a:r>
              <a:rPr lang="tr-TR" i="1" dirty="0" smtClean="0">
                <a:solidFill>
                  <a:srgbClr val="C00000"/>
                </a:solidFill>
              </a:rPr>
              <a:t> büyük! .. </a:t>
            </a:r>
            <a:br>
              <a:rPr lang="tr-TR" i="1" dirty="0" smtClean="0">
                <a:solidFill>
                  <a:srgbClr val="C00000"/>
                </a:solidFill>
              </a:rPr>
            </a:br>
            <a:r>
              <a:rPr lang="tr-TR" i="1" dirty="0" smtClean="0">
                <a:solidFill>
                  <a:srgbClr val="C00000"/>
                </a:solidFill>
              </a:rPr>
              <a:t/>
            </a:r>
            <a:br>
              <a:rPr lang="tr-TR" i="1" dirty="0" smtClean="0">
                <a:solidFill>
                  <a:srgbClr val="C00000"/>
                </a:solidFill>
              </a:rPr>
            </a:b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C53F-85AA-4BD2-901B-6A49A3AFCA92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143116"/>
            <a:ext cx="864399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i="1" dirty="0" smtClean="0">
                <a:solidFill>
                  <a:srgbClr val="C00000"/>
                </a:solidFill>
              </a:rPr>
              <a:t>Ne ağır imtihandır, başındaki, Sakarya! </a:t>
            </a:r>
            <a:br>
              <a:rPr lang="tr-TR" sz="4000" i="1" dirty="0" smtClean="0">
                <a:solidFill>
                  <a:srgbClr val="C00000"/>
                </a:solidFill>
              </a:rPr>
            </a:br>
            <a:r>
              <a:rPr lang="tr-TR" sz="4000" i="1" dirty="0" err="1" smtClean="0">
                <a:solidFill>
                  <a:srgbClr val="C00000"/>
                </a:solidFill>
              </a:rPr>
              <a:t>Binbir</a:t>
            </a:r>
            <a:r>
              <a:rPr lang="tr-TR" sz="4000" i="1" dirty="0" smtClean="0">
                <a:solidFill>
                  <a:srgbClr val="C00000"/>
                </a:solidFill>
              </a:rPr>
              <a:t> başlı kartalı nasıl taşır kanarya? </a:t>
            </a:r>
            <a:br>
              <a:rPr lang="tr-TR" sz="4000" i="1" dirty="0" smtClean="0">
                <a:solidFill>
                  <a:srgbClr val="C00000"/>
                </a:solidFill>
              </a:rPr>
            </a:br>
            <a:r>
              <a:rPr lang="tr-TR" sz="4000" i="1" dirty="0" smtClean="0">
                <a:solidFill>
                  <a:srgbClr val="C00000"/>
                </a:solidFill>
              </a:rPr>
              <a:t/>
            </a:r>
            <a:br>
              <a:rPr lang="tr-TR" sz="4000" i="1" dirty="0" smtClean="0">
                <a:solidFill>
                  <a:srgbClr val="C00000"/>
                </a:solidFill>
              </a:rPr>
            </a:br>
            <a:endParaRPr lang="tr-TR" sz="4000" i="1" dirty="0">
              <a:solidFill>
                <a:srgbClr val="C00000"/>
              </a:solidFill>
            </a:endParaRP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F3FBA-E559-41AF-A744-E29BBFC26814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71472" y="642919"/>
            <a:ext cx="728667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İnsan üç beş damla kan, ırmak üç beş damla su;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smtClean="0">
                <a:solidFill>
                  <a:srgbClr val="C00000"/>
                </a:solidFill>
              </a:rPr>
              <a:t>Bir hayata çattık ki, hayata kurmuş pusu.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smtClean="0">
                <a:solidFill>
                  <a:srgbClr val="C00000"/>
                </a:solidFill>
              </a:rPr>
              <a:t>Geldi ölümlü yalan, gitti ölümsüz gerçek;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smtClean="0">
                <a:solidFill>
                  <a:srgbClr val="C00000"/>
                </a:solidFill>
              </a:rPr>
              <a:t>Siz, hayat süren leşler, sizi kim diriltecek?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err="1" smtClean="0">
                <a:solidFill>
                  <a:srgbClr val="C00000"/>
                </a:solidFill>
              </a:rPr>
              <a:t>Kafdağını</a:t>
            </a:r>
            <a:r>
              <a:rPr lang="tr-TR" sz="2400" i="1" dirty="0" smtClean="0">
                <a:solidFill>
                  <a:srgbClr val="C00000"/>
                </a:solidFill>
              </a:rPr>
              <a:t> assalar, belki çeker de bir kıl!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smtClean="0">
                <a:solidFill>
                  <a:srgbClr val="C00000"/>
                </a:solidFill>
              </a:rPr>
              <a:t>Bu ifritten sualin, kılını çekmez akıl!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smtClean="0">
                <a:solidFill>
                  <a:srgbClr val="C00000"/>
                </a:solidFill>
              </a:rPr>
              <a:t>Sakarya, </a:t>
            </a:r>
            <a:r>
              <a:rPr lang="tr-TR" sz="2400" i="1" dirty="0" err="1" smtClean="0">
                <a:solidFill>
                  <a:srgbClr val="C00000"/>
                </a:solidFill>
              </a:rPr>
              <a:t>sâf</a:t>
            </a:r>
            <a:r>
              <a:rPr lang="tr-TR" sz="2400" i="1" dirty="0" smtClean="0">
                <a:solidFill>
                  <a:srgbClr val="C00000"/>
                </a:solidFill>
              </a:rPr>
              <a:t> çocuğu, </a:t>
            </a:r>
            <a:r>
              <a:rPr lang="tr-TR" sz="2400" i="1" dirty="0" err="1" smtClean="0">
                <a:solidFill>
                  <a:srgbClr val="C00000"/>
                </a:solidFill>
              </a:rPr>
              <a:t>mâsum</a:t>
            </a:r>
            <a:r>
              <a:rPr lang="tr-TR" sz="2400" i="1" dirty="0" smtClean="0">
                <a:solidFill>
                  <a:srgbClr val="C00000"/>
                </a:solidFill>
              </a:rPr>
              <a:t> </a:t>
            </a:r>
            <a:r>
              <a:rPr lang="tr-TR" sz="2400" i="1" dirty="0" err="1" smtClean="0">
                <a:solidFill>
                  <a:srgbClr val="C00000"/>
                </a:solidFill>
              </a:rPr>
              <a:t>Anadolunun</a:t>
            </a:r>
            <a:r>
              <a:rPr lang="tr-TR" sz="2400" i="1" dirty="0" smtClean="0">
                <a:solidFill>
                  <a:srgbClr val="C00000"/>
                </a:solidFill>
              </a:rPr>
              <a:t>,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smtClean="0">
                <a:solidFill>
                  <a:srgbClr val="C00000"/>
                </a:solidFill>
              </a:rPr>
              <a:t>Divanesi ikimiz kaldık Allah yolunun!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smtClean="0">
                <a:solidFill>
                  <a:srgbClr val="C00000"/>
                </a:solidFill>
              </a:rPr>
              <a:t>Sen ve ben, </a:t>
            </a:r>
            <a:r>
              <a:rPr lang="tr-TR" sz="2400" i="1" dirty="0" err="1" smtClean="0">
                <a:solidFill>
                  <a:srgbClr val="C00000"/>
                </a:solidFill>
              </a:rPr>
              <a:t>gözyaşiyle</a:t>
            </a:r>
            <a:r>
              <a:rPr lang="tr-TR" sz="2400" i="1" dirty="0" smtClean="0">
                <a:solidFill>
                  <a:srgbClr val="C00000"/>
                </a:solidFill>
              </a:rPr>
              <a:t> ıslanmış hamurdanız;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smtClean="0">
                <a:solidFill>
                  <a:srgbClr val="C00000"/>
                </a:solidFill>
              </a:rPr>
              <a:t>Rengimize baksınlar, kandan ve çamurdanız!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smtClean="0">
                <a:solidFill>
                  <a:srgbClr val="C00000"/>
                </a:solidFill>
              </a:rPr>
              <a:t>Akrebin kıskacında yoğurmuş bizi kader;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smtClean="0">
                <a:solidFill>
                  <a:srgbClr val="C00000"/>
                </a:solidFill>
              </a:rPr>
              <a:t>Aldırma, böyle gelmiş, bu dünya böyle gider!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smtClean="0">
                <a:solidFill>
                  <a:srgbClr val="C00000"/>
                </a:solidFill>
              </a:rPr>
              <a:t>Bana kefendir yatak, sana tabuttur havuz;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smtClean="0">
                <a:solidFill>
                  <a:srgbClr val="C00000"/>
                </a:solidFill>
              </a:rPr>
              <a:t>Sen kıvrıl, ben gideyim, </a:t>
            </a:r>
            <a:r>
              <a:rPr lang="tr-TR" sz="2400" b="1" i="1" dirty="0" smtClean="0">
                <a:solidFill>
                  <a:srgbClr val="C00000"/>
                </a:solidFill>
              </a:rPr>
              <a:t>Son Peygamber </a:t>
            </a:r>
            <a:r>
              <a:rPr lang="tr-TR" sz="2400" i="1" dirty="0" smtClean="0">
                <a:solidFill>
                  <a:srgbClr val="C00000"/>
                </a:solidFill>
              </a:rPr>
              <a:t>Kılavuz! </a:t>
            </a:r>
            <a:br>
              <a:rPr lang="tr-TR" sz="2400" i="1" dirty="0" smtClean="0">
                <a:solidFill>
                  <a:srgbClr val="C00000"/>
                </a:solidFill>
              </a:rPr>
            </a:br>
            <a:r>
              <a:rPr lang="tr-TR" sz="2400" i="1" dirty="0" smtClean="0">
                <a:solidFill>
                  <a:srgbClr val="C00000"/>
                </a:solidFill>
              </a:rPr>
              <a:t/>
            </a:r>
            <a:br>
              <a:rPr lang="tr-TR" sz="2400" i="1" dirty="0" smtClean="0">
                <a:solidFill>
                  <a:srgbClr val="C00000"/>
                </a:solidFill>
              </a:rPr>
            </a:br>
            <a:endParaRPr lang="tr-TR" sz="2400" i="1" dirty="0">
              <a:solidFill>
                <a:srgbClr val="C00000"/>
              </a:solidFill>
            </a:endParaRP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D0A4-00A0-44FF-B0CA-68878FA1DCB8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5720" y="1714488"/>
            <a:ext cx="871543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r-TR" sz="4000" i="1" dirty="0" smtClean="0">
                <a:solidFill>
                  <a:srgbClr val="C00000"/>
                </a:solidFill>
              </a:rPr>
              <a:t>Yol onun, varlık onun, gerisi hep angarya; </a:t>
            </a:r>
            <a:br>
              <a:rPr lang="tr-TR" sz="4000" i="1" dirty="0" smtClean="0">
                <a:solidFill>
                  <a:srgbClr val="C00000"/>
                </a:solidFill>
              </a:rPr>
            </a:br>
            <a:r>
              <a:rPr lang="tr-TR" sz="4000" i="1" dirty="0" smtClean="0">
                <a:solidFill>
                  <a:srgbClr val="C00000"/>
                </a:solidFill>
              </a:rPr>
              <a:t>Yüzüstü çok süründün, ayağa kalk, </a:t>
            </a:r>
            <a:r>
              <a:rPr lang="tr-TR" sz="4000" b="1" i="1" dirty="0" smtClean="0">
                <a:solidFill>
                  <a:srgbClr val="C00000"/>
                </a:solidFill>
              </a:rPr>
              <a:t>Sakarya! .. </a:t>
            </a:r>
            <a:r>
              <a:rPr lang="tr-TR" sz="4000" i="1" dirty="0" smtClean="0">
                <a:solidFill>
                  <a:srgbClr val="C00000"/>
                </a:solidFill>
              </a:rPr>
              <a:t/>
            </a:r>
            <a:br>
              <a:rPr lang="tr-TR" sz="4000" i="1" dirty="0" smtClean="0">
                <a:solidFill>
                  <a:srgbClr val="C00000"/>
                </a:solidFill>
              </a:rPr>
            </a:br>
            <a:r>
              <a:rPr lang="tr-TR" sz="4000" i="1" dirty="0" smtClean="0">
                <a:solidFill>
                  <a:srgbClr val="C00000"/>
                </a:solidFill>
              </a:rPr>
              <a:t/>
            </a:r>
            <a:br>
              <a:rPr lang="tr-TR" sz="4000" i="1" dirty="0" smtClean="0">
                <a:solidFill>
                  <a:srgbClr val="C00000"/>
                </a:solidFill>
              </a:rPr>
            </a:br>
            <a:endParaRPr lang="tr-TR" sz="4000" i="1" dirty="0">
              <a:solidFill>
                <a:srgbClr val="C00000"/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54B4-76A1-41F1-8FBA-A86924D5AF79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Autofit/>
          </a:bodyPr>
          <a:lstStyle/>
          <a:p>
            <a:r>
              <a:rPr lang="tr-TR" sz="4000" dirty="0" smtClean="0">
                <a:solidFill>
                  <a:srgbClr val="00B050"/>
                </a:solidFill>
                <a:latin typeface="Algerian" pitchFamily="82" charset="0"/>
              </a:rPr>
              <a:t>1905-1983</a:t>
            </a:r>
            <a:r>
              <a:rPr lang="tr-TR" sz="4000" dirty="0" smtClean="0"/>
              <a:t/>
            </a:r>
            <a:br>
              <a:rPr lang="tr-TR" sz="4000" dirty="0" smtClean="0"/>
            </a:br>
            <a:endParaRPr lang="tr-TR" sz="40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26 Mayıs 1905′</a:t>
            </a:r>
            <a:r>
              <a:rPr lang="tr-TR" sz="3600" i="1" dirty="0" err="1" smtClean="0">
                <a:solidFill>
                  <a:schemeClr val="accent2">
                    <a:lumMod val="75000"/>
                  </a:schemeClr>
                </a:solidFill>
              </a:rPr>
              <a:t>te</a:t>
            </a:r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 İstanbul’da doğdu.</a:t>
            </a:r>
          </a:p>
          <a:p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İlk ve orta öğrenimini Amerikan ve Fransız Kolejleri ile Bahriye Mektebi’nde tamamladı.</a:t>
            </a:r>
          </a:p>
          <a:p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Tasavvufla ilk tanışması da hocası İbrahim </a:t>
            </a:r>
            <a:r>
              <a:rPr lang="tr-TR" sz="3600" i="1" dirty="0" err="1" smtClean="0">
                <a:solidFill>
                  <a:schemeClr val="accent2">
                    <a:lumMod val="75000"/>
                  </a:schemeClr>
                </a:solidFill>
              </a:rPr>
              <a:t>Aski’nin</a:t>
            </a:r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 verdiği kitaplarla olmuştur</a:t>
            </a:r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. www.</a:t>
            </a:r>
            <a:r>
              <a:rPr lang="tr-TR" sz="3600" i="1" dirty="0" err="1" smtClean="0">
                <a:solidFill>
                  <a:schemeClr val="accent2">
                    <a:lumMod val="75000"/>
                  </a:schemeClr>
                </a:solidFill>
              </a:rPr>
              <a:t>sorubak</a:t>
            </a:r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.com</a:t>
            </a:r>
            <a:endParaRPr lang="tr-TR" sz="36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yedi karanfil ney dinle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983DE-60A0-4F26-BB54-F89B87F9654F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2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Documents and Settings\User\Desktop\necip-fazil-kisakurek-siir-300x2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8072494" cy="5857916"/>
          </a:xfrm>
          <a:prstGeom prst="rect">
            <a:avLst/>
          </a:prstGeom>
          <a:noFill/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FDCD2-DD28-416B-854A-4201967174EE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4294967295"/>
          </p:nvPr>
        </p:nvSpPr>
        <p:spPr>
          <a:xfrm>
            <a:off x="500034" y="1000109"/>
            <a:ext cx="8072494" cy="4857784"/>
          </a:xfrm>
        </p:spPr>
        <p:txBody>
          <a:bodyPr>
            <a:normAutofit fontScale="85000" lnSpcReduction="10000"/>
          </a:bodyPr>
          <a:lstStyle/>
          <a:p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İstanbul Üniversitesi Edebiyat Fakültesi Felsefe Bölümü’nü bitirdi. (1924)</a:t>
            </a:r>
          </a:p>
          <a:p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Fransa’da, </a:t>
            </a:r>
            <a:r>
              <a:rPr lang="tr-TR" sz="3600" i="1" dirty="0" err="1" smtClean="0">
                <a:solidFill>
                  <a:schemeClr val="accent2">
                    <a:lumMod val="75000"/>
                  </a:schemeClr>
                </a:solidFill>
              </a:rPr>
              <a:t>Sorbonne</a:t>
            </a:r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 Üniversitesi Felsefe Bölümü’nde okudu.</a:t>
            </a:r>
          </a:p>
          <a:p>
            <a:r>
              <a:rPr lang="tr-TR" sz="3900" i="1" dirty="0" smtClean="0">
                <a:solidFill>
                  <a:schemeClr val="accent2">
                    <a:lumMod val="75000"/>
                  </a:schemeClr>
                </a:solidFill>
              </a:rPr>
              <a:t>Hollanda, Osmanlı ve İş Bankalarında müfettiş ve muhasebe müdürü olarak çalıştı. </a:t>
            </a:r>
          </a:p>
          <a:p>
            <a:r>
              <a:rPr lang="tr-TR" sz="3900" i="1" dirty="0" smtClean="0">
                <a:solidFill>
                  <a:schemeClr val="accent2">
                    <a:lumMod val="75000"/>
                  </a:schemeClr>
                </a:solidFill>
              </a:rPr>
              <a:t>Robert Kolej, İstanbul Güzel Sanatlar Akademisi, Ankara Devlet Konservatuarı, Ankara Üniversitesi Dil ve Tarih-Coğrafya Fakültesi’nde ders verdi(1939-43). </a:t>
            </a:r>
          </a:p>
          <a:p>
            <a:endParaRPr lang="tr-TR" sz="36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C180B-FB82-4EDF-ADAC-23023CA73350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4294967295"/>
          </p:nvPr>
        </p:nvSpPr>
        <p:spPr>
          <a:xfrm>
            <a:off x="957263" y="928688"/>
            <a:ext cx="8186737" cy="4500562"/>
          </a:xfrm>
        </p:spPr>
        <p:txBody>
          <a:bodyPr>
            <a:normAutofit/>
          </a:bodyPr>
          <a:lstStyle/>
          <a:p>
            <a:r>
              <a:rPr lang="tr-TR" sz="3600" i="1" dirty="0">
                <a:solidFill>
                  <a:schemeClr val="accent2">
                    <a:lumMod val="75000"/>
                  </a:schemeClr>
                </a:solidFill>
              </a:rPr>
              <a:t>İ</a:t>
            </a:r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lk şiirleri </a:t>
            </a:r>
            <a:r>
              <a:rPr lang="tr-TR" sz="3600" b="1" i="1" dirty="0" smtClean="0">
                <a:solidFill>
                  <a:schemeClr val="accent2"/>
                </a:solidFill>
              </a:rPr>
              <a:t>Yeni Mecmua</a:t>
            </a:r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’da yayımlandı. </a:t>
            </a:r>
          </a:p>
          <a:p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Milli Mecmua, Anadolu, Varlık ve Yeni Hayat dergilerinde çıkan şiirleriyle kendinden söz ettirmeyi başardı</a:t>
            </a:r>
            <a:r>
              <a:rPr lang="tr-TR" sz="36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tr-TR" sz="3600" b="1" i="1" dirty="0" smtClean="0">
                <a:solidFill>
                  <a:schemeClr val="accent2"/>
                </a:solidFill>
              </a:rPr>
              <a:t>Örümcek Ağı </a:t>
            </a:r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ve </a:t>
            </a:r>
            <a:r>
              <a:rPr lang="tr-TR" sz="3600" b="1" i="1" dirty="0" smtClean="0">
                <a:solidFill>
                  <a:schemeClr val="accent2"/>
                </a:solidFill>
              </a:rPr>
              <a:t>Kaldırımlar</a:t>
            </a:r>
            <a:r>
              <a:rPr lang="tr-TR" sz="3600" i="1" dirty="0" smtClean="0">
                <a:solidFill>
                  <a:schemeClr val="accent2">
                    <a:lumMod val="75000"/>
                  </a:schemeClr>
                </a:solidFill>
              </a:rPr>
              <a:t> adlı şiir kitaplarıyla edebiyat dünyasında patlama yaptı.</a:t>
            </a:r>
            <a:endParaRPr lang="tr-TR" sz="36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35F99-C257-4813-97D2-78E8148E6C75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4294967295"/>
          </p:nvPr>
        </p:nvSpPr>
        <p:spPr>
          <a:xfrm>
            <a:off x="571472" y="785794"/>
            <a:ext cx="7658128" cy="5340369"/>
          </a:xfrm>
        </p:spPr>
        <p:txBody>
          <a:bodyPr>
            <a:normAutofit lnSpcReduction="10000"/>
          </a:bodyPr>
          <a:lstStyle/>
          <a:p>
            <a:r>
              <a:rPr lang="tr-TR" sz="3600" i="1" dirty="0" smtClean="0">
                <a:solidFill>
                  <a:srgbClr val="C00000"/>
                </a:solidFill>
              </a:rPr>
              <a:t>Necip Fazıl için </a:t>
            </a:r>
            <a:r>
              <a:rPr lang="tr-TR" sz="3600" i="1" u="sng" dirty="0" smtClean="0">
                <a:solidFill>
                  <a:srgbClr val="C00000"/>
                </a:solidFill>
              </a:rPr>
              <a:t>1934</a:t>
            </a:r>
            <a:r>
              <a:rPr lang="tr-TR" sz="3600" i="1" dirty="0" smtClean="0">
                <a:solidFill>
                  <a:srgbClr val="C00000"/>
                </a:solidFill>
              </a:rPr>
              <a:t> yılı hayatının dönüm noktası oldu.</a:t>
            </a:r>
          </a:p>
          <a:p>
            <a:r>
              <a:rPr lang="tr-TR" sz="3600" i="1" dirty="0" err="1" smtClean="0">
                <a:solidFill>
                  <a:srgbClr val="C00000"/>
                </a:solidFill>
              </a:rPr>
              <a:t>Abdülhakim</a:t>
            </a:r>
            <a:r>
              <a:rPr lang="tr-TR" sz="3600" i="1" dirty="0" smtClean="0">
                <a:solidFill>
                  <a:srgbClr val="C00000"/>
                </a:solidFill>
              </a:rPr>
              <a:t> </a:t>
            </a:r>
            <a:r>
              <a:rPr lang="tr-TR" sz="3600" i="1" dirty="0" err="1" smtClean="0">
                <a:solidFill>
                  <a:srgbClr val="C00000"/>
                </a:solidFill>
              </a:rPr>
              <a:t>Arvasi</a:t>
            </a:r>
            <a:r>
              <a:rPr lang="tr-TR" sz="3600" i="1" dirty="0" smtClean="0">
                <a:solidFill>
                  <a:srgbClr val="C00000"/>
                </a:solidFill>
              </a:rPr>
              <a:t> ile bu dönemde tanıştı. Ve bu kişiden bir daha kopmadı. </a:t>
            </a:r>
          </a:p>
          <a:p>
            <a:r>
              <a:rPr lang="tr-TR" sz="3600" i="1" dirty="0" smtClean="0">
                <a:solidFill>
                  <a:srgbClr val="C00000"/>
                </a:solidFill>
              </a:rPr>
              <a:t>Necip Fazıl’ın, üstün bir ahlak felsefesini savunduğu tiyatro eserlerini birbiri ardına edebiyatımıza kazandırması bu döneme rastlar (Tohum, Para, Bir Adam Yaratmak).</a:t>
            </a:r>
          </a:p>
          <a:p>
            <a:endParaRPr lang="tr-TR" sz="3600" i="1" dirty="0">
              <a:solidFill>
                <a:srgbClr val="C00000"/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C6858-3362-461E-A41C-94A042C6C3E2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42910" y="857232"/>
            <a:ext cx="7929618" cy="5149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3600" i="1" dirty="0" smtClean="0">
                <a:solidFill>
                  <a:srgbClr val="C00000"/>
                </a:solidFill>
              </a:rPr>
              <a:t>14 Mart 1936′da haftalık </a:t>
            </a:r>
            <a:r>
              <a:rPr lang="tr-TR" sz="3600" b="1" i="1" dirty="0" smtClean="0">
                <a:solidFill>
                  <a:srgbClr val="C00000"/>
                </a:solidFill>
              </a:rPr>
              <a:t>Ağaç</a:t>
            </a:r>
            <a:r>
              <a:rPr lang="tr-TR" sz="3600" i="1" dirty="0" smtClean="0">
                <a:solidFill>
                  <a:srgbClr val="C00000"/>
                </a:solidFill>
              </a:rPr>
              <a:t> dergisini       çıkarmıştır.</a:t>
            </a:r>
          </a:p>
          <a:p>
            <a:pPr>
              <a:buFont typeface="Arial" pitchFamily="34" charset="0"/>
              <a:buChar char="•"/>
            </a:pPr>
            <a:r>
              <a:rPr lang="tr-TR" sz="3600" i="1" dirty="0" smtClean="0">
                <a:solidFill>
                  <a:srgbClr val="C00000"/>
                </a:solidFill>
              </a:rPr>
              <a:t>Dönemin </a:t>
            </a:r>
            <a:r>
              <a:rPr lang="tr-TR" sz="3600" i="1" dirty="0" err="1" smtClean="0">
                <a:solidFill>
                  <a:srgbClr val="C00000"/>
                </a:solidFill>
              </a:rPr>
              <a:t>etellektüellerini</a:t>
            </a:r>
            <a:r>
              <a:rPr lang="tr-TR" sz="3600" i="1" dirty="0" smtClean="0">
                <a:solidFill>
                  <a:srgbClr val="C00000"/>
                </a:solidFill>
              </a:rPr>
              <a:t> hayli etkilemiş bulunan materyalist ve </a:t>
            </a:r>
            <a:r>
              <a:rPr lang="tr-TR" sz="3600" i="1" dirty="0" err="1" smtClean="0">
                <a:solidFill>
                  <a:srgbClr val="C00000"/>
                </a:solidFill>
              </a:rPr>
              <a:t>marksizan</a:t>
            </a:r>
            <a:r>
              <a:rPr lang="tr-TR" sz="3600" i="1" dirty="0" smtClean="0">
                <a:solidFill>
                  <a:srgbClr val="C00000"/>
                </a:solidFill>
              </a:rPr>
              <a:t> </a:t>
            </a:r>
            <a:r>
              <a:rPr lang="tr-TR" sz="3600" i="1" dirty="0" err="1" smtClean="0">
                <a:solidFill>
                  <a:srgbClr val="C00000"/>
                </a:solidFill>
              </a:rPr>
              <a:t>düsüncelerine</a:t>
            </a:r>
            <a:r>
              <a:rPr lang="tr-TR" sz="3600" i="1" dirty="0" smtClean="0">
                <a:solidFill>
                  <a:srgbClr val="C00000"/>
                </a:solidFill>
              </a:rPr>
              <a:t> karşı </a:t>
            </a:r>
            <a:r>
              <a:rPr lang="tr-TR" sz="3600" i="1" dirty="0" err="1" smtClean="0">
                <a:solidFill>
                  <a:srgbClr val="C00000"/>
                </a:solidFill>
              </a:rPr>
              <a:t>spiritüalist</a:t>
            </a:r>
            <a:r>
              <a:rPr lang="tr-TR" sz="3600" i="1" dirty="0" smtClean="0">
                <a:solidFill>
                  <a:srgbClr val="C00000"/>
                </a:solidFill>
              </a:rPr>
              <a:t> ve idealist bir çizgi izlemiştir.</a:t>
            </a:r>
          </a:p>
          <a:p>
            <a:pPr>
              <a:buFont typeface="Arial" pitchFamily="34" charset="0"/>
              <a:buChar char="•"/>
            </a:pPr>
            <a:r>
              <a:rPr lang="tr-TR" sz="3600" i="1" dirty="0" smtClean="0">
                <a:solidFill>
                  <a:srgbClr val="C00000"/>
                </a:solidFill>
              </a:rPr>
              <a:t>1943 yılında dinsel ve siyasal kimliği ön plana çıkan </a:t>
            </a:r>
            <a:r>
              <a:rPr lang="tr-TR" sz="3600" b="1" i="1" dirty="0" smtClean="0">
                <a:solidFill>
                  <a:srgbClr val="FF0000"/>
                </a:solidFill>
              </a:rPr>
              <a:t>Büyük Doğu </a:t>
            </a:r>
            <a:r>
              <a:rPr lang="tr-TR" sz="3600" i="1" dirty="0" smtClean="0">
                <a:solidFill>
                  <a:srgbClr val="C00000"/>
                </a:solidFill>
              </a:rPr>
              <a:t>adlı dergiyi çıkardı.</a:t>
            </a:r>
            <a:endParaRPr lang="tr-TR" sz="3600" i="1" dirty="0">
              <a:solidFill>
                <a:srgbClr val="C00000"/>
              </a:solidFill>
            </a:endParaRP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7055-5431-4283-9FB5-6A2C9FA106C9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42910" y="214290"/>
            <a:ext cx="771530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3600" i="1" dirty="0" smtClean="0">
                <a:solidFill>
                  <a:srgbClr val="C00000"/>
                </a:solidFill>
              </a:rPr>
              <a:t>Sabır Taşı adlı oyunuyla 1947 yılında C.H.P. Piyes Yarışması Birincilik Ödülü‘nü almış</a:t>
            </a:r>
          </a:p>
          <a:p>
            <a:pPr>
              <a:buFont typeface="Arial" pitchFamily="34" charset="0"/>
              <a:buChar char="•"/>
            </a:pPr>
            <a:r>
              <a:rPr lang="tr-TR" sz="3600" i="1" dirty="0" smtClean="0">
                <a:solidFill>
                  <a:srgbClr val="C00000"/>
                </a:solidFill>
              </a:rPr>
              <a:t> Doğumunun 75. yıldönümünde Kültür Bakanlığı’nca “Büyük Kültür Armağanı” ödülünü (1980) ve Türk Edebiyatı Vakfı’nca “Türkçenin Yaşayan En Büyük Şairi” </a:t>
            </a:r>
            <a:r>
              <a:rPr lang="tr-TR" sz="3600" i="1" dirty="0" err="1" smtClean="0">
                <a:solidFill>
                  <a:srgbClr val="C00000"/>
                </a:solidFill>
              </a:rPr>
              <a:t>ünvanını</a:t>
            </a:r>
            <a:r>
              <a:rPr lang="tr-TR" sz="3600" i="1" dirty="0" smtClean="0">
                <a:solidFill>
                  <a:srgbClr val="C00000"/>
                </a:solidFill>
              </a:rPr>
              <a:t> almıştır.</a:t>
            </a:r>
          </a:p>
          <a:p>
            <a:pPr>
              <a:buFont typeface="Arial" pitchFamily="34" charset="0"/>
              <a:buChar char="•"/>
            </a:pPr>
            <a:r>
              <a:rPr lang="tr-TR" sz="3600" i="1" dirty="0" smtClean="0">
                <a:solidFill>
                  <a:srgbClr val="C00000"/>
                </a:solidFill>
              </a:rPr>
              <a:t>Uzun süren bir hastalık dönemi geçirdi  </a:t>
            </a:r>
            <a:r>
              <a:rPr lang="tr-TR" sz="3600" b="1" i="1" dirty="0" smtClean="0">
                <a:solidFill>
                  <a:srgbClr val="C00000"/>
                </a:solidFill>
              </a:rPr>
              <a:t>25 Mayıs 1983′</a:t>
            </a:r>
            <a:r>
              <a:rPr lang="tr-TR" sz="3600" b="1" i="1" dirty="0" err="1" smtClean="0">
                <a:solidFill>
                  <a:srgbClr val="C00000"/>
                </a:solidFill>
              </a:rPr>
              <a:t>te</a:t>
            </a:r>
            <a:r>
              <a:rPr lang="tr-TR" sz="3600" b="1" i="1" dirty="0" smtClean="0">
                <a:solidFill>
                  <a:srgbClr val="C00000"/>
                </a:solidFill>
              </a:rPr>
              <a:t> </a:t>
            </a:r>
            <a:r>
              <a:rPr lang="tr-TR" sz="3600" i="1" dirty="0" smtClean="0">
                <a:solidFill>
                  <a:srgbClr val="C00000"/>
                </a:solidFill>
              </a:rPr>
              <a:t>Erenköy’deki evinde öldü.</a:t>
            </a:r>
            <a:endParaRPr lang="tr-TR" sz="3600" i="1" dirty="0">
              <a:solidFill>
                <a:srgbClr val="C00000"/>
              </a:solidFill>
            </a:endParaRP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12B26-DAD5-4252-82C2-6CEEDEEE807F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5720" y="642918"/>
            <a:ext cx="84296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i="1" u="sng" dirty="0" smtClean="0">
                <a:solidFill>
                  <a:srgbClr val="C00000"/>
                </a:solidFill>
              </a:rPr>
              <a:t>Necip Fazıl Kısakürek Sözleri</a:t>
            </a:r>
            <a:endParaRPr lang="tr-TR" sz="2400" i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400" i="1" dirty="0" smtClean="0">
                <a:solidFill>
                  <a:srgbClr val="C00000"/>
                </a:solidFill>
              </a:rPr>
              <a:t>Dünya güzel olsaydı, doğarken ağlamazdık. Yaşarken temiz kalsaydık ölünce yıkanmazdık.</a:t>
            </a:r>
          </a:p>
          <a:p>
            <a:pPr>
              <a:buFont typeface="Arial" pitchFamily="34" charset="0"/>
              <a:buChar char="•"/>
            </a:pPr>
            <a:r>
              <a:rPr lang="tr-TR" sz="2400" i="1" dirty="0" smtClean="0">
                <a:solidFill>
                  <a:srgbClr val="C00000"/>
                </a:solidFill>
              </a:rPr>
              <a:t>Kökünü beğenmeyen dal ve dalını beğenmeyen meyve olgunlaşmadan çürür.</a:t>
            </a:r>
          </a:p>
          <a:p>
            <a:pPr>
              <a:buFont typeface="Arial" pitchFamily="34" charset="0"/>
              <a:buChar char="•"/>
            </a:pPr>
            <a:r>
              <a:rPr lang="tr-TR" sz="2400" i="1" dirty="0" smtClean="0">
                <a:solidFill>
                  <a:srgbClr val="C00000"/>
                </a:solidFill>
              </a:rPr>
              <a:t>Devler gibi eserler bırakmak için, karıncalar gibi çalışmak lazım.</a:t>
            </a:r>
          </a:p>
          <a:p>
            <a:pPr>
              <a:buFont typeface="Arial" pitchFamily="34" charset="0"/>
              <a:buChar char="•"/>
            </a:pPr>
            <a:r>
              <a:rPr lang="tr-TR" sz="2400" i="1" dirty="0" smtClean="0">
                <a:solidFill>
                  <a:srgbClr val="C00000"/>
                </a:solidFill>
              </a:rPr>
              <a:t>Sonunda “eyvah” diyeceğin şeylere, başında “eyvallah” deme.</a:t>
            </a:r>
          </a:p>
          <a:p>
            <a:pPr>
              <a:buFont typeface="Arial" pitchFamily="34" charset="0"/>
              <a:buChar char="•"/>
            </a:pPr>
            <a:r>
              <a:rPr lang="tr-TR" sz="2400" i="1" dirty="0" smtClean="0">
                <a:solidFill>
                  <a:srgbClr val="C00000"/>
                </a:solidFill>
              </a:rPr>
              <a:t>Dünya öküzün üstünde derler ama; dünyanın üstünde nice öküzler bilirim.</a:t>
            </a:r>
          </a:p>
          <a:p>
            <a:pPr>
              <a:buFont typeface="Arial" pitchFamily="34" charset="0"/>
              <a:buChar char="•"/>
            </a:pPr>
            <a:r>
              <a:rPr lang="tr-TR" sz="2400" i="1" dirty="0" smtClean="0">
                <a:solidFill>
                  <a:srgbClr val="C00000"/>
                </a:solidFill>
              </a:rPr>
              <a:t>Tohum ek, vermezse toprak utansın.</a:t>
            </a:r>
          </a:p>
          <a:p>
            <a:pPr>
              <a:buFont typeface="Arial" pitchFamily="34" charset="0"/>
              <a:buChar char="•"/>
            </a:pPr>
            <a:r>
              <a:rPr lang="tr-TR" sz="2400" i="1" dirty="0" smtClean="0">
                <a:solidFill>
                  <a:srgbClr val="C00000"/>
                </a:solidFill>
              </a:rPr>
              <a:t>Tomurcuk derdinde olmayan ağaç, odundur.</a:t>
            </a:r>
          </a:p>
          <a:p>
            <a:pPr>
              <a:buFont typeface="Arial" pitchFamily="34" charset="0"/>
              <a:buChar char="•"/>
            </a:pPr>
            <a:r>
              <a:rPr lang="tr-TR" sz="2400" i="1" dirty="0" smtClean="0">
                <a:solidFill>
                  <a:srgbClr val="C00000"/>
                </a:solidFill>
              </a:rPr>
              <a:t>Armut deyip geçmeyin, onun ilk hecesi çoğu kişide yoktur!</a:t>
            </a:r>
          </a:p>
          <a:p>
            <a:pPr>
              <a:buFont typeface="Arial" pitchFamily="34" charset="0"/>
              <a:buChar char="•"/>
            </a:pPr>
            <a:r>
              <a:rPr lang="tr-TR" sz="2400" i="1" dirty="0" smtClean="0">
                <a:solidFill>
                  <a:srgbClr val="C00000"/>
                </a:solidFill>
              </a:rPr>
              <a:t>Arı bal yapar, fakat balı izah edemez.</a:t>
            </a:r>
          </a:p>
          <a:p>
            <a:pPr>
              <a:buFont typeface="Arial" pitchFamily="34" charset="0"/>
              <a:buChar char="•"/>
            </a:pPr>
            <a:r>
              <a:rPr lang="tr-TR" sz="2400" i="1" dirty="0" smtClean="0">
                <a:solidFill>
                  <a:srgbClr val="C00000"/>
                </a:solidFill>
              </a:rPr>
              <a:t>İmanın ticaretini yapanda, iman arama </a:t>
            </a:r>
            <a:endParaRPr lang="tr-TR" sz="2400" i="1" dirty="0">
              <a:solidFill>
                <a:srgbClr val="C00000"/>
              </a:solidFill>
            </a:endParaRP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BE3B1-63BC-4D08-8263-B08926C63CA7}" type="datetime1">
              <a:rPr lang="tr-TR" smtClean="0"/>
              <a:pPr/>
              <a:t>18.06.2013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4FDB-6DDA-4245-AFF1-B42E7E3F5DDF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  <p:transition spd="slow" advClick="0" advTm="13000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459</Words>
  <Application>Microsoft Office PowerPoint</Application>
  <PresentationFormat>Ekran Gösterisi (4:3)</PresentationFormat>
  <Paragraphs>70</Paragraphs>
  <Slides>14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NECİP FAZIL KISAKÜREK</vt:lpstr>
      <vt:lpstr>1905-1983 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Microsoft-PC</dc:creator>
  <cp:keywords>www.sorubak.com</cp:keywords>
  <dc:description>www.sorubak.com</dc:description>
  <cp:lastModifiedBy>Dogan</cp:lastModifiedBy>
  <cp:revision>www.sorubak.com</cp:revision>
  <dcterms:created xsi:type="dcterms:W3CDTF">2013-04-23T18:21:19Z</dcterms:created>
  <dcterms:modified xsi:type="dcterms:W3CDTF">2013-06-18T10:36:15Z</dcterms:modified>
  <cp:category>www.sorubak.com</cp:category>
</cp:coreProperties>
</file>