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4" r:id="rId17"/>
    <p:sldId id="272" r:id="rId18"/>
    <p:sldId id="273" r:id="rId19"/>
    <p:sldId id="275" r:id="rId20"/>
    <p:sldId id="276" r:id="rId21"/>
    <p:sldId id="277" r:id="rId22"/>
    <p:sldId id="278" r:id="rId23"/>
    <p:sldId id="282" r:id="rId24"/>
    <p:sldId id="283" r:id="rId25"/>
    <p:sldId id="284"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3035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432" autoAdjust="0"/>
    <p:restoredTop sz="94660"/>
  </p:normalViewPr>
  <p:slideViewPr>
    <p:cSldViewPr>
      <p:cViewPr>
        <p:scale>
          <a:sx n="80" d="100"/>
          <a:sy n="80" d="100"/>
        </p:scale>
        <p:origin x="-684"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545E28-00BB-4674-8D5D-101E31CAF48B}" type="datetimeFigureOut">
              <a:rPr lang="tr-TR" smtClean="0"/>
              <a:pPr/>
              <a:t>08.03.2014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73A0FC-BF82-490F-A8BC-DDC99C6978D2}" type="slidenum">
              <a:rPr lang="tr-TR" smtClean="0"/>
              <a:pPr/>
              <a:t>‹#›</a:t>
            </a:fld>
            <a:endParaRPr lang="tr-TR"/>
          </a:p>
        </p:txBody>
      </p:sp>
    </p:spTree>
    <p:extLst>
      <p:ext uri="{BB962C8B-B14F-4D97-AF65-F5344CB8AC3E}">
        <p14:creationId xmlns:p14="http://schemas.microsoft.com/office/powerpoint/2010/main" xmlns="" val="2320753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D73A0FC-BF82-490F-A8BC-DDC99C6978D2}"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D73A0FC-BF82-490F-A8BC-DDC99C6978D2}"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D73A0FC-BF82-490F-A8BC-DDC99C6978D2}"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11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FEB6C484-17C9-42FC-9C38-379A20841BAB}" type="datetime1">
              <a:rPr lang="en-US" smtClean="0"/>
              <a:pPr/>
              <a:t>3/8/2014</a:t>
            </a:fld>
            <a:endParaRPr lang="en-US"/>
          </a:p>
        </p:txBody>
      </p:sp>
      <p:sp>
        <p:nvSpPr>
          <p:cNvPr id="17" name="16 Altbilgi Yer Tutucusu"/>
          <p:cNvSpPr>
            <a:spLocks noGrp="1"/>
          </p:cNvSpPr>
          <p:nvPr>
            <p:ph type="ftr" sz="quarter" idx="11"/>
          </p:nvPr>
        </p:nvSpPr>
        <p:spPr/>
        <p:txBody>
          <a:bodyPr/>
          <a:lstStyle/>
          <a:p>
            <a:r>
              <a:rPr lang="en-US" smtClean="0"/>
              <a:t>...www.egitimhane.com...</a:t>
            </a:r>
            <a:endParaRPr lang="en-US"/>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6 Dikdörtgen"/>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1228C0B7-2AAC-482C-8D55-6F9C3FA100B1}" type="datetime1">
              <a:rPr lang="en-US" smtClean="0"/>
              <a:pPr/>
              <a:t>3/8/2014</a:t>
            </a:fld>
            <a:endParaRPr lang="en-US"/>
          </a:p>
        </p:txBody>
      </p:sp>
      <p:sp>
        <p:nvSpPr>
          <p:cNvPr id="5" name="4 Altbilgi Yer Tutucusu"/>
          <p:cNvSpPr>
            <a:spLocks noGrp="1"/>
          </p:cNvSpPr>
          <p:nvPr>
            <p:ph type="ftr" sz="quarter" idx="11"/>
          </p:nvPr>
        </p:nvSpPr>
        <p:spPr/>
        <p:txBody>
          <a:bodyPr/>
          <a:lstStyle/>
          <a:p>
            <a:r>
              <a:rPr lang="en-US" smtClean="0"/>
              <a:t>...www.egitimhane.com...</a:t>
            </a:r>
            <a:endParaRPr lang="en-US"/>
          </a:p>
        </p:txBody>
      </p:sp>
      <p:sp>
        <p:nvSpPr>
          <p:cNvPr id="6" name="5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E552490-5E73-411A-9C39-91E010705608}" type="datetime1">
              <a:rPr lang="en-US" smtClean="0"/>
              <a:pPr/>
              <a:t>3/8/2014</a:t>
            </a:fld>
            <a:endParaRPr lang="en-US"/>
          </a:p>
        </p:txBody>
      </p:sp>
      <p:sp>
        <p:nvSpPr>
          <p:cNvPr id="5" name="4 Altbilgi Yer Tutucusu"/>
          <p:cNvSpPr>
            <a:spLocks noGrp="1"/>
          </p:cNvSpPr>
          <p:nvPr>
            <p:ph type="ftr" sz="quarter" idx="11"/>
          </p:nvPr>
        </p:nvSpPr>
        <p:spPr/>
        <p:txBody>
          <a:bodyPr/>
          <a:lstStyle/>
          <a:p>
            <a:r>
              <a:rPr lang="en-US" smtClean="0"/>
              <a:t>...www.egitimhane.com...</a:t>
            </a:r>
            <a:endParaRPr lang="en-US"/>
          </a:p>
        </p:txBody>
      </p:sp>
      <p:sp>
        <p:nvSpPr>
          <p:cNvPr id="6" name="5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A2D37C3F-BAA9-4872-9626-D0771B403906}" type="datetime1">
              <a:rPr lang="en-US" smtClean="0"/>
              <a:pPr/>
              <a:t>3/8/2014</a:t>
            </a:fld>
            <a:endParaRPr lang="en-US"/>
          </a:p>
        </p:txBody>
      </p:sp>
      <p:sp>
        <p:nvSpPr>
          <p:cNvPr id="5" name="4 Altbilgi Yer Tutucusu"/>
          <p:cNvSpPr>
            <a:spLocks noGrp="1"/>
          </p:cNvSpPr>
          <p:nvPr>
            <p:ph type="ftr" sz="quarter" idx="11"/>
          </p:nvPr>
        </p:nvSpPr>
        <p:spPr/>
        <p:txBody>
          <a:bodyPr/>
          <a:lstStyle/>
          <a:p>
            <a:r>
              <a:rPr lang="en-US" smtClean="0"/>
              <a:t>...www.egitimhane.com...</a:t>
            </a:r>
            <a:endParaRPr lang="en-US"/>
          </a:p>
        </p:txBody>
      </p:sp>
      <p:sp>
        <p:nvSpPr>
          <p:cNvPr id="6" name="5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
        <p:nvSpPr>
          <p:cNvPr id="8" name="7 İçerik Yer Tutucusu"/>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10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B3B982B-92C4-4D23-BE10-E4318A4F034A}" type="datetime1">
              <a:rPr lang="en-US" smtClean="0"/>
              <a:pPr/>
              <a:t>3/8/2014</a:t>
            </a:fld>
            <a:endParaRPr lang="en-US"/>
          </a:p>
        </p:txBody>
      </p:sp>
      <p:sp>
        <p:nvSpPr>
          <p:cNvPr id="5" name="4 Altbilgi Yer Tutucusu"/>
          <p:cNvSpPr>
            <a:spLocks noGrp="1"/>
          </p:cNvSpPr>
          <p:nvPr>
            <p:ph type="ftr" sz="quarter" idx="11"/>
          </p:nvPr>
        </p:nvSpPr>
        <p:spPr>
          <a:xfrm>
            <a:off x="800100" y="6172200"/>
            <a:ext cx="4000500" cy="457200"/>
          </a:xfrm>
        </p:spPr>
        <p:txBody>
          <a:bodyPr/>
          <a:lstStyle/>
          <a:p>
            <a:r>
              <a:rPr lang="en-US" smtClean="0"/>
              <a:t>...www.egitimhane.com...</a:t>
            </a:r>
            <a:endParaRPr lang="en-US"/>
          </a:p>
        </p:txBody>
      </p:sp>
      <p:sp>
        <p:nvSpPr>
          <p:cNvPr id="7" name="6 Dikdörtgen"/>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5F8E87EC-1DF9-4014-B756-F2FEAFC6814D}" type="datetime1">
              <a:rPr lang="en-US" smtClean="0"/>
              <a:pPr/>
              <a:t>3/8/2014</a:t>
            </a:fld>
            <a:endParaRPr lang="en-US"/>
          </a:p>
        </p:txBody>
      </p:sp>
      <p:sp>
        <p:nvSpPr>
          <p:cNvPr id="6" name="5 Altbilgi Yer Tutucusu"/>
          <p:cNvSpPr>
            <a:spLocks noGrp="1"/>
          </p:cNvSpPr>
          <p:nvPr>
            <p:ph type="ftr" sz="quarter" idx="11"/>
          </p:nvPr>
        </p:nvSpPr>
        <p:spPr/>
        <p:txBody>
          <a:bodyPr/>
          <a:lstStyle/>
          <a:p>
            <a:r>
              <a:rPr lang="en-US" smtClean="0"/>
              <a:t>...www.egitimhane.com...</a:t>
            </a:r>
            <a:endParaRPr lang="en-US"/>
          </a:p>
        </p:txBody>
      </p:sp>
      <p:sp>
        <p:nvSpPr>
          <p:cNvPr id="7" name="6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
        <p:nvSpPr>
          <p:cNvPr id="9" name="8 İçerik Yer Tutucusu"/>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7A42F42E-778C-4E92-9BA2-170CCAE8544F}" type="datetime1">
              <a:rPr lang="en-US" smtClean="0"/>
              <a:pPr/>
              <a:t>3/8/2014</a:t>
            </a:fld>
            <a:endParaRPr lang="en-US"/>
          </a:p>
        </p:txBody>
      </p:sp>
      <p:sp>
        <p:nvSpPr>
          <p:cNvPr id="8" name="7 Altbilgi Yer Tutucusu"/>
          <p:cNvSpPr>
            <a:spLocks noGrp="1"/>
          </p:cNvSpPr>
          <p:nvPr>
            <p:ph type="ftr" sz="quarter" idx="11"/>
          </p:nvPr>
        </p:nvSpPr>
        <p:spPr/>
        <p:txBody>
          <a:bodyPr/>
          <a:lstStyle/>
          <a:p>
            <a:r>
              <a:rPr lang="en-US" smtClean="0"/>
              <a:t>...www.egitimhane.com...</a:t>
            </a:r>
            <a:endParaRPr lang="en-US"/>
          </a:p>
        </p:txBody>
      </p:sp>
      <p:sp>
        <p:nvSpPr>
          <p:cNvPr id="9" name="8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
        <p:nvSpPr>
          <p:cNvPr id="11" name="10 İçerik Yer Tutucusu"/>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1BF34058-1771-40C3-AB5A-BFA1ECC6D387}" type="datetime1">
              <a:rPr lang="en-US" smtClean="0"/>
              <a:pPr/>
              <a:t>3/8/2014</a:t>
            </a:fld>
            <a:endParaRPr lang="en-US"/>
          </a:p>
        </p:txBody>
      </p:sp>
      <p:sp>
        <p:nvSpPr>
          <p:cNvPr id="4" name="3 Altbilgi Yer Tutucusu"/>
          <p:cNvSpPr>
            <a:spLocks noGrp="1"/>
          </p:cNvSpPr>
          <p:nvPr>
            <p:ph type="ftr" sz="quarter" idx="11"/>
          </p:nvPr>
        </p:nvSpPr>
        <p:spPr/>
        <p:txBody>
          <a:bodyPr/>
          <a:lstStyle/>
          <a:p>
            <a:r>
              <a:rPr lang="en-US" smtClean="0"/>
              <a:t>...www.egitimhane.com...</a:t>
            </a:r>
            <a:endParaRPr lang="en-US"/>
          </a:p>
        </p:txBody>
      </p:sp>
      <p:sp>
        <p:nvSpPr>
          <p:cNvPr id="5" name="4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F53AF29-A085-447C-8A71-7D617AA800B9}" type="datetime1">
              <a:rPr lang="en-US" smtClean="0"/>
              <a:pPr/>
              <a:t>3/8/2014</a:t>
            </a:fld>
            <a:endParaRPr lang="en-US"/>
          </a:p>
        </p:txBody>
      </p:sp>
      <p:sp>
        <p:nvSpPr>
          <p:cNvPr id="3" name="2 Altbilgi Yer Tutucusu"/>
          <p:cNvSpPr>
            <a:spLocks noGrp="1"/>
          </p:cNvSpPr>
          <p:nvPr>
            <p:ph type="ftr" sz="quarter" idx="11"/>
          </p:nvPr>
        </p:nvSpPr>
        <p:spPr/>
        <p:txBody>
          <a:bodyPr/>
          <a:lstStyle/>
          <a:p>
            <a:r>
              <a:rPr lang="en-US" smtClean="0"/>
              <a:t>...www.egitimhane.com...</a:t>
            </a:r>
            <a:endParaRPr lang="en-US"/>
          </a:p>
        </p:txBody>
      </p:sp>
      <p:sp>
        <p:nvSpPr>
          <p:cNvPr id="4" name="3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F1560100-3BAB-4E54-B2B9-A9329179B475}" type="datetime1">
              <a:rPr lang="en-US" smtClean="0"/>
              <a:pPr/>
              <a:t>3/8/2014</a:t>
            </a:fld>
            <a:endParaRPr lang="en-US"/>
          </a:p>
        </p:txBody>
      </p:sp>
      <p:sp>
        <p:nvSpPr>
          <p:cNvPr id="6" name="5 Altbilgi Yer Tutucusu"/>
          <p:cNvSpPr>
            <a:spLocks noGrp="1"/>
          </p:cNvSpPr>
          <p:nvPr>
            <p:ph type="ftr" sz="quarter" idx="11"/>
          </p:nvPr>
        </p:nvSpPr>
        <p:spPr/>
        <p:txBody>
          <a:bodyPr/>
          <a:lstStyle/>
          <a:p>
            <a:r>
              <a:rPr lang="en-US" smtClean="0"/>
              <a:t>...www.egitimhane.com...</a:t>
            </a:r>
            <a:endParaRPr lang="en-US"/>
          </a:p>
        </p:txBody>
      </p:sp>
      <p:sp>
        <p:nvSpPr>
          <p:cNvPr id="7" name="6 Slayt Numarası Yer Tutucusu"/>
          <p:cNvSpPr>
            <a:spLocks noGrp="1"/>
          </p:cNvSpPr>
          <p:nvPr>
            <p:ph type="sldNum" sz="quarter" idx="12"/>
          </p:nvPr>
        </p:nvSpPr>
        <p:spPr/>
        <p:txBody>
          <a:bodyPr/>
          <a:lstStyle/>
          <a:p>
            <a:fld id="{B6F15528-21DE-4FAA-801E-634DDDAF4B2B}" type="slidenum">
              <a:rPr lang="en-US" smtClean="0"/>
              <a:pPr/>
              <a:t>‹#›</a:t>
            </a:fld>
            <a:endParaRPr lang="en-US"/>
          </a:p>
        </p:txBody>
      </p:sp>
      <p:sp>
        <p:nvSpPr>
          <p:cNvPr id="11" name="10 İçerik Yer Tutucusu"/>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F0E69F3D-9EDD-4DF3-86E1-455F8E6FC6E2}" type="datetime1">
              <a:rPr lang="en-US" smtClean="0"/>
              <a:pPr/>
              <a:t>3/8/2014</a:t>
            </a:fld>
            <a:endParaRPr lang="en-US"/>
          </a:p>
        </p:txBody>
      </p:sp>
      <p:sp>
        <p:nvSpPr>
          <p:cNvPr id="6" name="5 Altbilgi Yer Tutucusu"/>
          <p:cNvSpPr>
            <a:spLocks noGrp="1"/>
          </p:cNvSpPr>
          <p:nvPr>
            <p:ph type="ftr" sz="quarter" idx="11"/>
          </p:nvPr>
        </p:nvSpPr>
        <p:spPr>
          <a:xfrm>
            <a:off x="914400" y="6172200"/>
            <a:ext cx="3886200" cy="457200"/>
          </a:xfrm>
        </p:spPr>
        <p:txBody>
          <a:bodyPr/>
          <a:lstStyle/>
          <a:p>
            <a:r>
              <a:rPr lang="en-US" smtClean="0"/>
              <a:t>...www.egitimhane.com...</a:t>
            </a:r>
            <a:endParaRPr lang="en-US"/>
          </a:p>
        </p:txBody>
      </p:sp>
      <p:sp>
        <p:nvSpPr>
          <p:cNvPr id="7" name="6 Slayt Numarası Yer Tutucusu"/>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10 Dikdörtgen"/>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E69B028-71C7-48A7-94F8-800BEC84BAC5}" type="datetime1">
              <a:rPr lang="en-US" smtClean="0"/>
              <a:pPr/>
              <a:t>3/8/2014</a:t>
            </a:fld>
            <a:endParaRPr lang="en-US"/>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en-US" smtClean="0"/>
              <a:t>...www.egitimhane.com...</a:t>
            </a:r>
            <a:endParaRPr lang="en-US"/>
          </a:p>
        </p:txBody>
      </p:sp>
      <p:sp>
        <p:nvSpPr>
          <p:cNvPr id="23" name="22 Slayt Numarası Yer Tutucusu"/>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tr.wikipedia.org/wiki/Hasan_Basri_%C3%87antay" TargetMode="External"/><Relationship Id="rId2" Type="http://schemas.openxmlformats.org/officeDocument/2006/relationships/hyperlink" Target="http://tr.wikipedia.org/wiki/Hamdullah_Suphi_Tanr%C4%B1%C3%B6ver"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hyperlink" Target="http://tr.wikipedia.org/wiki/K%C4%B1z%C4%B1lay" TargetMode="External"/><Relationship Id="rId3" Type="http://schemas.openxmlformats.org/officeDocument/2006/relationships/hyperlink" Target="http://tr.wikipedia.org/wiki/17_%C5%9Eubat" TargetMode="External"/><Relationship Id="rId7" Type="http://schemas.openxmlformats.org/officeDocument/2006/relationships/hyperlink" Target="http://tr.wikipedia.org/wiki/1921" TargetMode="External"/><Relationship Id="rId2" Type="http://schemas.openxmlformats.org/officeDocument/2006/relationships/hyperlink" Target="http://tr.wikipedia.org/wiki/%C4%B0stikl%C3%A2l_Mar%C5%9F%C4%B1" TargetMode="External"/><Relationship Id="rId1" Type="http://schemas.openxmlformats.org/officeDocument/2006/relationships/slideLayout" Target="../slideLayouts/slideLayout6.xml"/><Relationship Id="rId6" Type="http://schemas.openxmlformats.org/officeDocument/2006/relationships/hyperlink" Target="http://tr.wikipedia.org/wiki/12_Mart" TargetMode="External"/><Relationship Id="rId5" Type="http://schemas.openxmlformats.org/officeDocument/2006/relationships/hyperlink" Target="http://tr.wikipedia.org/wiki/H%C3%A2kimiyet-i_Milliye" TargetMode="External"/><Relationship Id="rId4" Type="http://schemas.openxmlformats.org/officeDocument/2006/relationships/hyperlink" Target="http://tr.wikipedia.org/wiki/S%C4%B1rat-%C4%B1_M%C3%BCstakim"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tr.wikipedia.org/wiki/Abbas_Halim_Pa%C5%9Fa" TargetMode="External"/><Relationship Id="rId2" Type="http://schemas.openxmlformats.org/officeDocument/2006/relationships/hyperlink" Target="http://tr.wikipedia.org/wiki/%C4%B0stikl%C3%A2l_Madalyas%C4%B1" TargetMode="External"/><Relationship Id="rId1" Type="http://schemas.openxmlformats.org/officeDocument/2006/relationships/slideLayout" Target="../slideLayouts/slideLayout6.xml"/><Relationship Id="rId5" Type="http://schemas.openxmlformats.org/officeDocument/2006/relationships/hyperlink" Target="http://tr.wikipedia.org/wiki/Kur'an" TargetMode="External"/><Relationship Id="rId4" Type="http://schemas.openxmlformats.org/officeDocument/2006/relationships/hyperlink" Target="http://tr.wikipedia.org/wiki/M%C4%B1s%C4%B1r"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tr.wikipedia.org/wiki/Elmal%C4%B1l%C4%B1_Hamdi_Yaz%C4%B1r"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tr.wikipedia.org/wiki/Kahire" TargetMode="External"/><Relationship Id="rId2" Type="http://schemas.openxmlformats.org/officeDocument/2006/relationships/hyperlink" Target="http://tr.wikipedia.org/wiki/M%C4%B1s%C4%B1r" TargetMode="Externa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tr.wikipedia.org/wiki/S%C3%BCleyman_Nazif" TargetMode="External"/><Relationship Id="rId2" Type="http://schemas.openxmlformats.org/officeDocument/2006/relationships/hyperlink" Target="http://tr.wikipedia.org/w/index.php?title=Mehmet_%C3%82kif_Ersoy&amp;action=edit&amp;section=10"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www.sorubak.com/"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295400" y="3962400"/>
            <a:ext cx="6400800" cy="1600200"/>
          </a:xfrm>
        </p:spPr>
        <p:txBody>
          <a:bodyPr/>
          <a:lstStyle/>
          <a:p>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ZULMÜ ALKIŞLAYAMAM , ZALİMİ ASLA SEVEMEM . GELENİN KEYFİ İÇİN GEÇMİŞE KALKIP SÖVEMEM.</a:t>
            </a: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 name="1 Başlık"/>
          <p:cNvSpPr>
            <a:spLocks noGrp="1"/>
          </p:cNvSpPr>
          <p:nvPr>
            <p:ph type="ctrTitle"/>
          </p:nvPr>
        </p:nvSpPr>
        <p:spPr>
          <a:xfrm>
            <a:off x="762000" y="1219200"/>
            <a:ext cx="7848600" cy="2000250"/>
          </a:xfrm>
        </p:spPr>
        <p:txBody>
          <a:bodyPr/>
          <a:lstStyle/>
          <a:p>
            <a:r>
              <a:rPr lang="tr-TR" b="1" dirty="0" smtClean="0">
                <a:ln w="18000">
                  <a:solidFill>
                    <a:schemeClr val="accent2">
                      <a:satMod val="140000"/>
                    </a:schemeClr>
                  </a:solidFill>
                  <a:prstDash val="solid"/>
                  <a:miter lim="800000"/>
                </a:ln>
                <a:solidFill>
                  <a:srgbClr val="00B050"/>
                </a:solidFill>
                <a:effectLst>
                  <a:outerShdw blurRad="25500" dist="23000" dir="7020000" algn="tl">
                    <a:srgbClr val="000000">
                      <a:alpha val="50000"/>
                    </a:srgbClr>
                  </a:outerShdw>
                </a:effectLst>
              </a:rPr>
              <a:t>MEHMET AKİF ERSOY</a:t>
            </a:r>
            <a:endParaRPr lang="tr-TR" dirty="0">
              <a:solidFill>
                <a:srgbClr val="00B050"/>
              </a:solidFill>
            </a:endParaRPr>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en-US" dirty="0"/>
          </a:p>
        </p:txBody>
      </p:sp>
    </p:spTree>
  </p:cSld>
  <p:clrMapOvr>
    <a:masterClrMapping/>
  </p:clrMapOvr>
  <p:transition advTm="1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762000" y="4495800"/>
            <a:ext cx="7772400" cy="1143000"/>
          </a:xfrm>
        </p:spPr>
        <p:txBody>
          <a:bodyPr>
            <a:normAutofit fontScale="90000"/>
          </a:bodyPr>
          <a:lstStyle/>
          <a:p>
            <a:r>
              <a:rPr lang="tr-TR" dirty="0" smtClean="0">
                <a:effectLst>
                  <a:glow rad="228600">
                    <a:schemeClr val="accent4">
                      <a:satMod val="175000"/>
                      <a:alpha val="40000"/>
                    </a:schemeClr>
                  </a:glow>
                </a:effectLst>
              </a:rPr>
              <a:t>Mezuniyetinden sonra Mehmet </a:t>
            </a:r>
            <a:r>
              <a:rPr lang="tr-TR" dirty="0" err="1" smtClean="0">
                <a:effectLst>
                  <a:glow rad="228600">
                    <a:schemeClr val="accent4">
                      <a:satMod val="175000"/>
                      <a:alpha val="40000"/>
                    </a:schemeClr>
                  </a:glow>
                </a:effectLst>
              </a:rPr>
              <a:t>Âkif</a:t>
            </a:r>
            <a:r>
              <a:rPr lang="tr-TR" dirty="0" smtClean="0">
                <a:effectLst>
                  <a:glow rad="228600">
                    <a:schemeClr val="accent4">
                      <a:satMod val="175000"/>
                      <a:alpha val="40000"/>
                    </a:schemeClr>
                  </a:glow>
                </a:effectLst>
              </a:rPr>
              <a:t> , Fransızcasını geliştirdi. 6 ay içinde </a:t>
            </a:r>
            <a:r>
              <a:rPr lang="tr-TR" dirty="0" err="1" smtClean="0">
                <a:solidFill>
                  <a:srgbClr val="00B050"/>
                </a:solidFill>
                <a:effectLst>
                  <a:glow rad="228600">
                    <a:schemeClr val="accent4">
                      <a:satMod val="175000"/>
                      <a:alpha val="40000"/>
                    </a:schemeClr>
                  </a:glow>
                </a:effectLst>
              </a:rPr>
              <a:t>Kur’an</a:t>
            </a:r>
            <a:r>
              <a:rPr lang="tr-TR" dirty="0" err="1" smtClean="0">
                <a:effectLst>
                  <a:glow rad="228600">
                    <a:schemeClr val="accent4">
                      <a:satMod val="175000"/>
                      <a:alpha val="40000"/>
                    </a:schemeClr>
                  </a:glow>
                </a:effectLst>
              </a:rPr>
              <a:t>’ı</a:t>
            </a:r>
            <a:r>
              <a:rPr lang="tr-TR" dirty="0" smtClean="0">
                <a:effectLst>
                  <a:glow rad="228600">
                    <a:schemeClr val="accent4">
                      <a:satMod val="175000"/>
                      <a:alpha val="40000"/>
                    </a:schemeClr>
                  </a:glow>
                </a:effectLst>
              </a:rPr>
              <a:t> ezberleyerek </a:t>
            </a:r>
            <a:r>
              <a:rPr lang="tr-TR" dirty="0" err="1" smtClean="0">
                <a:effectLst>
                  <a:glow rad="228600">
                    <a:schemeClr val="accent4">
                      <a:satMod val="175000"/>
                      <a:alpha val="40000"/>
                    </a:schemeClr>
                  </a:glow>
                </a:effectLst>
              </a:rPr>
              <a:t>hâfız</a:t>
            </a:r>
            <a:r>
              <a:rPr lang="tr-TR" dirty="0" smtClean="0">
                <a:effectLst>
                  <a:glow rad="228600">
                    <a:schemeClr val="accent4">
                      <a:satMod val="175000"/>
                      <a:alpha val="40000"/>
                    </a:schemeClr>
                  </a:glow>
                </a:effectLst>
              </a:rPr>
              <a:t> oldu. Hazine-i </a:t>
            </a:r>
            <a:r>
              <a:rPr lang="tr-TR" dirty="0" err="1" smtClean="0">
                <a:effectLst>
                  <a:glow rad="228600">
                    <a:schemeClr val="accent4">
                      <a:satMod val="175000"/>
                      <a:alpha val="40000"/>
                    </a:schemeClr>
                  </a:glow>
                </a:effectLst>
              </a:rPr>
              <a:t>Fünun</a:t>
            </a:r>
            <a:r>
              <a:rPr lang="tr-TR" dirty="0" smtClean="0">
                <a:effectLst>
                  <a:glow rad="228600">
                    <a:schemeClr val="accent4">
                      <a:satMod val="175000"/>
                      <a:alpha val="40000"/>
                    </a:schemeClr>
                  </a:glow>
                </a:effectLst>
              </a:rPr>
              <a:t> Dergisinde 1893 ve 1894’te birer gazeli, 1895’te ise Mektep Mecmuası’nda “</a:t>
            </a:r>
            <a:r>
              <a:rPr lang="tr-TR" dirty="0" err="1" smtClean="0">
                <a:effectLst>
                  <a:glow rad="228600">
                    <a:schemeClr val="accent4">
                      <a:satMod val="175000"/>
                      <a:alpha val="40000"/>
                    </a:schemeClr>
                  </a:glow>
                </a:effectLst>
              </a:rPr>
              <a:t>Kur’an’a</a:t>
            </a:r>
            <a:r>
              <a:rPr lang="tr-TR" dirty="0" smtClean="0">
                <a:effectLst>
                  <a:glow rad="228600">
                    <a:schemeClr val="accent4">
                      <a:satMod val="175000"/>
                      <a:alpha val="40000"/>
                    </a:schemeClr>
                  </a:glow>
                </a:effectLst>
              </a:rPr>
              <a:t> </a:t>
            </a:r>
            <a:r>
              <a:rPr lang="tr-TR" dirty="0" err="1" smtClean="0">
                <a:effectLst>
                  <a:glow rad="228600">
                    <a:schemeClr val="accent4">
                      <a:satMod val="175000"/>
                      <a:alpha val="40000"/>
                    </a:schemeClr>
                  </a:glow>
                </a:effectLst>
              </a:rPr>
              <a:t>Hitab</a:t>
            </a:r>
            <a:r>
              <a:rPr lang="tr-TR" dirty="0" smtClean="0">
                <a:effectLst>
                  <a:glow rad="228600">
                    <a:schemeClr val="accent4">
                      <a:satMod val="175000"/>
                      <a:alpha val="40000"/>
                    </a:schemeClr>
                  </a:glow>
                </a:effectLst>
              </a:rPr>
              <a:t>”, adlı şiiri yayınlandı, memuriyet hayatına başladı.</a:t>
            </a:r>
            <a:endParaRPr lang="tr-TR" dirty="0">
              <a:effectLst>
                <a:glow rad="228600">
                  <a:schemeClr val="accent4">
                    <a:satMod val="175000"/>
                    <a:alpha val="40000"/>
                  </a:schemeClr>
                </a:glow>
              </a:effectLst>
            </a:endParaRPr>
          </a:p>
        </p:txBody>
      </p:sp>
    </p:spTree>
  </p:cSld>
  <p:clrMapOvr>
    <a:masterClrMapping/>
  </p:clrMapOvr>
  <p:transition advTm="3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http://www.gozyasihaber.com/yuklemeler/2012/06/sevgilimiz-hz-muhammed-in-ramazan-bayrami-yazisi-resmi-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advTm="13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title"/>
          </p:nvPr>
        </p:nvSpPr>
        <p:spPr>
          <a:xfrm>
            <a:off x="304800" y="-1600200"/>
            <a:ext cx="8839200" cy="7543800"/>
          </a:xfrm>
        </p:spPr>
        <p:txBody>
          <a:bodyPr>
            <a:normAutofit/>
          </a:bodyPr>
          <a:lstStyle/>
          <a:p>
            <a:r>
              <a:rPr lang="tr-TR"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Memurluk hayatına okulunu bitirdikten hemen sonra başlayan Mehmet Akif memurluk hayatındaki İlk işi Ziraat Bakanlığında olmuştur. Mehmet Akif Ersoy 1893-1913 yıllarında toplam 20 sene memuriyet hayatına devam etmiştir.Bakanlıkta ilk görevi veteriner müfettiş yardımcılığıdır. Asıl görev yeri İstanbul olan Mehmet Akif müfettişlik görevini yerine getirmek için teftişe çıkarak Anadolu, Rumeli, Arabistan ve Arnavutlukta bulunmuştur. Görev yerlerini dolaştığı esnada Babasının ve amcalarının yaşadığı kasaba olan İpek Kasabasına giderek amcalarıyla tanışmıştır. </a:t>
            </a:r>
            <a:endParaRPr lang="tr-TR"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advTm="67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5800" y="990600"/>
            <a:ext cx="7772400" cy="5029200"/>
          </a:xfrm>
        </p:spPr>
        <p:txBody>
          <a:bodyPr>
            <a:normAutofit/>
          </a:bodyPr>
          <a:lstStyle/>
          <a:p>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rPr>
              <a:t>25 yaşına geldiğinde 1898 yılında Tophane Tophane-i Âmire </a:t>
            </a:r>
            <a:r>
              <a:rPr lang="tr-TR" b="1" dirty="0" err="1" smtClean="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rPr>
              <a:t>veznedârı</a:t>
            </a: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rPr>
              <a:t> Mehmet Emin Beyin kızı İsmet Hanım’la evlenerek 5 çocuk dünyaya getirdiler. Çocuklarının isimleri Cemile, Feride, </a:t>
            </a:r>
            <a:r>
              <a:rPr lang="tr-TR" b="1" dirty="0" err="1" smtClean="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rPr>
              <a:t>Suadi</a:t>
            </a:r>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rPr>
              <a:t>, İbrahim Naim, Emin, Tahir’dir.</a:t>
            </a:r>
            <a:endParaRPr lang="tr-TR" dirty="0">
              <a:effectLst>
                <a:outerShdw blurRad="25500" dist="23000" dir="7020000" algn="tl">
                  <a:srgbClr val="000000">
                    <a:alpha val="50000"/>
                  </a:srgbClr>
                </a:outerShdw>
                <a:reflection blurRad="6350" stA="55000" endA="50" endPos="85000" dist="29997" dir="5400000" sy="-100000" algn="bl" rotWithShape="0"/>
              </a:effectLst>
            </a:endParaRPr>
          </a:p>
        </p:txBody>
      </p:sp>
    </p:spTree>
  </p:cSld>
  <p:clrMapOvr>
    <a:masterClrMapping/>
  </p:clrMapOvr>
  <p:transition advTm="5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514600"/>
            <a:ext cx="7772400" cy="1143000"/>
          </a:xfrm>
        </p:spPr>
        <p:txBody>
          <a:bodyPr>
            <a:normAutofit fontScale="90000"/>
          </a:bodyPr>
          <a:lstStyle/>
          <a:p>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Mehmet Akif Ersoy en iyi arkadaşıyla anlaşmıştır.kim ölürse sağ kalan onun çocuklarına bakacaktı.Mehmet Akif Ersoy kış günlerinde sokaklardaydı ve sırtında bir ceket vardı.O cekette arkadaşına aitti. </a:t>
            </a: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10242" name="Picture 2" descr="http://www.cerkezkoyhaber.com.tr/site/web/news/images/92-yildonumunde-kutlanacak-0e23-20130311.jpg"/>
          <p:cNvPicPr>
            <a:picLocks noChangeAspect="1" noChangeArrowheads="1"/>
          </p:cNvPicPr>
          <p:nvPr/>
        </p:nvPicPr>
        <p:blipFill>
          <a:blip r:embed="rId2" cstate="print"/>
          <a:srcRect/>
          <a:stretch>
            <a:fillRect/>
          </a:stretch>
        </p:blipFill>
        <p:spPr bwMode="auto">
          <a:xfrm>
            <a:off x="0" y="3886200"/>
            <a:ext cx="9144000" cy="2971800"/>
          </a:xfrm>
          <a:prstGeom prst="rect">
            <a:avLst/>
          </a:prstGeom>
          <a:noFill/>
        </p:spPr>
      </p:pic>
    </p:spTree>
  </p:cSld>
  <p:clrMapOvr>
    <a:masterClrMapping/>
  </p:clrMapOvr>
  <p:transition advTm="62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09600" y="1676400"/>
            <a:ext cx="7772400" cy="914400"/>
          </a:xfrm>
        </p:spPr>
        <p:txBody>
          <a:bodyPr>
            <a:normAutofit fontScale="90000"/>
          </a:bodyPr>
          <a:lstStyle/>
          <a:p>
            <a:r>
              <a:rPr lang="tr-TR" dirty="0" smtClean="0">
                <a:solidFill>
                  <a:srgbClr val="00B050"/>
                </a:solidFill>
              </a:rPr>
              <a:t>Ve arkadaşı Mehmet Akif den daha önce öldü.Arkadaşının ölümü üzerine Mehmet Akif Ersoy arkadaşının ailesini de sahiplendi.</a:t>
            </a:r>
            <a:endParaRPr lang="tr-TR" dirty="0">
              <a:solidFill>
                <a:srgbClr val="00B050"/>
              </a:solidFill>
            </a:endParaRPr>
          </a:p>
        </p:txBody>
      </p:sp>
      <p:pic>
        <p:nvPicPr>
          <p:cNvPr id="9218" name="Picture 2" descr="http://t0.gstatic.com/images?q=tbn:ANd9GcSzdSXjFdP3N9o3Mq5Cw0BsxJ18i_Bzy_z87aMRGnWLGB3js46B3A"/>
          <p:cNvPicPr>
            <a:picLocks noChangeAspect="1" noChangeArrowheads="1"/>
          </p:cNvPicPr>
          <p:nvPr/>
        </p:nvPicPr>
        <p:blipFill>
          <a:blip r:embed="rId2" cstate="print"/>
          <a:srcRect/>
          <a:stretch>
            <a:fillRect/>
          </a:stretch>
        </p:blipFill>
        <p:spPr bwMode="auto">
          <a:xfrm>
            <a:off x="0" y="2590800"/>
            <a:ext cx="9144000" cy="4267200"/>
          </a:xfrm>
          <a:prstGeom prst="rect">
            <a:avLst/>
          </a:prstGeom>
          <a:noFill/>
        </p:spPr>
      </p:pic>
    </p:spTree>
  </p:cSld>
  <p:clrMapOvr>
    <a:masterClrMapping/>
  </p:clrMapOvr>
  <p:transition advTm="37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09600" y="5486400"/>
            <a:ext cx="7772400" cy="11430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Aynı dönemde Millî Eğitim Bakanı </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hlinkClick r:id="rId2" tooltip="Hamdullah Suphi Tanrıöver"/>
              </a:rPr>
              <a:t>Hamdullah </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Suphi </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hlinkClick r:id="rId2" tooltip="Hamdullah Suphi Tanrıöver"/>
              </a:rPr>
              <a:t>Bey'in</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 ricası üzerine arkadaşı </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hlinkClick r:id="rId3" tooltip="Hasan Basri Çantay"/>
              </a:rPr>
              <a:t>Hasan </a:t>
            </a:r>
            <a:r>
              <a:rPr lang="tr-TR" sz="32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hlinkClick r:id="rId3" tooltip="Hasan Basri Çantay"/>
              </a:rPr>
              <a:t>Basri</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hlinkClick r:id="rId3" tooltip="Hasan Basri Çantay"/>
              </a:rPr>
              <a:t> Bey</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 kendisini ulusal marş yarışmasına katılmaya ikna etti. Konulan 500 liralık ödül nedeniyle başlangıçta katılmayı reddettiği bu yarışmaya, o güne kadar gönderilen şiirlerin hiç biri yeterli bulunmamıştı ve en güzel şiiri Mehmet </a:t>
            </a:r>
            <a:r>
              <a:rPr lang="tr-TR" sz="32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Âkif'in</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 yazacağı kanısı mecliste hâkimdi. Mehmet </a:t>
            </a:r>
            <a:r>
              <a:rPr lang="tr-TR" sz="32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Âkif'in</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rPr>
              <a:t> yarışmaya katılmayı kabul etmesi üzerine kimi şairler şiirlerini yarışmadan çektiler</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endParaRPr>
          </a:p>
        </p:txBody>
      </p:sp>
    </p:spTree>
  </p:cSld>
  <p:clrMapOvr>
    <a:masterClrMapping/>
  </p:clrMapOvr>
  <p:transition advTm="81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38200" y="5181600"/>
            <a:ext cx="7772400" cy="1143000"/>
          </a:xfrm>
        </p:spPr>
        <p:txBody>
          <a:bodyPr>
            <a:normAutofit fontScale="90000"/>
          </a:bodyPr>
          <a:lstStyle/>
          <a:p>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Şairin orduya ithaf ettiği </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2" tooltip="İstiklâl Marşı"/>
              </a:rPr>
              <a:t>İstiklâl Marşı</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3" tooltip="17 Şubat"/>
              </a:rPr>
              <a:t>17 Şubat</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günü </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4" tooltip="Sırat-ı Müstakim"/>
              </a:rPr>
              <a:t>Sırat-ı </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4" tooltip="Sırat-ı Müstakim"/>
              </a:rPr>
              <a:t>Müstakim</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ve </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5" tooltip="Hâkimiyet-i Milliye"/>
              </a:rPr>
              <a:t>Hâkimiyet-i </a:t>
            </a:r>
            <a:r>
              <a:rPr lang="tr-TR" sz="3600"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5" tooltip="Hâkimiyet-i Milliye"/>
              </a:rPr>
              <a:t>Milliye</a:t>
            </a:r>
            <a:r>
              <a:rPr lang="tr-TR" sz="3600"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'de</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yayımlandı. Hamdullah Suphi Bey tarafından mecliste okunup ayakta dinlendikten sonra </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6" tooltip="12 Mart"/>
              </a:rPr>
              <a:t>12 Mart</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7" tooltip="1921"/>
              </a:rPr>
              <a:t>1921</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Cumartesi günü saat 17:45'te ulusal marş olarak kabul edildi. </a:t>
            </a:r>
            <a:r>
              <a:rPr lang="tr-TR" sz="3600"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Âkif</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ödül olarak verilen 500lirayı</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8" tooltip="Kızılay"/>
              </a:rPr>
              <a:t>Hilal-i </a:t>
            </a:r>
            <a:r>
              <a:rPr lang="tr-TR" sz="3600"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hlinkClick r:id="rId8" tooltip="Kızılay"/>
              </a:rPr>
              <a:t>Ahmer</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bünyesinde, kadın ve çocuklara iş öğreten ve cepheye elbise diken </a:t>
            </a:r>
            <a:r>
              <a:rPr lang="tr-TR" sz="3600"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Dar’ül</a:t>
            </a:r>
            <a:r>
              <a:rPr lang="tr-T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Mesai </a:t>
            </a:r>
            <a:r>
              <a:rPr lang="tr-T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vakfına bağışladı.</a:t>
            </a:r>
            <a:endParaRPr lang="tr-TR"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cSld>
  <p:clrMapOvr>
    <a:masterClrMapping/>
  </p:clrMapOvr>
  <p:transition advTm="6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562600"/>
            <a:ext cx="8305800" cy="1036638"/>
          </a:xfrm>
        </p:spPr>
        <p:txBody>
          <a:bodyPr>
            <a:noAutofit/>
          </a:bodyPr>
          <a:lstStyle/>
          <a:p>
            <a:r>
              <a:rPr lang="tr-TR" sz="3200" dirty="0" smtClean="0">
                <a:hlinkClick r:id="rId2" tooltip="İstiklâl Madalyası"/>
              </a:rPr>
              <a:t>İstiklâl Madalyası</a:t>
            </a:r>
            <a:r>
              <a:rPr lang="tr-TR" sz="3200" dirty="0" smtClean="0"/>
              <a:t> ile ödüllendirilen Mehmet </a:t>
            </a:r>
            <a:r>
              <a:rPr lang="tr-TR" sz="3200" dirty="0" err="1" smtClean="0"/>
              <a:t>Âkif</a:t>
            </a:r>
            <a:r>
              <a:rPr lang="tr-TR" sz="3200" dirty="0" smtClean="0"/>
              <a:t>, 1923 yılında Ankara'dan İstanbul’a döndü.</a:t>
            </a:r>
            <a:r>
              <a:rPr lang="tr-TR" sz="3200" dirty="0" smtClean="0">
                <a:hlinkClick r:id="rId3" tooltip="Abbas Halim Paşa"/>
              </a:rPr>
              <a:t>Abbas Halim Paşa</a:t>
            </a:r>
            <a:r>
              <a:rPr lang="tr-TR" sz="3200" dirty="0" smtClean="0"/>
              <a:t>'nın daveti üzerine kışı geçirmek için </a:t>
            </a:r>
            <a:r>
              <a:rPr lang="tr-TR" sz="3200" dirty="0" smtClean="0">
                <a:hlinkClick r:id="rId4" tooltip="Mısır"/>
              </a:rPr>
              <a:t>Mısır</a:t>
            </a:r>
            <a:r>
              <a:rPr lang="tr-TR" sz="3200" dirty="0" smtClean="0"/>
              <a:t>'a gitti. Gitmeden önce </a:t>
            </a:r>
            <a:r>
              <a:rPr lang="tr-TR" sz="3200" dirty="0" err="1" smtClean="0">
                <a:hlinkClick r:id="rId5" tooltip="Kur'an"/>
              </a:rPr>
              <a:t>Kur'an</a:t>
            </a:r>
            <a:r>
              <a:rPr lang="tr-TR" sz="3200" dirty="0" err="1" smtClean="0"/>
              <a:t>'ı</a:t>
            </a:r>
            <a:r>
              <a:rPr lang="tr-TR" sz="3200" dirty="0" smtClean="0"/>
              <a:t> Türkçeye tercüme etmek için Diyanet İşleri ile anlaşma imzaladı. Kendisine teklif edilen bu görevi başlangıçta reddetmişti çünkü kendi eserlerini yazmak, milli mücadele destanını yaratmak istiyordu ancak bu çeviriyi yapabilecek tek adam olarak görüldüğünden kabul etmesi için çok yoğun ısrar vardı ve kabul etmek zorunda kaldı. </a:t>
            </a:r>
            <a:endParaRPr lang="tr-TR" sz="3200" dirty="0"/>
          </a:p>
        </p:txBody>
      </p:sp>
    </p:spTree>
  </p:cSld>
  <p:clrMapOvr>
    <a:masterClrMapping/>
  </p:clrMapOvr>
  <p:transition advTm="78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09600" y="5410200"/>
            <a:ext cx="7772400" cy="1143000"/>
          </a:xfrm>
        </p:spPr>
        <p:txBody>
          <a:bodyPr>
            <a:normAutofit fontScale="90000"/>
          </a:bodyPr>
          <a:lstStyle/>
          <a:p>
            <a:r>
              <a:rPr lang="tr-TR" dirty="0" smtClean="0"/>
              <a:t>. Diyanet İşleri Başkanlığı hem tercüme hem yorumlama </a:t>
            </a:r>
            <a:r>
              <a:rPr lang="tr-TR" dirty="0" err="1" smtClean="0"/>
              <a:t>işini</a:t>
            </a:r>
            <a:r>
              <a:rPr lang="tr-TR" dirty="0" err="1" smtClean="0">
                <a:hlinkClick r:id="rId2" tooltip="Elmalılı Hamdi Yazır"/>
              </a:rPr>
              <a:t>Elmalılı</a:t>
            </a:r>
            <a:r>
              <a:rPr lang="tr-TR" dirty="0" smtClean="0">
                <a:hlinkClick r:id="rId2" tooltip="Elmalılı Hamdi Yazır"/>
              </a:rPr>
              <a:t> Hamdi Efendi</a:t>
            </a:r>
            <a:r>
              <a:rPr lang="tr-TR" dirty="0" smtClean="0"/>
              <a:t>'ye verdi. </a:t>
            </a:r>
            <a:r>
              <a:rPr lang="tr-TR" dirty="0" err="1" smtClean="0"/>
              <a:t>Âkif</a:t>
            </a:r>
            <a:r>
              <a:rPr lang="tr-TR" dirty="0" smtClean="0"/>
              <a:t>, kendi yazdıklarını dostu Yozgatlı İhsan'a teslim etti ve ölür de gelmezse yakmasını nasihat etti. Mehmet </a:t>
            </a:r>
            <a:r>
              <a:rPr lang="tr-TR" dirty="0" err="1" smtClean="0"/>
              <a:t>Âkif</a:t>
            </a:r>
            <a:r>
              <a:rPr lang="tr-TR" dirty="0" smtClean="0"/>
              <a:t>, Mısır yıllarında Kuran çevirisinin yanı sıra Türkçe dersleri vermekle meşgul olmuştu. Kahire'deki “</a:t>
            </a:r>
            <a:r>
              <a:rPr lang="tr-TR" dirty="0" err="1" smtClean="0"/>
              <a:t>Câmiat</a:t>
            </a:r>
            <a:r>
              <a:rPr lang="tr-TR" dirty="0" smtClean="0"/>
              <a:t>-</a:t>
            </a:r>
            <a:r>
              <a:rPr lang="tr-TR" dirty="0" err="1" smtClean="0"/>
              <a:t>ül</a:t>
            </a:r>
            <a:r>
              <a:rPr lang="tr-TR" dirty="0" smtClean="0"/>
              <a:t> </a:t>
            </a:r>
            <a:r>
              <a:rPr lang="tr-TR" dirty="0" err="1" smtClean="0"/>
              <a:t>Mısriyye</a:t>
            </a:r>
            <a:r>
              <a:rPr lang="tr-TR" dirty="0" smtClean="0"/>
              <a:t>" adlı üniversitede Türk Dili ve Edebiyatı dersleri verdi (1925-1936).</a:t>
            </a:r>
            <a:endParaRPr lang="tr-TR" dirty="0"/>
          </a:p>
        </p:txBody>
      </p:sp>
    </p:spTree>
  </p:cSld>
  <p:clrMapOvr>
    <a:masterClrMapping/>
  </p:clrMapOvr>
  <p:transition advTm="7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erguvan.k12.tr/imagestore/erguvan-k12/haber/haber-dlilhbfkhrzp1csrj4vnpbhe5cjyft9m91tjvjocr2lbqnjlz3.jpg"/>
          <p:cNvPicPr>
            <a:picLocks noGrp="1" noChangeAspect="1" noChangeArrowheads="1"/>
          </p:cNvPicPr>
          <p:nvPr>
            <p:ph sz="quarter" idx="1"/>
          </p:nvPr>
        </p:nvPicPr>
        <p:blipFill>
          <a:blip r:embed="rId2" cstate="print"/>
          <a:srcRect/>
          <a:stretch>
            <a:fillRect/>
          </a:stretch>
        </p:blipFill>
        <p:spPr bwMode="auto">
          <a:xfrm>
            <a:off x="0" y="0"/>
            <a:ext cx="9144000" cy="6858000"/>
          </a:xfrm>
          <a:prstGeom prst="rect">
            <a:avLst/>
          </a:prstGeom>
          <a:noFill/>
        </p:spPr>
      </p:pic>
      <p:sp>
        <p:nvSpPr>
          <p:cNvPr id="2" name="Altbilgi Yer Tutucusu 1"/>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en-US" dirty="0"/>
          </a:p>
        </p:txBody>
      </p:sp>
    </p:spTree>
  </p:cSld>
  <p:clrMapOvr>
    <a:masterClrMapping/>
  </p:clrMapOvr>
  <p:transition advTm="5000">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410200"/>
            <a:ext cx="7772400" cy="1143000"/>
          </a:xfrm>
        </p:spPr>
        <p:txBody>
          <a:bodyPr>
            <a:normAutofit fontScale="90000"/>
          </a:bodyPr>
          <a:lstStyle/>
          <a:p>
            <a:r>
              <a:rPr lang="tr-TR" dirty="0" smtClean="0"/>
              <a:t>Bir kaç sene yazları İstanbul'da, kışları Mısır'da geçirdi. 1926 kışından sonra </a:t>
            </a:r>
            <a:r>
              <a:rPr lang="tr-TR" dirty="0" smtClean="0">
                <a:hlinkClick r:id="rId2" tooltip="Mısır"/>
              </a:rPr>
              <a:t>Mısır</a:t>
            </a:r>
            <a:r>
              <a:rPr lang="tr-TR" dirty="0" smtClean="0"/>
              <a:t>’dan dönmedi. </a:t>
            </a:r>
            <a:r>
              <a:rPr lang="tr-TR" dirty="0" smtClean="0">
                <a:hlinkClick r:id="rId3" tooltip="Kahire"/>
              </a:rPr>
              <a:t>Kahire</a:t>
            </a:r>
            <a:r>
              <a:rPr lang="tr-TR" dirty="0" smtClean="0"/>
              <a:t> yakınlarındaki Hilvan'a yerleşti. Burada adeta inzivaya çekilerek </a:t>
            </a:r>
            <a:r>
              <a:rPr lang="tr-TR" dirty="0" err="1" smtClean="0"/>
              <a:t>Kur'an</a:t>
            </a:r>
            <a:r>
              <a:rPr lang="tr-TR" dirty="0" smtClean="0"/>
              <a:t> tercümesi üzerinde çalışmayı sürdürdü ancak 6-7 sene üzerinde çalıştıktan sonra sonuçtan memnun kalmadı ve bu sorumluluktan kurtulmak istedi. Sonunda 1932’de mukaveleyi </a:t>
            </a:r>
            <a:r>
              <a:rPr lang="tr-TR" dirty="0" err="1" smtClean="0"/>
              <a:t>fesh</a:t>
            </a:r>
            <a:r>
              <a:rPr lang="tr-TR" dirty="0" smtClean="0"/>
              <a:t> etti</a:t>
            </a:r>
            <a:endParaRPr lang="tr-TR" dirty="0"/>
          </a:p>
        </p:txBody>
      </p:sp>
    </p:spTree>
  </p:cSld>
  <p:clrMapOvr>
    <a:masterClrMapping/>
  </p:clrMapOvr>
  <p:transition advTm="66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3400" y="5410200"/>
            <a:ext cx="7772400" cy="1143000"/>
          </a:xfrm>
        </p:spPr>
        <p:txBody>
          <a:bodyPr>
            <a:normAutofit fontScale="90000"/>
          </a:bodyPr>
          <a:lstStyle/>
          <a:p>
            <a:r>
              <a:rPr lang="tr-TR" b="1" dirty="0" smtClean="0"/>
              <a:t>Türkiye'ye dönüşü ve vefatı </a:t>
            </a:r>
            <a:r>
              <a:rPr lang="tr-TR" dirty="0" smtClean="0"/>
              <a:t>[</a:t>
            </a:r>
            <a:r>
              <a:rPr lang="tr-TR" dirty="0" smtClean="0">
                <a:hlinkClick r:id="rId2" tooltip="Değiştirilen bölüm: Türkiye'ye dönüşü ve vefatı"/>
              </a:rPr>
              <a:t>değiştir</a:t>
            </a:r>
            <a:r>
              <a:rPr lang="tr-TR" dirty="0" smtClean="0"/>
              <a:t>]</a:t>
            </a:r>
            <a:r>
              <a:rPr lang="tr-TR" b="1" dirty="0" smtClean="0"/>
              <a:t/>
            </a:r>
            <a:br>
              <a:rPr lang="tr-TR" b="1" dirty="0" smtClean="0"/>
            </a:br>
            <a:r>
              <a:rPr lang="tr-TR" dirty="0" smtClean="0"/>
              <a:t>Siroz hastalığına tutulunca hava değişikliği iyi gelir düşüncesiyle önce Lübnan’a, sonra Antakya’ya gitti fakat Mısır’a hasta olarak döndü. 17 Haziran 1936’da tedavi için İstanbul’a döndü. 27 Aralık 1936 tarihinde İstanbul’da, Beyoğlu’ndaki Mısır Apartmanı’nda hayatını kaybetti. Edirnekapı Mezarlığı’na gömüldü. Cenazesine resmi bir katılım olmadı ancak büyük bir üniversiteli genç topluluk katıldı. Mezarı iki yıl sonra, üniversiteli gençler tarafından yaptırıldı; 1960’ta yol inşaatı nedeniyle kabri Edirnekapı Şehitliği'ne nakledildi. Mezarı,</a:t>
            </a:r>
            <a:r>
              <a:rPr lang="tr-TR" dirty="0" smtClean="0">
                <a:hlinkClick r:id="rId3" tooltip="Süleyman Nazif"/>
              </a:rPr>
              <a:t>Süleyman Nazif</a:t>
            </a:r>
            <a:r>
              <a:rPr lang="tr-TR" dirty="0" smtClean="0"/>
              <a:t> ve arkadaşı Ahmet Naim Bey'in mezarları arasındadır.</a:t>
            </a:r>
            <a:br>
              <a:rPr lang="tr-TR" dirty="0" smtClean="0"/>
            </a:br>
            <a:r>
              <a:rPr lang="tr-TR" dirty="0" smtClean="0"/>
              <a:t>Mehmet </a:t>
            </a:r>
            <a:r>
              <a:rPr lang="tr-TR" dirty="0" err="1" smtClean="0"/>
              <a:t>Âkif'e</a:t>
            </a:r>
            <a:r>
              <a:rPr lang="tr-TR" dirty="0" smtClean="0"/>
              <a:t> 1 Haziran 1936 tarihi itibarı ile 478 lira 20 kuruş emekli maaşı bağlanmıştır. </a:t>
            </a:r>
            <a:br>
              <a:rPr lang="tr-TR" dirty="0" smtClean="0"/>
            </a:br>
            <a:endParaRPr lang="tr-TR" dirty="0"/>
          </a:p>
        </p:txBody>
      </p:sp>
    </p:spTree>
  </p:cSld>
  <p:clrMapOvr>
    <a:masterClrMapping/>
  </p:clrMapOvr>
  <p:transition advTm="70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3581400"/>
            <a:ext cx="7772400" cy="1143000"/>
          </a:xfrm>
        </p:spPr>
        <p:txBody>
          <a:bodyPr>
            <a:normAutofit fontScale="90000"/>
          </a:bodyPr>
          <a:lstStyle/>
          <a:p>
            <a:r>
              <a:rPr lang="tr-TR" dirty="0" smtClean="0"/>
              <a:t>Bu maaş 1936 yılı Ekim ayından itibaren ödenmeye başlanmış, toplu olarak 2976 lira almıştır. Emekli cüzdanının son sayfasında ise “600 lira borç” ibaresi yazılıdır. Bu borç düştükten sonra ise kalan kısım ailesine verilmiş ve Mehmet </a:t>
            </a:r>
            <a:r>
              <a:rPr lang="tr-TR" dirty="0" err="1" smtClean="0"/>
              <a:t>Âkif</a:t>
            </a:r>
            <a:r>
              <a:rPr lang="tr-TR" dirty="0" smtClean="0"/>
              <a:t> bundan iki ay sonra vefat etmiştir</a:t>
            </a:r>
            <a:endParaRPr lang="tr-TR" dirty="0"/>
          </a:p>
        </p:txBody>
      </p:sp>
    </p:spTree>
  </p:cSld>
  <p:clrMapOvr>
    <a:masterClrMapping/>
  </p:clrMapOvr>
  <p:transition advTm="87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dirty="0" smtClean="0"/>
              <a:t>             RESİMLER</a:t>
            </a:r>
            <a:endParaRPr lang="tr-TR" sz="5400" dirty="0"/>
          </a:p>
        </p:txBody>
      </p:sp>
      <p:pic>
        <p:nvPicPr>
          <p:cNvPr id="43010" name="Picture 2" descr="http://i.tmgrup.com.tr/tk/galeri/kultursanat/mehmet-akif-ersoyun-hic-gorulmemis-fotograflari-58088998612/01_d_d.jpg"/>
          <p:cNvPicPr>
            <a:picLocks noChangeAspect="1" noChangeArrowheads="1"/>
          </p:cNvPicPr>
          <p:nvPr/>
        </p:nvPicPr>
        <p:blipFill>
          <a:blip r:embed="rId2" cstate="print"/>
          <a:srcRect/>
          <a:stretch>
            <a:fillRect/>
          </a:stretch>
        </p:blipFill>
        <p:spPr bwMode="auto">
          <a:xfrm>
            <a:off x="533400" y="1447800"/>
            <a:ext cx="8305800" cy="5410200"/>
          </a:xfrm>
          <a:prstGeom prst="rect">
            <a:avLst/>
          </a:prstGeom>
          <a:noFill/>
        </p:spPr>
      </p:pic>
    </p:spTree>
  </p:cSld>
  <p:clrMapOvr>
    <a:masterClrMapping/>
  </p:clrMapOvr>
  <p:transition advTm="19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descr="http://www.mehmedakifersoy.com/wp-content/gallery/mehmet-akif-ersoy/makif9.jpg"/>
          <p:cNvPicPr>
            <a:picLocks noChangeAspect="1" noChangeArrowheads="1"/>
          </p:cNvPicPr>
          <p:nvPr/>
        </p:nvPicPr>
        <p:blipFill>
          <a:blip r:embed="rId2" cstate="print"/>
          <a:srcRect/>
          <a:stretch>
            <a:fillRect/>
          </a:stretch>
        </p:blipFill>
        <p:spPr bwMode="auto">
          <a:xfrm>
            <a:off x="0" y="0"/>
            <a:ext cx="3657600" cy="6858000"/>
          </a:xfrm>
          <a:prstGeom prst="rect">
            <a:avLst/>
          </a:prstGeom>
          <a:noFill/>
        </p:spPr>
      </p:pic>
      <p:pic>
        <p:nvPicPr>
          <p:cNvPr id="41992" name="Picture 8" descr="http://img1.img10.com/mehmet-akif-ersoy-canakkale-siiri.jpg"/>
          <p:cNvPicPr>
            <a:picLocks noChangeAspect="1" noChangeArrowheads="1"/>
          </p:cNvPicPr>
          <p:nvPr/>
        </p:nvPicPr>
        <p:blipFill>
          <a:blip r:embed="rId3" cstate="print"/>
          <a:srcRect/>
          <a:stretch>
            <a:fillRect/>
          </a:stretch>
        </p:blipFill>
        <p:spPr bwMode="auto">
          <a:xfrm>
            <a:off x="3657600" y="0"/>
            <a:ext cx="5486400" cy="4381501"/>
          </a:xfrm>
          <a:prstGeom prst="rect">
            <a:avLst/>
          </a:prstGeom>
          <a:noFill/>
        </p:spPr>
      </p:pic>
      <p:pic>
        <p:nvPicPr>
          <p:cNvPr id="41994" name="Picture 10" descr="http://emlakkulisi.com/resim/orjinal/MTA2MTI1OT-mehmet-akif-ersoyun-evi-yeniden-yapilacak.jpg"/>
          <p:cNvPicPr>
            <a:picLocks noChangeAspect="1" noChangeArrowheads="1"/>
          </p:cNvPicPr>
          <p:nvPr/>
        </p:nvPicPr>
        <p:blipFill>
          <a:blip r:embed="rId4" cstate="print"/>
          <a:srcRect/>
          <a:stretch>
            <a:fillRect/>
          </a:stretch>
        </p:blipFill>
        <p:spPr bwMode="auto">
          <a:xfrm>
            <a:off x="3657600" y="4343400"/>
            <a:ext cx="5486400" cy="2514600"/>
          </a:xfrm>
          <a:prstGeom prst="rect">
            <a:avLst/>
          </a:prstGeom>
          <a:noFill/>
        </p:spPr>
      </p:pic>
    </p:spTree>
  </p:cSld>
  <p:clrMapOvr>
    <a:masterClrMapping/>
  </p:clrMapOvr>
  <p:transition advTm="42000">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t1.gstatic.com/images?q=tbn:ANd9GcQnkrw47YEbq0WqsOeEl4y0CN9XMkzzDfEM8UiAdpTIw-QZeHYOxQ"/>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advTm="43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son</a:t>
            </a:r>
            <a:endPar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3 İçerik Yer Tutucusu"/>
          <p:cNvSpPr>
            <a:spLocks noGrp="1"/>
          </p:cNvSpPr>
          <p:nvPr>
            <p:ph sz="quarter" idx="1"/>
          </p:nvPr>
        </p:nvSpPr>
        <p:spPr>
          <a:xfrm>
            <a:off x="1981200" y="1828800"/>
            <a:ext cx="5715000" cy="1676400"/>
          </a:xfrm>
        </p:spPr>
        <p:txBody>
          <a:bodyPr/>
          <a:lstStyle/>
          <a:p>
            <a:r>
              <a:rPr lang="tr-T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HAZIRLAYAN: AZRANUR BAŞIBÜYÜK   4/A 1562 </a:t>
            </a:r>
          </a:p>
          <a:p>
            <a:r>
              <a:rPr lang="tr-T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MAHMUT KEMAL İNAL İ.Ö.O.</a:t>
            </a:r>
            <a:endParaRPr lang="tr-TR" dirty="0"/>
          </a:p>
        </p:txBody>
      </p:sp>
      <p:sp>
        <p:nvSpPr>
          <p:cNvPr id="3" name="Altbilgi Yer Tutucusu 2"/>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smtClean="0">
                <a:hlinkClick r:id="rId2"/>
              </a:rPr>
              <a:t>.com</a:t>
            </a:r>
            <a:endParaRPr lang="en-US" dirty="0"/>
          </a:p>
        </p:txBody>
      </p:sp>
    </p:spTree>
  </p:cSld>
  <p:clrMapOvr>
    <a:masterClrMapping/>
  </p:clrMapOvr>
  <p:transition advTm="2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0"/>
            <a:ext cx="8153400" cy="3657600"/>
          </a:xfrm>
        </p:spPr>
        <p:txBody>
          <a:bodyPr>
            <a:normAutofit/>
          </a:bodyPr>
          <a:lstStyle/>
          <a:p>
            <a:r>
              <a:rPr lang="tr-TR" b="1" dirty="0" smtClean="0">
                <a:ln w="900" cmpd="sng">
                  <a:solidFill>
                    <a:schemeClr val="accent1">
                      <a:satMod val="190000"/>
                      <a:alpha val="55000"/>
                    </a:schemeClr>
                  </a:solidFill>
                  <a:prstDash val="solid"/>
                </a:ln>
                <a:solidFill>
                  <a:srgbClr val="002060"/>
                </a:solidFill>
                <a:effectLst>
                  <a:innerShdw blurRad="101600" dist="76200" dir="5400000">
                    <a:schemeClr val="accent1">
                      <a:satMod val="190000"/>
                      <a:tint val="100000"/>
                      <a:alpha val="74000"/>
                    </a:schemeClr>
                  </a:innerShdw>
                </a:effectLst>
              </a:rPr>
              <a:t>Mehmet Akif Ersoy 20 Aralık 1873 tarihinde İstanbul’un Fatih ilçesinin Sarı semtinde Nasuh isimli mahallede geleneksel ahşap bir evde dünyaya gelmiştir. </a:t>
            </a:r>
            <a:endParaRPr lang="tr-TR" b="1" dirty="0">
              <a:ln w="17780" cmpd="sng">
                <a:solidFill>
                  <a:srgbClr val="FFFFFF"/>
                </a:solidFill>
                <a:prstDash val="solid"/>
                <a:miter lim="800000"/>
              </a:ln>
              <a:solidFill>
                <a:srgbClr val="002060"/>
              </a:solidFill>
              <a:effectLst>
                <a:outerShdw blurRad="50800" algn="tl" rotWithShape="0">
                  <a:srgbClr val="000000"/>
                </a:outerShdw>
              </a:effectLst>
            </a:endParaRPr>
          </a:p>
        </p:txBody>
      </p:sp>
      <p:pic>
        <p:nvPicPr>
          <p:cNvPr id="103426" name="Picture 2" descr="http://www.degisti.com/wp-content/uploads/2011/04/eminonu0.jpg"/>
          <p:cNvPicPr>
            <a:picLocks noChangeAspect="1" noChangeArrowheads="1"/>
          </p:cNvPicPr>
          <p:nvPr/>
        </p:nvPicPr>
        <p:blipFill>
          <a:blip r:embed="rId4" cstate="print"/>
          <a:srcRect/>
          <a:stretch>
            <a:fillRect/>
          </a:stretch>
        </p:blipFill>
        <p:spPr bwMode="auto">
          <a:xfrm>
            <a:off x="762000" y="3962400"/>
            <a:ext cx="4290785" cy="2362200"/>
          </a:xfrm>
          <a:prstGeom prst="rect">
            <a:avLst/>
          </a:prstGeom>
          <a:noFill/>
        </p:spPr>
      </p:pic>
      <p:sp>
        <p:nvSpPr>
          <p:cNvPr id="3" name="Altbilgi Yer Tutucusu 2"/>
          <p:cNvSpPr>
            <a:spLocks noGrp="1"/>
          </p:cNvSpPr>
          <p:nvPr>
            <p:ph type="ftr" sz="quarter" idx="11"/>
          </p:nvPr>
        </p:nvSpPr>
        <p:spPr/>
        <p:txBody>
          <a:bodyPr/>
          <a:lstStyle/>
          <a:p>
            <a:r>
              <a:rPr lang="tr-TR" u="sng" dirty="0" smtClean="0">
                <a:hlinkClick r:id="rId5"/>
              </a:rPr>
              <a:t>www.</a:t>
            </a:r>
            <a:r>
              <a:rPr lang="tr-TR" u="sng" dirty="0" err="1" smtClean="0">
                <a:hlinkClick r:id="rId5"/>
              </a:rPr>
              <a:t>sorubak</a:t>
            </a:r>
            <a:r>
              <a:rPr lang="tr-TR" u="sng" dirty="0" smtClean="0">
                <a:hlinkClick r:id="rId5"/>
              </a:rPr>
              <a:t>.com</a:t>
            </a:r>
            <a:endParaRPr lang="en-US" dirty="0"/>
          </a:p>
        </p:txBody>
      </p:sp>
    </p:spTree>
  </p:cSld>
  <p:clrMapOvr>
    <a:masterClrMapping/>
  </p:clrMapOvr>
  <p:transition spd="med" advClick="0" advTm="15000">
    <p:dissolve/>
    <p:sndAc>
      <p:stSnd>
        <p:snd r:embed="rId3" name="laser.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5800" y="3657600"/>
            <a:ext cx="7772400" cy="2590800"/>
          </a:xfrm>
        </p:spPr>
        <p:txBody>
          <a:bodyPr>
            <a:normAutofit fontScale="90000"/>
          </a:bodyPr>
          <a:lstStyle/>
          <a:p>
            <a:r>
              <a:rPr lang="tr-TR"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Bu semt daha sonra çıkan büyük bir yangınla yok olmuş ve günümüzde bu semtin ortasından Aksaray Vatan Caddesi geçmektedir.</a:t>
            </a:r>
            <a:endParaRPr lang="tr-TR"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22530" name="Picture 2" descr="http://www.seslisitem.com/wp-content/uploads/2011/12/Mehmet-Akif-Ersoy.jpg"/>
          <p:cNvPicPr>
            <a:picLocks noChangeAspect="1" noChangeArrowheads="1"/>
          </p:cNvPicPr>
          <p:nvPr/>
        </p:nvPicPr>
        <p:blipFill>
          <a:blip r:embed="rId2" cstate="print"/>
          <a:srcRect/>
          <a:stretch>
            <a:fillRect/>
          </a:stretch>
        </p:blipFill>
        <p:spPr bwMode="auto">
          <a:xfrm>
            <a:off x="0" y="0"/>
            <a:ext cx="9144000" cy="3657600"/>
          </a:xfrm>
          <a:prstGeom prst="rect">
            <a:avLst/>
          </a:prstGeom>
          <a:noFill/>
        </p:spPr>
      </p:pic>
    </p:spTree>
  </p:cSld>
  <p:clrMapOvr>
    <a:masterClrMapping/>
  </p:clrMapOvr>
  <p:transition advTm="1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62000" y="228600"/>
            <a:ext cx="7772400" cy="3505200"/>
          </a:xfrm>
        </p:spPr>
        <p:txBody>
          <a:bodyPr>
            <a:normAutofit fontScale="90000"/>
          </a:bodyPr>
          <a:lstStyle/>
          <a:p>
            <a:r>
              <a:rPr lang="tr-TR"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Asıl Adı Mehmet </a:t>
            </a:r>
            <a:r>
              <a:rPr lang="tr-TR"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Ragif</a:t>
            </a:r>
            <a:r>
              <a:rPr lang="tr-TR"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olan Mehmet Akif </a:t>
            </a:r>
            <a:r>
              <a:rPr lang="tr-TR"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Ragif</a:t>
            </a:r>
            <a:r>
              <a:rPr lang="tr-TR"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adını doğum tarihinin hicri karşılığından almaktadır. </a:t>
            </a:r>
            <a:r>
              <a:rPr lang="tr-TR"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Ragif</a:t>
            </a:r>
            <a:r>
              <a:rPr lang="tr-TR"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adı pek yaygın olmadığından arkadaşları ve annesi tarafından kendisine Akif denilmektedir. </a:t>
            </a:r>
            <a:endParaRPr lang="tr-TR"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01378" name="AutoShape 2" descr="http://www.mehmetakifersoy.gen.tr/wp-content/uploads/2012/04/mehmet-akif-ersoy.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1380" name="AutoShape 4" descr="http://www.mehmetakifersoy.gen.tr/wp-content/uploads/2012/04/mehmet-akif-ersoy.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1382" name="AutoShape 6" descr="http://www.mehmetakifersoy.gen.tr/wp-content/uploads/2012/04/mehmet-akif-ersoy.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3" name="Picture 2" descr="http://www.mehmetakifcami.com/FileUpload/ds124787/File/makif.jpg"/>
          <p:cNvPicPr>
            <a:picLocks noChangeAspect="1" noChangeArrowheads="1"/>
          </p:cNvPicPr>
          <p:nvPr/>
        </p:nvPicPr>
        <p:blipFill>
          <a:blip r:embed="rId3" cstate="print"/>
          <a:srcRect/>
          <a:stretch>
            <a:fillRect/>
          </a:stretch>
        </p:blipFill>
        <p:spPr bwMode="auto">
          <a:xfrm>
            <a:off x="5486400" y="3219450"/>
            <a:ext cx="3352800" cy="3638550"/>
          </a:xfrm>
          <a:prstGeom prst="rect">
            <a:avLst/>
          </a:prstGeom>
          <a:noFill/>
        </p:spPr>
      </p:pic>
    </p:spTree>
  </p:cSld>
  <p:clrMapOvr>
    <a:masterClrMapping/>
  </p:clrMapOvr>
  <p:transition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62000" y="0"/>
            <a:ext cx="7772400" cy="6248400"/>
          </a:xfrm>
        </p:spPr>
        <p:txBody>
          <a:bodyPr>
            <a:normAutofit fontScale="90000"/>
          </a:bodyPr>
          <a:lstStyle/>
          <a:p>
            <a:r>
              <a:rPr lang="tr-TR" dirty="0" smtClean="0">
                <a:solidFill>
                  <a:srgbClr val="00B0F0"/>
                </a:solidFill>
                <a:effectLst>
                  <a:reflection blurRad="6350" stA="55000" endA="300" endPos="45500" dir="5400000" sy="-100000" algn="bl" rotWithShape="0"/>
                </a:effectLst>
              </a:rPr>
              <a:t>Annesi Özbek asıllı Türk (Emine Şerif Hanım) olan Mehmet Akif’in babası (Mehmet Tahir Efendi) Arnavut’tur. Mehmet Akif’in Nüfusa kaydı babası Mehmet Tahir Efendinin imamlık yaptığı Çanakkale de bulunan Bayramiç ilçesinde çocukluk yıllarında yapılmıştır. Çocukluğunun büyük bölümünü Fatih Sarı güzel semtinde bulunan annesin evinde geçmiştir</a:t>
            </a:r>
            <a:endParaRPr lang="tr-TR" dirty="0">
              <a:solidFill>
                <a:srgbClr val="00B0F0"/>
              </a:solidFill>
              <a:effectLst>
                <a:reflection blurRad="6350" stA="55000" endA="300" endPos="45500" dir="5400000" sy="-100000" algn="bl" rotWithShape="0"/>
              </a:effectLst>
            </a:endParaRPr>
          </a:p>
        </p:txBody>
      </p:sp>
    </p:spTree>
  </p:cSld>
  <p:clrMapOvr>
    <a:masterClrMapping/>
  </p:clrMapOvr>
  <p:transition advTm="6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62000" y="-304800"/>
            <a:ext cx="7772400" cy="6858000"/>
          </a:xfrm>
        </p:spPr>
        <p:txBody>
          <a:bodyPr>
            <a:normAutofit/>
          </a:bodyPr>
          <a:lstStyle/>
          <a:p>
            <a:r>
              <a:rPr lang="tr-TR" sz="2800" dirty="0" smtClean="0">
                <a:effectLst>
                  <a:glow rad="228600">
                    <a:schemeClr val="accent1">
                      <a:satMod val="175000"/>
                      <a:alpha val="40000"/>
                    </a:schemeClr>
                  </a:glow>
                </a:effectLst>
              </a:rPr>
              <a:t>Mehmet Akif’in birde Nuriye isimli küçük kız kardeşi vardır. Okula başladığı Fatih ilçesinde bulunan bir Mektep’te başlamış iki yıl sonra (ilkokul) bölümüne geçerek Mehmet Tahir Efendi ile Arapça öğrenimine başladı. Orta okula 1882 yılında başlayan Mehmet Akif yine Fatih ilçesinde bulunan Merkez Rüştiyesinde devam etti. Fatih camiinde verilen Farsça eğitimine de devam eden Mehmet Akif yabancı dillere çok meraklıydı. Eğitim yıllarında Türkçe ve Arapça başta olmak üzere Fransızca ve Farsça derslerini de alan Mehmet Akif Ersoy tüm dil derslerinden sınıfta birincilik kazanmıştır</a:t>
            </a:r>
            <a:endParaRPr lang="tr-TR" sz="2800" dirty="0">
              <a:effectLst>
                <a:glow rad="228600">
                  <a:schemeClr val="accent1">
                    <a:satMod val="175000"/>
                    <a:alpha val="40000"/>
                  </a:schemeClr>
                </a:glow>
              </a:effectLst>
            </a:endParaRPr>
          </a:p>
        </p:txBody>
      </p:sp>
    </p:spTree>
  </p:cSld>
  <p:clrMapOvr>
    <a:masterClrMapping/>
  </p:clrMapOvr>
  <p:transition advTm="7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700" dirty="0" smtClean="0"/>
              <a:t/>
            </a:r>
            <a:br>
              <a:rPr lang="tr-TR" sz="2700" dirty="0" smtClean="0"/>
            </a:br>
            <a:endParaRPr lang="tr-TR" sz="2700" dirty="0"/>
          </a:p>
        </p:txBody>
      </p:sp>
      <p:sp>
        <p:nvSpPr>
          <p:cNvPr id="4" name="3 Dikdörtgen"/>
          <p:cNvSpPr/>
          <p:nvPr/>
        </p:nvSpPr>
        <p:spPr>
          <a:xfrm>
            <a:off x="2438400" y="1066800"/>
            <a:ext cx="4572000" cy="461665"/>
          </a:xfrm>
          <a:prstGeom prst="rect">
            <a:avLst/>
          </a:prstGeom>
        </p:spPr>
        <p:txBody>
          <a:bodyPr>
            <a:spAutoFit/>
          </a:bodyPr>
          <a:lstStyle/>
          <a:p>
            <a:r>
              <a:rPr lang="tr-TR" sz="2400" dirty="0" smtClean="0"/>
              <a:t> </a:t>
            </a:r>
            <a:endParaRPr lang="tr-TR" sz="2400" dirty="0"/>
          </a:p>
        </p:txBody>
      </p:sp>
      <p:sp>
        <p:nvSpPr>
          <p:cNvPr id="5" name="4 Dikdörtgen"/>
          <p:cNvSpPr/>
          <p:nvPr/>
        </p:nvSpPr>
        <p:spPr>
          <a:xfrm>
            <a:off x="2590800" y="1219200"/>
            <a:ext cx="4572000" cy="461665"/>
          </a:xfrm>
          <a:prstGeom prst="rect">
            <a:avLst/>
          </a:prstGeom>
        </p:spPr>
        <p:txBody>
          <a:bodyPr>
            <a:spAutoFit/>
          </a:bodyPr>
          <a:lstStyle/>
          <a:p>
            <a:r>
              <a:rPr lang="tr-TR" sz="2400" dirty="0" smtClean="0"/>
              <a:t> </a:t>
            </a:r>
            <a:endParaRPr lang="tr-TR" sz="2400" dirty="0"/>
          </a:p>
        </p:txBody>
      </p:sp>
      <p:sp>
        <p:nvSpPr>
          <p:cNvPr id="6" name="5 Dikdörtgen"/>
          <p:cNvSpPr/>
          <p:nvPr/>
        </p:nvSpPr>
        <p:spPr>
          <a:xfrm>
            <a:off x="609600" y="304800"/>
            <a:ext cx="7848600" cy="6124754"/>
          </a:xfrm>
          <a:prstGeom prst="rect">
            <a:avLst/>
          </a:prstGeom>
        </p:spPr>
        <p:txBody>
          <a:bodyPr wrap="square">
            <a:spAutoFit/>
          </a:bodyPr>
          <a:lstStyle/>
          <a:p>
            <a:r>
              <a:rPr lang="tr-TR" sz="2800" dirty="0" smtClean="0"/>
              <a:t>  </a:t>
            </a:r>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Okulu tamamladıktan sonra annesi medrese eğitimine gönderilmesini istemiş fakat babasının da yardımıyla 1885 yılında o dönemlerin en önemli okullarından Mülkiye </a:t>
            </a:r>
            <a:r>
              <a:rPr lang="tr-TR"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idasisi</a:t>
            </a:r>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isimli okula kaydolmuştur. 1888 yılında babasını kaybeden Mehmet Akif yüksek okula devam etmektedir. Ertesi yıl (1889) yılında çıkan büyük Fatih yangınında Sarı güzel semtiyle birlikte evlerinin de yanması sonucu Ailesi yoksul duruma düşmüştür. Daha sonra Mehmet Tahir’in yardımsever bir öğrencisi olan Mustafa Sıtkı’nın aynı arsaya yaptığı küçük eve yerleşmişlerdir. Mehmet Akif Ersoy’un artık bir meslek sahibi olması ve ailesine bakması gerekmektedir. </a:t>
            </a:r>
            <a:endParaRPr lang="tr-T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advTm="8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1752600"/>
            <a:ext cx="8839200" cy="7848600"/>
          </a:xfrm>
        </p:spPr>
        <p:txBody>
          <a:bodyPr>
            <a:normAutofit/>
          </a:bodyPr>
          <a:lstStyle/>
          <a:p>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tr-T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Bu sebeple dönemin en gözde okulu Mülkiye İdadisini bırakarak yatılı bir okula yerleşmiştir (Sivil veteriner yüksekokulu olan Ziraat ve Baytar Mektebi’nde 4 yıl okuması gerekmekteydi. Veterinerlik bölümünde tanıştığı ve kendisine bilim sevgisini aşılayan öğretmeni Rıfat Hüsamettin Paşa olmuştur. Mektebin baytarlık bölümünü 1893 yılında birincilikle bitirdi. Okul yıllarında spor hayatına da ilgisi olan Mehmet Akif Ersoy’un başta güreş ve yüzücülüğe vakit ayıran Mehmet Akif Ersoy. Mahalle arkadaşı Kıyıcı Osman Pehlivan’dan güreş öğrendi; başta güreş ve yüzücülük olmak üzere uzun yürüyüş, koşma ve gülle atma yarışlarına katıldı; şiire olan ilgisi okulun son iki yılında yoğunlaştı.</a:t>
            </a:r>
            <a:endParaRPr lang="tr-T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advTm="96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265</TotalTime>
  <Words>597</Words>
  <Application>Microsoft Office PowerPoint</Application>
  <PresentationFormat>Ekran Gösterisi (4:3)</PresentationFormat>
  <Paragraphs>35</Paragraphs>
  <Slides>26</Slides>
  <Notes>3</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Hisse Senedi</vt:lpstr>
      <vt:lpstr>MEHMET AKİF ERSOY</vt:lpstr>
      <vt:lpstr>Slayt 2</vt:lpstr>
      <vt:lpstr>Mehmet Akif Ersoy 20 Aralık 1873 tarihinde İstanbul’un Fatih ilçesinin Sarı semtinde Nasuh isimli mahallede geleneksel ahşap bir evde dünyaya gelmiştir. </vt:lpstr>
      <vt:lpstr>Bu semt daha sonra çıkan büyük bir yangınla yok olmuş ve günümüzde bu semtin ortasından Aksaray Vatan Caddesi geçmektedir.</vt:lpstr>
      <vt:lpstr>Asıl Adı Mehmet Ragif olan Mehmet Akif Ragif adını doğum tarihinin hicri karşılığından almaktadır. Ragif adı pek yaygın olmadığından arkadaşları ve annesi tarafından kendisine Akif denilmektedir. </vt:lpstr>
      <vt:lpstr>Annesi Özbek asıllı Türk (Emine Şerif Hanım) olan Mehmet Akif’in babası (Mehmet Tahir Efendi) Arnavut’tur. Mehmet Akif’in Nüfusa kaydı babası Mehmet Tahir Efendinin imamlık yaptığı Çanakkale de bulunan Bayramiç ilçesinde çocukluk yıllarında yapılmıştır. Çocukluğunun büyük bölümünü Fatih Sarı güzel semtinde bulunan annesin evinde geçmiştir</vt:lpstr>
      <vt:lpstr>Mehmet Akif’in birde Nuriye isimli küçük kız kardeşi vardır. Okula başladığı Fatih ilçesinde bulunan bir Mektep’te başlamış iki yıl sonra (ilkokul) bölümüne geçerek Mehmet Tahir Efendi ile Arapça öğrenimine başladı. Orta okula 1882 yılında başlayan Mehmet Akif yine Fatih ilçesinde bulunan Merkez Rüştiyesinde devam etti. Fatih camiinde verilen Farsça eğitimine de devam eden Mehmet Akif yabancı dillere çok meraklıydı. Eğitim yıllarında Türkçe ve Arapça başta olmak üzere Fransızca ve Farsça derslerini de alan Mehmet Akif Ersoy tüm dil derslerinden sınıfta birincilik kazanmıştır</vt:lpstr>
      <vt:lpstr> </vt:lpstr>
      <vt:lpstr> Bu sebeple dönemin en gözde okulu Mülkiye İdadisini bırakarak yatılı bir okula yerleşmiştir (Sivil veteriner yüksekokulu olan Ziraat ve Baytar Mektebi’nde 4 yıl okuması gerekmekteydi. Veterinerlik bölümünde tanıştığı ve kendisine bilim sevgisini aşılayan öğretmeni Rıfat Hüsamettin Paşa olmuştur. Mektebin baytarlık bölümünü 1893 yılında birincilikle bitirdi. Okul yıllarında spor hayatına da ilgisi olan Mehmet Akif Ersoy’un başta güreş ve yüzücülüğe vakit ayıran Mehmet Akif Ersoy. Mahalle arkadaşı Kıyıcı Osman Pehlivan’dan güreş öğrendi; başta güreş ve yüzücülük olmak üzere uzun yürüyüş, koşma ve gülle atma yarışlarına katıldı; şiire olan ilgisi okulun son iki yılında yoğunlaştı.</vt:lpstr>
      <vt:lpstr>Mezuniyetinden sonra Mehmet Âkif , Fransızcasını geliştirdi. 6 ay içinde Kur’an’ı ezberleyerek hâfız oldu. Hazine-i Fünun Dergisinde 1893 ve 1894’te birer gazeli, 1895’te ise Mektep Mecmuası’nda “Kur’an’a Hitab”, adlı şiiri yayınlandı, memuriyet hayatına başladı.</vt:lpstr>
      <vt:lpstr>Slayt 11</vt:lpstr>
      <vt:lpstr>Memurluk hayatına okulunu bitirdikten hemen sonra başlayan Mehmet Akif memurluk hayatındaki İlk işi Ziraat Bakanlığında olmuştur. Mehmet Akif Ersoy 1893-1913 yıllarında toplam 20 sene memuriyet hayatına devam etmiştir.Bakanlıkta ilk görevi veteriner müfettiş yardımcılığıdır. Asıl görev yeri İstanbul olan Mehmet Akif müfettişlik görevini yerine getirmek için teftişe çıkarak Anadolu, Rumeli, Arabistan ve Arnavutlukta bulunmuştur. Görev yerlerini dolaştığı esnada Babasının ve amcalarının yaşadığı kasaba olan İpek Kasabasına giderek amcalarıyla tanışmıştır. </vt:lpstr>
      <vt:lpstr>25 yaşına geldiğinde 1898 yılında Tophane Tophane-i Âmire veznedârı Mehmet Emin Beyin kızı İsmet Hanım’la evlenerek 5 çocuk dünyaya getirdiler. Çocuklarının isimleri Cemile, Feride, Suadi, İbrahim Naim, Emin, Tahir’dir.</vt:lpstr>
      <vt:lpstr>Mehmet Akif Ersoy en iyi arkadaşıyla anlaşmıştır.kim ölürse sağ kalan onun çocuklarına bakacaktı.Mehmet Akif Ersoy kış günlerinde sokaklardaydı ve sırtında bir ceket vardı.O cekette arkadaşına aitti. </vt:lpstr>
      <vt:lpstr>Ve arkadaşı Mehmet Akif den daha önce öldü.Arkadaşının ölümü üzerine Mehmet Akif Ersoy arkadaşının ailesini de sahiplendi.</vt:lpstr>
      <vt:lpstr>Aynı dönemde Millî Eğitim Bakanı Hamdullah Suphi Bey'in ricası üzerine arkadaşı Hasan Basri Bey kendisini ulusal marş yarışmasına katılmaya ikna etti. Konulan 500 liralık ödül nedeniyle başlangıçta katılmayı reddettiği bu yarışmaya, o güne kadar gönderilen şiirlerin hiç biri yeterli bulunmamıştı ve en güzel şiiri Mehmet Âkif'in yazacağı kanısı mecliste hâkimdi. Mehmet Âkif'in yarışmaya katılmayı kabul etmesi üzerine kimi şairler şiirlerini yarışmadan çektiler</vt:lpstr>
      <vt:lpstr>. Şairin orduya ithaf ettiği İstiklâl Marşı, 17 Şubat günü Sırat-ı Müstakim ve Hâkimiyet-i Milliye'de yayımlandı. Hamdullah Suphi Bey tarafından mecliste okunup ayakta dinlendikten sonra 12 Mart 1921Cumartesi günü saat 17:45'te ulusal marş olarak kabul edildi. Âkif, ödül olarak verilen 500lirayıHilal-i Ahmer bünyesinde, kadın ve çocuklara iş öğreten ve cepheye elbise diken Dar’ül Mesai vakfına bağışladı.</vt:lpstr>
      <vt:lpstr>İstiklâl Madalyası ile ödüllendirilen Mehmet Âkif, 1923 yılında Ankara'dan İstanbul’a döndü.Abbas Halim Paşa'nın daveti üzerine kışı geçirmek için Mısır'a gitti. Gitmeden önce Kur'an'ı Türkçeye tercüme etmek için Diyanet İşleri ile anlaşma imzaladı. Kendisine teklif edilen bu görevi başlangıçta reddetmişti çünkü kendi eserlerini yazmak, milli mücadele destanını yaratmak istiyordu ancak bu çeviriyi yapabilecek tek adam olarak görüldüğünden kabul etmesi için çok yoğun ısrar vardı ve kabul etmek zorunda kaldı. </vt:lpstr>
      <vt:lpstr>. Diyanet İşleri Başkanlığı hem tercüme hem yorumlama işiniElmalılı Hamdi Efendi'ye verdi. Âkif, kendi yazdıklarını dostu Yozgatlı İhsan'a teslim etti ve ölür de gelmezse yakmasını nasihat etti. Mehmet Âkif, Mısır yıllarında Kuran çevirisinin yanı sıra Türkçe dersleri vermekle meşgul olmuştu. Kahire'deki “Câmiat-ül Mısriyye" adlı üniversitede Türk Dili ve Edebiyatı dersleri verdi (1925-1936).</vt:lpstr>
      <vt:lpstr>Bir kaç sene yazları İstanbul'da, kışları Mısır'da geçirdi. 1926 kışından sonra Mısır’dan dönmedi. Kahire yakınlarındaki Hilvan'a yerleşti. Burada adeta inzivaya çekilerek Kur'an tercümesi üzerinde çalışmayı sürdürdü ancak 6-7 sene üzerinde çalıştıktan sonra sonuçtan memnun kalmadı ve bu sorumluluktan kurtulmak istedi. Sonunda 1932’de mukaveleyi fesh etti</vt:lpstr>
      <vt:lpstr>Türkiye'ye dönüşü ve vefatı [değiştir] Siroz hastalığına tutulunca hava değişikliği iyi gelir düşüncesiyle önce Lübnan’a, sonra Antakya’ya gitti fakat Mısır’a hasta olarak döndü. 17 Haziran 1936’da tedavi için İstanbul’a döndü. 27 Aralık 1936 tarihinde İstanbul’da, Beyoğlu’ndaki Mısır Apartmanı’nda hayatını kaybetti. Edirnekapı Mezarlığı’na gömüldü. Cenazesine resmi bir katılım olmadı ancak büyük bir üniversiteli genç topluluk katıldı. Mezarı iki yıl sonra, üniversiteli gençler tarafından yaptırıldı; 1960’ta yol inşaatı nedeniyle kabri Edirnekapı Şehitliği'ne nakledildi. Mezarı,Süleyman Nazif ve arkadaşı Ahmet Naim Bey'in mezarları arasındadır. Mehmet Âkif'e 1 Haziran 1936 tarihi itibarı ile 478 lira 20 kuruş emekli maaşı bağlanmıştır.  </vt:lpstr>
      <vt:lpstr>Bu maaş 1936 yılı Ekim ayından itibaren ödenmeye başlanmış, toplu olarak 2976 lira almıştır. Emekli cüzdanının son sayfasında ise “600 lira borç” ibaresi yazılıdır. Bu borç düştükten sonra ise kalan kısım ailesine verilmiş ve Mehmet Âkif bundan iki ay sonra vefat etmiştir</vt:lpstr>
      <vt:lpstr>             RESİMLER</vt:lpstr>
      <vt:lpstr>Slayt 24</vt:lpstr>
      <vt:lpstr>Slayt 25</vt:lpstr>
      <vt:lpstr>               son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kadriye</dc:creator>
  <cp:keywords>www.sorubak.com</cp:keywords>
  <cp:lastModifiedBy>DELL</cp:lastModifiedBy>
  <cp:revision>28</cp:revision>
  <dcterms:created xsi:type="dcterms:W3CDTF">2006-08-16T00:00:00Z</dcterms:created>
  <dcterms:modified xsi:type="dcterms:W3CDTF">2014-03-08T20:49:19Z</dcterms:modified>
</cp:coreProperties>
</file>