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71" r:id="rId12"/>
    <p:sldId id="266" r:id="rId13"/>
    <p:sldId id="267" r:id="rId14"/>
    <p:sldId id="268" r:id="rId15"/>
    <p:sldId id="269" r:id="rId16"/>
    <p:sldId id="270"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varScale="1">
        <p:scale>
          <a:sx n="74" d="100"/>
          <a:sy n="74" d="100"/>
        </p:scale>
        <p:origin x="-104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199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A5DCC6-FC17-47D8-B372-C3BD6A596300}" type="datetimeFigureOut">
              <a:rPr lang="tr-TR" smtClean="0"/>
              <a:pPr/>
              <a:t>31.03.2013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69122F-9A8F-459F-B2E2-B8A2C33678F7}" type="slidenum">
              <a:rPr lang="tr-TR" smtClean="0"/>
              <a:pPr/>
              <a:t>‹#›</a:t>
            </a:fld>
            <a:endParaRPr lang="tr-TR"/>
          </a:p>
        </p:txBody>
      </p:sp>
    </p:spTree>
    <p:extLst>
      <p:ext uri="{BB962C8B-B14F-4D97-AF65-F5344CB8AC3E}">
        <p14:creationId xmlns="" xmlns:p14="http://schemas.microsoft.com/office/powerpoint/2010/main" val="842572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B469122F-9A8F-459F-B2E2-B8A2C33678F7}" type="slidenum">
              <a:rPr lang="tr-TR" smtClean="0"/>
              <a:pPr/>
              <a:t>7</a:t>
            </a:fld>
            <a:endParaRPr lang="tr-TR"/>
          </a:p>
        </p:txBody>
      </p:sp>
    </p:spTree>
    <p:extLst>
      <p:ext uri="{BB962C8B-B14F-4D97-AF65-F5344CB8AC3E}">
        <p14:creationId xmlns="" xmlns:p14="http://schemas.microsoft.com/office/powerpoint/2010/main" val="32263396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Dikdörtgen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Düz Bağlayıcı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Başlık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Alt Başlık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Veri Yer Tutucusu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6FA1FD9A-1485-498E-A379-959DCBE8E446}" type="datetime1">
              <a:rPr lang="tr-TR" smtClean="0"/>
              <a:pPr/>
              <a:t>31.03.2013</a:t>
            </a:fld>
            <a:endParaRPr lang="tr-TR"/>
          </a:p>
        </p:txBody>
      </p:sp>
      <p:sp>
        <p:nvSpPr>
          <p:cNvPr id="18" name="Altbilgi Yer Tutucusu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r>
              <a:rPr lang="tr-TR" smtClean="0"/>
              <a:t>www.egitimhane.com</a:t>
            </a:r>
            <a:endParaRPr lang="tr-TR"/>
          </a:p>
        </p:txBody>
      </p:sp>
      <p:sp>
        <p:nvSpPr>
          <p:cNvPr id="29" name="Slayt Numarası Yer Tutucusu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C0D15558-2CD3-47AE-8EF9-3D6AF778D1F2}" type="datetime1">
              <a:rPr lang="tr-TR" smtClean="0"/>
              <a:pPr/>
              <a:t>31.03.2013</a:t>
            </a:fld>
            <a:endParaRPr lang="tr-TR"/>
          </a:p>
        </p:txBody>
      </p:sp>
      <p:sp>
        <p:nvSpPr>
          <p:cNvPr id="5" name="Altbilgi Yer Tutucusu 4"/>
          <p:cNvSpPr>
            <a:spLocks noGrp="1"/>
          </p:cNvSpPr>
          <p:nvPr>
            <p:ph type="ftr" sz="quarter" idx="11"/>
          </p:nvPr>
        </p:nvSpPr>
        <p:spPr/>
        <p:txBody>
          <a:bodyPr/>
          <a:lstStyle>
            <a:extLst/>
          </a:lstStyle>
          <a:p>
            <a:r>
              <a:rPr lang="tr-TR" smtClean="0"/>
              <a:t>www.egitimhane.com</a:t>
            </a:r>
            <a:endParaRPr lang="tr-TR"/>
          </a:p>
        </p:txBody>
      </p:sp>
      <p:sp>
        <p:nvSpPr>
          <p:cNvPr id="6" name="Slayt Numarası Yer Tutucusu 5"/>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4242816" y="6557946"/>
            <a:ext cx="2002464" cy="226902"/>
          </a:xfrm>
        </p:spPr>
        <p:txBody>
          <a:bodyPr/>
          <a:lstStyle>
            <a:extLst/>
          </a:lstStyle>
          <a:p>
            <a:fld id="{D3D17A3E-38FF-480A-9393-595A2493677E}" type="datetime1">
              <a:rPr lang="tr-TR" smtClean="0"/>
              <a:pPr/>
              <a:t>31.03.2013</a:t>
            </a:fld>
            <a:endParaRPr lang="tr-TR"/>
          </a:p>
        </p:txBody>
      </p:sp>
      <p:sp>
        <p:nvSpPr>
          <p:cNvPr id="5" name="Altbilgi Yer Tutucusu 4"/>
          <p:cNvSpPr>
            <a:spLocks noGrp="1"/>
          </p:cNvSpPr>
          <p:nvPr>
            <p:ph type="ftr" sz="quarter" idx="11"/>
          </p:nvPr>
        </p:nvSpPr>
        <p:spPr>
          <a:xfrm>
            <a:off x="457200" y="6556248"/>
            <a:ext cx="3657600" cy="228600"/>
          </a:xfrm>
        </p:spPr>
        <p:txBody>
          <a:bodyPr/>
          <a:lstStyle>
            <a:extLst/>
          </a:lstStyle>
          <a:p>
            <a:r>
              <a:rPr lang="tr-TR" smtClean="0"/>
              <a:t>www.egitimhane.com</a:t>
            </a:r>
            <a:endParaRPr lang="tr-TR"/>
          </a:p>
        </p:txBody>
      </p:sp>
      <p:sp>
        <p:nvSpPr>
          <p:cNvPr id="6" name="Slayt Numarası Yer Tutucusu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713EBF7C-E41F-4EED-A644-E0BA85589BDA}" type="datetime1">
              <a:rPr lang="tr-TR" smtClean="0"/>
              <a:pPr/>
              <a:t>31.03.2013</a:t>
            </a:fld>
            <a:endParaRPr lang="tr-TR"/>
          </a:p>
        </p:txBody>
      </p:sp>
      <p:sp>
        <p:nvSpPr>
          <p:cNvPr id="5" name="Altbilgi Yer Tutucusu 4"/>
          <p:cNvSpPr>
            <a:spLocks noGrp="1"/>
          </p:cNvSpPr>
          <p:nvPr>
            <p:ph type="ftr" sz="quarter" idx="11"/>
          </p:nvPr>
        </p:nvSpPr>
        <p:spPr/>
        <p:txBody>
          <a:bodyPr/>
          <a:lstStyle>
            <a:extLst/>
          </a:lstStyle>
          <a:p>
            <a:r>
              <a:rPr lang="tr-TR" smtClean="0"/>
              <a:t>www.egitimhane.com</a:t>
            </a:r>
            <a:endParaRPr lang="tr-TR"/>
          </a:p>
        </p:txBody>
      </p:sp>
      <p:sp>
        <p:nvSpPr>
          <p:cNvPr id="6" name="Slayt Numarası Yer Tutucusu 5"/>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5E0F20A-A476-42FC-9894-2FAC56374DDB}" type="datetime1">
              <a:rPr lang="tr-TR" smtClean="0"/>
              <a:pPr/>
              <a:t>31.03.2013</a:t>
            </a:fld>
            <a:endParaRPr lang="tr-TR"/>
          </a:p>
        </p:txBody>
      </p:sp>
      <p:sp>
        <p:nvSpPr>
          <p:cNvPr id="5" name="Altbilgi Yer Tutucusu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r>
              <a:rPr lang="tr-TR" smtClean="0"/>
              <a:t>www.egitimhane.com</a:t>
            </a:r>
            <a:endParaRPr lang="tr-TR"/>
          </a:p>
        </p:txBody>
      </p:sp>
      <p:sp>
        <p:nvSpPr>
          <p:cNvPr id="6" name="Slayt Numarası Yer Tutucusu 5"/>
          <p:cNvSpPr>
            <a:spLocks noGrp="1"/>
          </p:cNvSpPr>
          <p:nvPr>
            <p:ph type="sldNum" sz="quarter" idx="12"/>
          </p:nvPr>
        </p:nvSpPr>
        <p:spPr>
          <a:xfrm>
            <a:off x="6733952" y="6555112"/>
            <a:ext cx="588336" cy="228600"/>
          </a:xfrm>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D116AB00-5CB1-4203-AD38-F4520CDEED5E}" type="datetime1">
              <a:rPr lang="tr-TR" smtClean="0"/>
              <a:pPr/>
              <a:t>31.03.2013</a:t>
            </a:fld>
            <a:endParaRPr lang="tr-TR"/>
          </a:p>
        </p:txBody>
      </p:sp>
      <p:sp>
        <p:nvSpPr>
          <p:cNvPr id="6" name="Altbilgi Yer Tutucusu 5"/>
          <p:cNvSpPr>
            <a:spLocks noGrp="1"/>
          </p:cNvSpPr>
          <p:nvPr>
            <p:ph type="ftr" sz="quarter" idx="11"/>
          </p:nvPr>
        </p:nvSpPr>
        <p:spPr/>
        <p:txBody>
          <a:bodyPr/>
          <a:lstStyle>
            <a:extLst/>
          </a:lstStyle>
          <a:p>
            <a:r>
              <a:rPr lang="tr-TR" smtClean="0"/>
              <a:t>www.egitimhane.com</a:t>
            </a:r>
            <a:endParaRPr lang="tr-TR"/>
          </a:p>
        </p:txBody>
      </p:sp>
      <p:sp>
        <p:nvSpPr>
          <p:cNvPr id="7" name="Slayt Numarası Yer Tutucusu 6"/>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92ED88E4-BF4F-48B7-8184-F5C6D664414B}" type="datetime1">
              <a:rPr lang="tr-TR" smtClean="0"/>
              <a:pPr/>
              <a:t>31.03.2013</a:t>
            </a:fld>
            <a:endParaRPr lang="tr-TR"/>
          </a:p>
        </p:txBody>
      </p:sp>
      <p:sp>
        <p:nvSpPr>
          <p:cNvPr id="8" name="Altbilgi Yer Tutucusu 7"/>
          <p:cNvSpPr>
            <a:spLocks noGrp="1"/>
          </p:cNvSpPr>
          <p:nvPr>
            <p:ph type="ftr" sz="quarter" idx="11"/>
          </p:nvPr>
        </p:nvSpPr>
        <p:spPr/>
        <p:txBody>
          <a:bodyPr/>
          <a:lstStyle>
            <a:extLst/>
          </a:lstStyle>
          <a:p>
            <a:r>
              <a:rPr lang="tr-TR" smtClean="0"/>
              <a:t>www.egitimhane.com</a:t>
            </a:r>
            <a:endParaRPr lang="tr-TR"/>
          </a:p>
        </p:txBody>
      </p:sp>
      <p:sp>
        <p:nvSpPr>
          <p:cNvPr id="9" name="Slayt Numarası Yer Tutucusu 8"/>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extLst/>
          </a:lstStyle>
          <a:p>
            <a:fld id="{3944A4DC-EF16-4187-9D9D-40443E6E538E}" type="datetime1">
              <a:rPr lang="tr-TR" smtClean="0"/>
              <a:pPr/>
              <a:t>31.03.2013</a:t>
            </a:fld>
            <a:endParaRPr lang="tr-TR"/>
          </a:p>
        </p:txBody>
      </p:sp>
      <p:sp>
        <p:nvSpPr>
          <p:cNvPr id="4" name="Altbilgi Yer Tutucusu 3"/>
          <p:cNvSpPr>
            <a:spLocks noGrp="1"/>
          </p:cNvSpPr>
          <p:nvPr>
            <p:ph type="ftr" sz="quarter" idx="11"/>
          </p:nvPr>
        </p:nvSpPr>
        <p:spPr/>
        <p:txBody>
          <a:bodyPr/>
          <a:lstStyle>
            <a:extLst/>
          </a:lstStyle>
          <a:p>
            <a:r>
              <a:rPr lang="tr-TR" smtClean="0"/>
              <a:t>www.egitimhane.com</a:t>
            </a:r>
            <a:endParaRPr lang="tr-TR"/>
          </a:p>
        </p:txBody>
      </p:sp>
      <p:sp>
        <p:nvSpPr>
          <p:cNvPr id="5" name="Slayt Numarası Yer Tutucusu 4"/>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solidFill>
                  <a:schemeClr val="tx2"/>
                </a:solidFill>
              </a:defRPr>
            </a:lvl1pPr>
            <a:extLst/>
          </a:lstStyle>
          <a:p>
            <a:fld id="{4612E7D8-F25F-4E70-82EB-D55E51B3DA1C}" type="datetime1">
              <a:rPr lang="tr-TR" smtClean="0"/>
              <a:pPr/>
              <a:t>31.03.2013</a:t>
            </a:fld>
            <a:endParaRPr lang="tr-TR"/>
          </a:p>
        </p:txBody>
      </p:sp>
      <p:sp>
        <p:nvSpPr>
          <p:cNvPr id="3" name="Altbilgi Yer Tutucusu 2"/>
          <p:cNvSpPr>
            <a:spLocks noGrp="1"/>
          </p:cNvSpPr>
          <p:nvPr>
            <p:ph type="ftr" sz="quarter" idx="11"/>
          </p:nvPr>
        </p:nvSpPr>
        <p:spPr/>
        <p:txBody>
          <a:bodyPr/>
          <a:lstStyle>
            <a:lvl1pPr>
              <a:defRPr>
                <a:solidFill>
                  <a:schemeClr val="tx2"/>
                </a:solidFill>
              </a:defRPr>
            </a:lvl1pPr>
            <a:extLst/>
          </a:lstStyle>
          <a:p>
            <a:r>
              <a:rPr lang="tr-TR" smtClean="0"/>
              <a:t>www.egitimhane.com</a:t>
            </a:r>
            <a:endParaRPr lang="tr-TR"/>
          </a:p>
        </p:txBody>
      </p:sp>
      <p:sp>
        <p:nvSpPr>
          <p:cNvPr id="4" name="Slayt Numarası Yer Tutucusu 3"/>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4D97A213-71C4-4DF7-9B72-7760CC22806C}" type="datetime1">
              <a:rPr lang="tr-TR" smtClean="0"/>
              <a:pPr/>
              <a:t>31.03.2013</a:t>
            </a:fld>
            <a:endParaRPr lang="tr-TR"/>
          </a:p>
        </p:txBody>
      </p:sp>
      <p:sp>
        <p:nvSpPr>
          <p:cNvPr id="6" name="Altbilgi Yer Tutucusu 5"/>
          <p:cNvSpPr>
            <a:spLocks noGrp="1"/>
          </p:cNvSpPr>
          <p:nvPr>
            <p:ph type="ftr" sz="quarter" idx="11"/>
          </p:nvPr>
        </p:nvSpPr>
        <p:spPr/>
        <p:txBody>
          <a:bodyPr/>
          <a:lstStyle>
            <a:extLst/>
          </a:lstStyle>
          <a:p>
            <a:r>
              <a:rPr lang="tr-TR" smtClean="0"/>
              <a:t>www.egitimhane.com</a:t>
            </a:r>
            <a:endParaRPr lang="tr-TR"/>
          </a:p>
        </p:txBody>
      </p:sp>
      <p:sp>
        <p:nvSpPr>
          <p:cNvPr id="7" name="Slayt Numarası Yer Tutucusu 6"/>
          <p:cNvSpPr>
            <a:spLocks noGrp="1"/>
          </p:cNvSpPr>
          <p:nvPr>
            <p:ph type="sldNum" sz="quarter" idx="12"/>
          </p:nvPr>
        </p:nvSpPr>
        <p:spPr/>
        <p:txBody>
          <a:bodyPr/>
          <a:lstStyle>
            <a:extLst/>
          </a:lstStyle>
          <a:p>
            <a:fld id="{E670D824-C359-4F11-8A85-C5E14A80A424}" type="slidenum">
              <a:rPr lang="tr-TR" smtClean="0"/>
              <a:pPr/>
              <a:t>‹#›</a:t>
            </a:fld>
            <a:endParaRPr lang="tr-T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Dikdörtgen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Dikdörtgen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Başlık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Metin Yer Tutucusu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Veri Yer Tutucusu 4"/>
          <p:cNvSpPr>
            <a:spLocks noGrp="1"/>
          </p:cNvSpPr>
          <p:nvPr>
            <p:ph type="dt" sz="half" idx="10"/>
          </p:nvPr>
        </p:nvSpPr>
        <p:spPr/>
        <p:txBody>
          <a:bodyPr/>
          <a:lstStyle>
            <a:extLst/>
          </a:lstStyle>
          <a:p>
            <a:fld id="{D2065888-2F51-4491-A37A-3E084323826B}" type="datetime1">
              <a:rPr lang="tr-TR" smtClean="0"/>
              <a:pPr/>
              <a:t>31.03.2013</a:t>
            </a:fld>
            <a:endParaRPr lang="tr-TR"/>
          </a:p>
        </p:txBody>
      </p:sp>
      <p:sp>
        <p:nvSpPr>
          <p:cNvPr id="6" name="Altbilgi Yer Tutucusu 5"/>
          <p:cNvSpPr>
            <a:spLocks noGrp="1"/>
          </p:cNvSpPr>
          <p:nvPr>
            <p:ph type="ftr" sz="quarter" idx="11"/>
          </p:nvPr>
        </p:nvSpPr>
        <p:spPr/>
        <p:txBody>
          <a:bodyPr/>
          <a:lstStyle>
            <a:extLst/>
          </a:lstStyle>
          <a:p>
            <a:r>
              <a:rPr lang="tr-TR" smtClean="0"/>
              <a:t>www.egitimhane.com</a:t>
            </a:r>
            <a:endParaRPr lang="tr-TR"/>
          </a:p>
        </p:txBody>
      </p:sp>
      <p:sp>
        <p:nvSpPr>
          <p:cNvPr id="7" name="Slayt Numarası Yer Tutucusu 6"/>
          <p:cNvSpPr>
            <a:spLocks noGrp="1"/>
          </p:cNvSpPr>
          <p:nvPr>
            <p:ph type="sldNum" sz="quarter" idx="12"/>
          </p:nvPr>
        </p:nvSpPr>
        <p:spPr/>
        <p:txBody>
          <a:bodyPr/>
          <a:lstStyle>
            <a:extLst/>
          </a:lstStyle>
          <a:p>
            <a:fld id="{E670D824-C359-4F11-8A85-C5E14A80A424}" type="slidenum">
              <a:rPr lang="tr-TR" smtClean="0"/>
              <a:pPr/>
              <a:t>‹#›</a:t>
            </a:fld>
            <a:endParaRPr lang="tr-TR"/>
          </a:p>
        </p:txBody>
      </p:sp>
      <p:sp>
        <p:nvSpPr>
          <p:cNvPr id="10" name="Resim Yer Tutucusu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9" name="Dikdörtgen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Başlık Yer Tutucusu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Metin Yer Tutucusu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Veri Yer Tutucusu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54DD38E-FC81-42F6-BC87-4D703B4F2C65}" type="datetime1">
              <a:rPr lang="tr-TR" smtClean="0"/>
              <a:pPr/>
              <a:t>31.03.2013</a:t>
            </a:fld>
            <a:endParaRPr lang="tr-TR"/>
          </a:p>
        </p:txBody>
      </p:sp>
      <p:sp>
        <p:nvSpPr>
          <p:cNvPr id="4" name="Altbilgi Yer Tutucusu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r>
              <a:rPr lang="tr-TR" smtClean="0"/>
              <a:t>www.egitimhane.com</a:t>
            </a:r>
            <a:endParaRPr lang="tr-TR"/>
          </a:p>
        </p:txBody>
      </p:sp>
      <p:sp>
        <p:nvSpPr>
          <p:cNvPr id="16" name="Slayt Numarası Yer Tutucusu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E670D824-C359-4F11-8A85-C5E14A80A42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hf sldNum="0" hd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31475" y="692696"/>
            <a:ext cx="5105400" cy="2868168"/>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tr-TR" b="1" cap="all" dirty="0" smtClean="0">
                <a:ln/>
                <a:solidFill>
                  <a:srgbClr val="7030A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MEHMET AKİF ERSOY</a:t>
            </a:r>
            <a:endParaRPr lang="tr-TR" b="1" cap="all" dirty="0">
              <a:ln/>
              <a:solidFill>
                <a:srgbClr val="7030A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Alt Başlık 2"/>
          <p:cNvSpPr>
            <a:spLocks noGrp="1"/>
          </p:cNvSpPr>
          <p:nvPr>
            <p:ph type="subTitle" idx="1"/>
          </p:nvPr>
        </p:nvSpPr>
        <p:spPr>
          <a:xfrm>
            <a:off x="0" y="3789040"/>
            <a:ext cx="8496944" cy="2063080"/>
          </a:xfrm>
        </p:spPr>
        <p:txBody>
          <a:bodyPr>
            <a:normAutofit/>
          </a:bodyPr>
          <a:lstStyle/>
          <a:p>
            <a:r>
              <a:rPr lang="tr-TR" sz="24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MEHMET AKİF ERSOY’UN HAYATI,KİŞİLİĞİ VE ESERLERİ</a:t>
            </a:r>
          </a:p>
          <a:p>
            <a:r>
              <a:rPr lang="tr-TR" sz="24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İSTİKLAL MARŞI NASIL YAZILDI?</a:t>
            </a:r>
          </a:p>
          <a:p>
            <a:r>
              <a:rPr lang="tr-TR" sz="2400" b="1" dirty="0" smtClean="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rPr>
              <a:t>MEHMET AKİF ERSOY’UN ANILARI</a:t>
            </a:r>
            <a:endParaRPr lang="tr-TR" sz="2400" b="1" dirty="0">
              <a:ln w="18000">
                <a:solidFill>
                  <a:schemeClr val="accent2">
                    <a:satMod val="140000"/>
                  </a:schemeClr>
                </a:solidFill>
                <a:prstDash val="solid"/>
                <a:miter lim="800000"/>
              </a:ln>
              <a:solidFill>
                <a:schemeClr val="accent4">
                  <a:lumMod val="20000"/>
                  <a:lumOff val="80000"/>
                </a:schemeClr>
              </a:solidFill>
              <a:effectLst>
                <a:outerShdw blurRad="25500" dist="23000" dir="7020000" algn="tl">
                  <a:srgbClr val="000000">
                    <a:alpha val="50000"/>
                  </a:srgbClr>
                </a:outerShdw>
              </a:effectLst>
            </a:endParaRPr>
          </a:p>
        </p:txBody>
      </p:sp>
      <p:sp>
        <p:nvSpPr>
          <p:cNvPr id="4" name="3 Altbilgi Yer Tutucusu"/>
          <p:cNvSpPr>
            <a:spLocks noGrp="1"/>
          </p:cNvSpPr>
          <p:nvPr>
            <p:ph type="ftr" sz="quarter" idx="11"/>
          </p:nvPr>
        </p:nvSpPr>
        <p:spPr/>
        <p:txBody>
          <a:bodyPr/>
          <a:lstStyle/>
          <a:p>
            <a:r>
              <a:rPr lang="tr-TR" u="sng" dirty="0" smtClean="0">
                <a:hlinkClick r:id="rId2"/>
              </a:rPr>
              <a:t>www.sorubak.com</a:t>
            </a:r>
            <a:endParaRPr lang="tr-TR" dirty="0"/>
          </a:p>
        </p:txBody>
      </p:sp>
    </p:spTree>
    <p:extLst>
      <p:ext uri="{BB962C8B-B14F-4D97-AF65-F5344CB8AC3E}">
        <p14:creationId xmlns="" xmlns:p14="http://schemas.microsoft.com/office/powerpoint/2010/main" val="227748722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fontScale="90000"/>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ANILARI</a:t>
            </a:r>
            <a:endParaRPr lang="tr-TR" dirty="0">
              <a:solidFill>
                <a:srgbClr val="7030A0"/>
              </a:solidFill>
            </a:endParaRPr>
          </a:p>
        </p:txBody>
      </p:sp>
      <p:sp>
        <p:nvSpPr>
          <p:cNvPr id="3" name="İçerik Yer Tutucusu 2"/>
          <p:cNvSpPr>
            <a:spLocks noGrp="1"/>
          </p:cNvSpPr>
          <p:nvPr>
            <p:ph idx="1"/>
          </p:nvPr>
        </p:nvSpPr>
        <p:spPr/>
        <p:txBody>
          <a:bodyPr>
            <a:normAutofit fontScale="77500" lnSpcReduction="20000"/>
          </a:bodyPr>
          <a:lstStyle/>
          <a:p>
            <a:r>
              <a:rPr lang="tr-TR" dirty="0" err="1" smtClean="0">
                <a:solidFill>
                  <a:srgbClr val="7030A0"/>
                </a:solidFill>
              </a:rPr>
              <a:t>Üstad’ın</a:t>
            </a:r>
            <a:r>
              <a:rPr lang="tr-TR" dirty="0" smtClean="0">
                <a:solidFill>
                  <a:srgbClr val="7030A0"/>
                </a:solidFill>
              </a:rPr>
              <a:t> hâfızası şayan-i hayretti. Ezberlemiş olduğu beyitler, zannetmem ki on binden aşağı olsun. Herhangi mevzu hakkında bir bahis geçse, Üstat ona dair birçok beyitler okurdu. Herhangi kasideden bir parça okunsa, altını üstünü tamamlardı. Bütün divanları kim bilir kaç defa tekrar etmişti. Yalnız Türk edebiyatında değil, Arabî, Fârisî edebiyatında da böyle idi. Hemen bütün meşhur kasideler, şiirler mahfuzu idi. Herhangi bir kaside, yahut bir rubai, bir beyit okursanız size onun şairini bile söylerdi. Bunları ne vakit okumuş, ne vakit ezberlemiş, nasıl ezberlemiş... İnsan hayretler içinde kalır. </a:t>
            </a:r>
            <a:r>
              <a:rPr lang="tr-TR" dirty="0" err="1" smtClean="0">
                <a:solidFill>
                  <a:srgbClr val="7030A0"/>
                </a:solidFill>
              </a:rPr>
              <a:t>Dârülfünûn</a:t>
            </a:r>
            <a:r>
              <a:rPr lang="tr-TR" dirty="0" smtClean="0">
                <a:solidFill>
                  <a:srgbClr val="7030A0"/>
                </a:solidFill>
              </a:rPr>
              <a:t> ’ da dersine devam edenler </a:t>
            </a:r>
            <a:r>
              <a:rPr lang="tr-TR" dirty="0" err="1" smtClean="0">
                <a:solidFill>
                  <a:srgbClr val="7030A0"/>
                </a:solidFill>
              </a:rPr>
              <a:t>Üstad’ın</a:t>
            </a:r>
            <a:r>
              <a:rPr lang="tr-TR" dirty="0" smtClean="0">
                <a:solidFill>
                  <a:srgbClr val="7030A0"/>
                </a:solidFill>
              </a:rPr>
              <a:t> bu müthiş hâfızasını çok iyi bilirler. Üstat ders okuturken eline kitap almazdı. Herhangi bir kasideyi, herhangi bir şiiri ezbere tahtaya yazar, yahut yazdırır, sonra onu tahlil ederdi. O münasebetle o mevzua müteallik birçok şeyler okurdu. Bir fikri muhtelif şairlerin ne suretle ifade ettiklerini gösterir, talebesini hayretler içinde bırakırdı. Derste yalnız kendi şiirlerini okumaz, kendisinden bahsetmezdi. Onu ayıp telâkki ederdi.</a:t>
            </a:r>
            <a:endParaRPr lang="tr-TR" dirty="0">
              <a:solidFill>
                <a:srgbClr val="7030A0"/>
              </a:solidFill>
            </a:endParaRPr>
          </a:p>
        </p:txBody>
      </p:sp>
    </p:spTree>
    <p:extLst>
      <p:ext uri="{BB962C8B-B14F-4D97-AF65-F5344CB8AC3E}">
        <p14:creationId xmlns="" xmlns:p14="http://schemas.microsoft.com/office/powerpoint/2010/main" val="410375696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732696"/>
          </a:xfrm>
        </p:spPr>
        <p:txBody>
          <a:bodyPr>
            <a:normAutofit fontScale="90000"/>
          </a:bodyPr>
          <a:lstStyle/>
          <a:p>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MEHMET AKİF ERSOY’UN ESERLERİ</a:t>
            </a:r>
            <a:endParaRPr lang="tr-TR" dirty="0"/>
          </a:p>
        </p:txBody>
      </p:sp>
      <p:sp>
        <p:nvSpPr>
          <p:cNvPr id="3" name="İçerik Yer Tutucusu 2"/>
          <p:cNvSpPr>
            <a:spLocks noGrp="1"/>
          </p:cNvSpPr>
          <p:nvPr>
            <p:ph idx="1"/>
          </p:nvPr>
        </p:nvSpPr>
        <p:spPr>
          <a:xfrm>
            <a:off x="457200" y="1268760"/>
            <a:ext cx="7239000" cy="5589240"/>
          </a:xfrm>
        </p:spPr>
        <p:txBody>
          <a:bodyPr>
            <a:normAutofit/>
          </a:bodyPr>
          <a:lstStyle/>
          <a:p>
            <a:r>
              <a:rPr lang="tr-TR" sz="1200" dirty="0">
                <a:solidFill>
                  <a:schemeClr val="tx2"/>
                </a:solidFill>
              </a:rPr>
              <a:t>1. </a:t>
            </a:r>
            <a:r>
              <a:rPr lang="tr-TR" sz="1400" dirty="0">
                <a:solidFill>
                  <a:schemeClr val="tx2"/>
                </a:solidFill>
              </a:rPr>
              <a:t>Safahat: Siyasal olaylar, mistik duygular, dünyevi görevlerden bahsedilir. 44 şiir, 3084 mısra. Üç baskı: 1911, 1918, 1928.</a:t>
            </a:r>
          </a:p>
          <a:p>
            <a:r>
              <a:rPr lang="tr-TR" sz="1400" dirty="0">
                <a:solidFill>
                  <a:schemeClr val="tx2"/>
                </a:solidFill>
              </a:rPr>
              <a:t>2. </a:t>
            </a:r>
            <a:r>
              <a:rPr lang="tr-TR" sz="1400" dirty="0" smtClean="0">
                <a:solidFill>
                  <a:schemeClr val="tx2"/>
                </a:solidFill>
              </a:rPr>
              <a:t>Süleymaniye </a:t>
            </a:r>
            <a:r>
              <a:rPr lang="tr-TR" sz="1400" dirty="0">
                <a:solidFill>
                  <a:schemeClr val="tx2"/>
                </a:solidFill>
              </a:rPr>
              <a:t>Kürsüsünde: Süleymaniye Camisi'ne giden iki kişinin söyleşileri ile başlar, kürsüde Seyyah </a:t>
            </a:r>
            <a:r>
              <a:rPr lang="tr-TR" sz="1400" dirty="0" err="1">
                <a:solidFill>
                  <a:schemeClr val="tx2"/>
                </a:solidFill>
              </a:rPr>
              <a:t>Abdürreşit</a:t>
            </a:r>
            <a:r>
              <a:rPr lang="tr-TR" sz="1400" dirty="0">
                <a:solidFill>
                  <a:schemeClr val="tx2"/>
                </a:solidFill>
              </a:rPr>
              <a:t> İbrahim'in konuşturulduğu uzun bir bölümle devam eder. Bir şiir, 1002 mısra. Dört baskı: 1912, 1914, 1918, 1928.</a:t>
            </a:r>
          </a:p>
          <a:p>
            <a:r>
              <a:rPr lang="tr-TR" sz="1400" dirty="0">
                <a:solidFill>
                  <a:schemeClr val="tx2"/>
                </a:solidFill>
              </a:rPr>
              <a:t>3. Hakkın Sesleri: Topluma İslami mesajı yaymaya çalışan on manzumedir. Ateizme, ırkçılığa, umutsuzluğa çatılmaktadır. 10 şiir, 482 mısra. Üç baskı: 1913, 1918, 1928.</a:t>
            </a:r>
          </a:p>
          <a:p>
            <a:r>
              <a:rPr lang="tr-TR" sz="1400" dirty="0">
                <a:solidFill>
                  <a:schemeClr val="tx2"/>
                </a:solidFill>
              </a:rPr>
              <a:t>4. Fatih Kürsüsünde: Fatih Camisi'ne giden iki kişinin söyleşileri ile başlar, vaizin uzun konuşması ile devam eder. Tembellik, irtica (gericilik), batı taklitçiliği eleştirilir. Bir şiir, 1692 mısra. Dört baskı: 1914 (iki baskı), 1918, 1924.</a:t>
            </a:r>
          </a:p>
          <a:p>
            <a:r>
              <a:rPr lang="tr-TR" sz="1400" dirty="0">
                <a:solidFill>
                  <a:schemeClr val="tx2"/>
                </a:solidFill>
              </a:rPr>
              <a:t>5. Hatıralar: Akif'in gezdiği yerdeki izlenimleri ve toplumsal felaketler karşısında Allah'a yakarışını içerir. 10 şiir, 1314 mısra. Üç baskı: 1917, 1918, 1928.</a:t>
            </a:r>
          </a:p>
          <a:p>
            <a:r>
              <a:rPr lang="tr-TR" sz="1400" dirty="0">
                <a:solidFill>
                  <a:schemeClr val="tx2"/>
                </a:solidFill>
              </a:rPr>
              <a:t>6. Asım: Hocazade ile Köse İmam arasındaki konuşmalar şeklinde tasarlanmış tek parça eserdir. Eğitim-öğretim, ırkçılık, savaş vurgunculuğu, batıcılık, gibi pek çok konudan bahseder. Bir şiir, 2292 mısra. İki baskı: 1924, 1928.</a:t>
            </a:r>
          </a:p>
          <a:p>
            <a:r>
              <a:rPr lang="tr-TR" sz="1400" dirty="0">
                <a:solidFill>
                  <a:schemeClr val="tx2"/>
                </a:solidFill>
              </a:rPr>
              <a:t>7. Gölgeler: 1918-1933 arasında yazılmış 41 adet manzumeyi içerir. </a:t>
            </a:r>
            <a:r>
              <a:rPr lang="tr-TR" sz="1400" dirty="0" err="1">
                <a:solidFill>
                  <a:schemeClr val="tx2"/>
                </a:solidFill>
              </a:rPr>
              <a:t>Herbiri</a:t>
            </a:r>
            <a:r>
              <a:rPr lang="tr-TR" sz="1400" dirty="0">
                <a:solidFill>
                  <a:schemeClr val="tx2"/>
                </a:solidFill>
              </a:rPr>
              <a:t>, yazıldıkları dönemin izlerini taşır. Üç tanesi ayet yorumu şeklindedir. 41 şiir, 1374 mısra. Bir baskı: 1933.</a:t>
            </a:r>
          </a:p>
          <a:p>
            <a:endParaRPr lang="tr-TR" sz="1400" dirty="0">
              <a:solidFill>
                <a:schemeClr val="tx2"/>
              </a:solidFill>
            </a:endParaRPr>
          </a:p>
          <a:p>
            <a:endParaRPr lang="tr-TR" sz="1400" dirty="0">
              <a:solidFill>
                <a:schemeClr val="tx2"/>
              </a:solidFill>
            </a:endParaRPr>
          </a:p>
        </p:txBody>
      </p:sp>
    </p:spTree>
    <p:extLst>
      <p:ext uri="{BB962C8B-B14F-4D97-AF65-F5344CB8AC3E}">
        <p14:creationId xmlns="" xmlns:p14="http://schemas.microsoft.com/office/powerpoint/2010/main" val="2307697784"/>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80546" y="116632"/>
            <a:ext cx="7239000" cy="1143000"/>
          </a:xfrm>
        </p:spPr>
        <p:txBody>
          <a:bodyPr/>
          <a:lstStyle/>
          <a:p>
            <a:pPr algn="ctr"/>
            <a:r>
              <a:rPr lang="tr-TR" dirty="0" smtClean="0">
                <a:solidFill>
                  <a:schemeClr val="bg2">
                    <a:lumMod val="50000"/>
                  </a:schemeClr>
                </a:solidFill>
              </a:rPr>
              <a:t>MEHMET AKİF ERSOY</a:t>
            </a:r>
            <a:endParaRPr lang="tr-TR" dirty="0">
              <a:solidFill>
                <a:schemeClr val="bg2">
                  <a:lumMod val="50000"/>
                </a:schemeClr>
              </a:solidFill>
            </a:endParaRPr>
          </a:p>
        </p:txBody>
      </p:sp>
      <p:sp>
        <p:nvSpPr>
          <p:cNvPr id="3" name="İçerik Yer Tutucusu 2"/>
          <p:cNvSpPr>
            <a:spLocks noGrp="1"/>
          </p:cNvSpPr>
          <p:nvPr>
            <p:ph idx="1"/>
          </p:nvPr>
        </p:nvSpPr>
        <p:spPr/>
        <p:txBody>
          <a:bodyPr/>
          <a:lstStyle/>
          <a:p>
            <a:endParaRPr lang="tr-TR" dirty="0"/>
          </a:p>
        </p:txBody>
      </p:sp>
      <p:pic>
        <p:nvPicPr>
          <p:cNvPr id="2050"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412776"/>
            <a:ext cx="7200800" cy="53285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3439056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876712"/>
          </a:xfrm>
        </p:spPr>
        <p:txBody>
          <a:bodyPr/>
          <a:lstStyle/>
          <a:p>
            <a:pPr algn="ctr"/>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SORU</a:t>
            </a:r>
            <a:endParaRPr lang="tr-TR" dirty="0"/>
          </a:p>
        </p:txBody>
      </p:sp>
      <p:sp>
        <p:nvSpPr>
          <p:cNvPr id="3" name="İçerik Yer Tutucusu 2"/>
          <p:cNvSpPr>
            <a:spLocks noGrp="1"/>
          </p:cNvSpPr>
          <p:nvPr>
            <p:ph idx="1"/>
          </p:nvPr>
        </p:nvSpPr>
        <p:spPr>
          <a:xfrm>
            <a:off x="179512" y="1340768"/>
            <a:ext cx="7776864" cy="5400600"/>
          </a:xfrm>
        </p:spPr>
        <p:txBody>
          <a:bodyPr/>
          <a:lstStyle/>
          <a:p>
            <a:endParaRPr lang="tr-TR" dirty="0"/>
          </a:p>
        </p:txBody>
      </p:sp>
      <p:sp>
        <p:nvSpPr>
          <p:cNvPr id="4" name="Yukarı Şerit 3"/>
          <p:cNvSpPr/>
          <p:nvPr/>
        </p:nvSpPr>
        <p:spPr>
          <a:xfrm>
            <a:off x="1331640" y="2492896"/>
            <a:ext cx="5400600" cy="3096344"/>
          </a:xfrm>
          <a:prstGeom prst="ribbon2">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ERSOY’UN ANILARINDAN BİRİNİ ANLATINIZ.</a:t>
            </a:r>
            <a:endParaRPr lang="tr-TR" dirty="0"/>
          </a:p>
        </p:txBody>
      </p:sp>
    </p:spTree>
    <p:extLst>
      <p:ext uri="{BB962C8B-B14F-4D97-AF65-F5344CB8AC3E}">
        <p14:creationId xmlns="" xmlns:p14="http://schemas.microsoft.com/office/powerpoint/2010/main" val="363493411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804704"/>
          </a:xfrm>
        </p:spPr>
        <p:txBody>
          <a:bodyPr/>
          <a:lstStyle/>
          <a:p>
            <a:pPr algn="ctr"/>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SORU</a:t>
            </a:r>
            <a:endParaRPr lang="tr-TR" dirty="0"/>
          </a:p>
        </p:txBody>
      </p:sp>
      <p:sp>
        <p:nvSpPr>
          <p:cNvPr id="3" name="İçerik Yer Tutucusu 2"/>
          <p:cNvSpPr>
            <a:spLocks noGrp="1"/>
          </p:cNvSpPr>
          <p:nvPr>
            <p:ph idx="1"/>
          </p:nvPr>
        </p:nvSpPr>
        <p:spPr>
          <a:xfrm>
            <a:off x="457200" y="1412776"/>
            <a:ext cx="7239000" cy="5042960"/>
          </a:xfrm>
        </p:spPr>
        <p:txBody>
          <a:bodyPr/>
          <a:lstStyle/>
          <a:p>
            <a:endParaRPr lang="tr-TR" dirty="0"/>
          </a:p>
        </p:txBody>
      </p:sp>
      <p:sp>
        <p:nvSpPr>
          <p:cNvPr id="6" name="Akış Çizelgesi: Sıralı Erişimli Depolama 5"/>
          <p:cNvSpPr/>
          <p:nvPr/>
        </p:nvSpPr>
        <p:spPr>
          <a:xfrm>
            <a:off x="611560" y="1556792"/>
            <a:ext cx="3528392" cy="2448272"/>
          </a:xfrm>
          <a:prstGeom prst="flowChartMagneticTap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 NEREDE VE NE ZAMAN DOĞMUŞTUR?</a:t>
            </a:r>
            <a:endParaRPr lang="tr-TR" dirty="0"/>
          </a:p>
        </p:txBody>
      </p:sp>
      <p:sp>
        <p:nvSpPr>
          <p:cNvPr id="7" name="Yuvarlatılmış Dikdörtgen 6"/>
          <p:cNvSpPr/>
          <p:nvPr/>
        </p:nvSpPr>
        <p:spPr>
          <a:xfrm>
            <a:off x="4427984" y="3789040"/>
            <a:ext cx="3312368" cy="2376264"/>
          </a:xfrm>
          <a:prstGeom prst="round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 İSTANBUL’UN FATİH SEMTİNDE,1873 YILINDA DOĞMUŞTUR.</a:t>
            </a:r>
            <a:endParaRPr lang="tr-TR" dirty="0"/>
          </a:p>
        </p:txBody>
      </p:sp>
    </p:spTree>
    <p:extLst>
      <p:ext uri="{BB962C8B-B14F-4D97-AF65-F5344CB8AC3E}">
        <p14:creationId xmlns="" xmlns:p14="http://schemas.microsoft.com/office/powerpoint/2010/main" val="381058278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876712"/>
          </a:xfrm>
        </p:spPr>
        <p:txBody>
          <a:bodyPr/>
          <a:lstStyle/>
          <a:p>
            <a:pPr algn="ctr"/>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SORU</a:t>
            </a:r>
            <a:endParaRPr lang="tr-TR" dirty="0"/>
          </a:p>
        </p:txBody>
      </p:sp>
      <p:sp>
        <p:nvSpPr>
          <p:cNvPr id="3" name="İçerik Yer Tutucusu 2"/>
          <p:cNvSpPr>
            <a:spLocks noGrp="1"/>
          </p:cNvSpPr>
          <p:nvPr>
            <p:ph idx="1"/>
          </p:nvPr>
        </p:nvSpPr>
        <p:spPr>
          <a:xfrm>
            <a:off x="457200" y="1412776"/>
            <a:ext cx="7239000" cy="5042960"/>
          </a:xfrm>
        </p:spPr>
        <p:txBody>
          <a:bodyPr/>
          <a:lstStyle/>
          <a:p>
            <a:endParaRPr lang="tr-TR" dirty="0"/>
          </a:p>
        </p:txBody>
      </p:sp>
      <p:sp>
        <p:nvSpPr>
          <p:cNvPr id="4" name="Yukarı Şerit 3"/>
          <p:cNvSpPr/>
          <p:nvPr/>
        </p:nvSpPr>
        <p:spPr>
          <a:xfrm>
            <a:off x="1115616" y="2276872"/>
            <a:ext cx="6120680" cy="3744416"/>
          </a:xfrm>
          <a:prstGeom prst="ribbon2">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ERSOY’UN KŞİLK ÖZELLİKLERİNİ SÖYLEYİNİZ.</a:t>
            </a:r>
            <a:endParaRPr lang="tr-TR" dirty="0"/>
          </a:p>
        </p:txBody>
      </p:sp>
    </p:spTree>
    <p:extLst>
      <p:ext uri="{BB962C8B-B14F-4D97-AF65-F5344CB8AC3E}">
        <p14:creationId xmlns="" xmlns:p14="http://schemas.microsoft.com/office/powerpoint/2010/main" val="154199274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948720"/>
          </a:xfrm>
        </p:spPr>
        <p:txBody>
          <a:bodyPr/>
          <a:lstStyle/>
          <a:p>
            <a:pPr algn="ctr"/>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SORU</a:t>
            </a:r>
            <a:endParaRPr lang="tr-TR" dirty="0"/>
          </a:p>
        </p:txBody>
      </p:sp>
      <p:sp>
        <p:nvSpPr>
          <p:cNvPr id="3" name="İçerik Yer Tutucusu 2"/>
          <p:cNvSpPr>
            <a:spLocks noGrp="1"/>
          </p:cNvSpPr>
          <p:nvPr>
            <p:ph idx="1"/>
          </p:nvPr>
        </p:nvSpPr>
        <p:spPr>
          <a:xfrm>
            <a:off x="457200" y="1412776"/>
            <a:ext cx="7239000" cy="5042960"/>
          </a:xfrm>
        </p:spPr>
        <p:txBody>
          <a:bodyPr/>
          <a:lstStyle/>
          <a:p>
            <a:endParaRPr lang="tr-TR" dirty="0"/>
          </a:p>
        </p:txBody>
      </p:sp>
      <p:sp>
        <p:nvSpPr>
          <p:cNvPr id="4" name="Oval 3"/>
          <p:cNvSpPr/>
          <p:nvPr/>
        </p:nvSpPr>
        <p:spPr>
          <a:xfrm>
            <a:off x="467544" y="1496686"/>
            <a:ext cx="4176464" cy="2664296"/>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 KAÇ YILINDA VEFAT ETMİŞTİR?</a:t>
            </a:r>
            <a:endParaRPr lang="tr-TR" dirty="0"/>
          </a:p>
        </p:txBody>
      </p:sp>
      <p:sp>
        <p:nvSpPr>
          <p:cNvPr id="5" name="Dikdörtgen 4"/>
          <p:cNvSpPr/>
          <p:nvPr/>
        </p:nvSpPr>
        <p:spPr>
          <a:xfrm>
            <a:off x="4067944" y="4365104"/>
            <a:ext cx="3528392" cy="1800200"/>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ARSOY 1936 YILINDA VEFAT ETMİŞTİR.</a:t>
            </a:r>
            <a:endParaRPr lang="tr-TR" dirty="0"/>
          </a:p>
        </p:txBody>
      </p:sp>
      <p:sp>
        <p:nvSpPr>
          <p:cNvPr id="6" name="5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34983236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320040"/>
            <a:ext cx="7239000" cy="876712"/>
          </a:xfrm>
        </p:spPr>
        <p:txBody>
          <a:bodyPr/>
          <a:lstStyle/>
          <a:p>
            <a:pPr algn="ctr"/>
            <a:r>
              <a:rPr lang="tr-TR" cap="none"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SORU</a:t>
            </a:r>
            <a:endParaRPr lang="tr-TR" dirty="0"/>
          </a:p>
        </p:txBody>
      </p:sp>
      <p:sp>
        <p:nvSpPr>
          <p:cNvPr id="3" name="İçerik Yer Tutucusu 2"/>
          <p:cNvSpPr>
            <a:spLocks noGrp="1"/>
          </p:cNvSpPr>
          <p:nvPr>
            <p:ph idx="1"/>
          </p:nvPr>
        </p:nvSpPr>
        <p:spPr/>
        <p:txBody>
          <a:bodyPr/>
          <a:lstStyle/>
          <a:p>
            <a:endParaRPr lang="tr-TR" dirty="0"/>
          </a:p>
        </p:txBody>
      </p:sp>
      <p:sp>
        <p:nvSpPr>
          <p:cNvPr id="4" name="Yukarı Şerit 3"/>
          <p:cNvSpPr/>
          <p:nvPr/>
        </p:nvSpPr>
        <p:spPr>
          <a:xfrm>
            <a:off x="3843" y="1412776"/>
            <a:ext cx="3744416" cy="2592288"/>
          </a:xfrm>
          <a:prstGeom prst="ribbon2">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ERSOY’UN ESERLERİ NELERDİR?</a:t>
            </a:r>
            <a:endParaRPr lang="tr-TR" dirty="0"/>
          </a:p>
        </p:txBody>
      </p:sp>
      <p:sp>
        <p:nvSpPr>
          <p:cNvPr id="6" name="Dikdörtgen 5"/>
          <p:cNvSpPr/>
          <p:nvPr/>
        </p:nvSpPr>
        <p:spPr>
          <a:xfrm>
            <a:off x="3748259" y="3140968"/>
            <a:ext cx="5000205" cy="3456384"/>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MEHMET AKİF ERSOY’UN ESERLERİ;SAFAHAT,SÜLEYMANİYE KÜRSÜSÜNDE,HAKKIN SESELERİ,GÖLGELER,ASIM,FATİH KÜRSÜSÜNDE,HATIRALAR KİTAPLARINI YAZMIŞTIR.</a:t>
            </a:r>
            <a:endParaRPr lang="tr-TR" dirty="0"/>
          </a:p>
        </p:txBody>
      </p:sp>
      <p:sp>
        <p:nvSpPr>
          <p:cNvPr id="7" name="6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412880173"/>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ppt_w</p:attrName>
                                        </p:attrNameLst>
                                      </p:cBhvr>
                                      <p:tavLst>
                                        <p:tav tm="0" fmla="#ppt_w*sin(2.5*pi*$)">
                                          <p:val>
                                            <p:fltVal val="0"/>
                                          </p:val>
                                        </p:tav>
                                        <p:tav tm="100000">
                                          <p:val>
                                            <p:fltVal val="1"/>
                                          </p:val>
                                        </p:tav>
                                      </p:tavLst>
                                    </p:anim>
                                    <p:anim calcmode="lin" valueType="num">
                                      <p:cBhvr>
                                        <p:cTn id="16"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79512" y="1988840"/>
            <a:ext cx="8292756" cy="1815480"/>
          </a:xfrm>
        </p:spPr>
        <p:txBody>
          <a:bodyPr/>
          <a:lstStyle/>
          <a:p>
            <a:r>
              <a:rPr lang="tr-TR" cap="none" dirty="0" smtClean="0">
                <a:ln w="18000">
                  <a:solidFill>
                    <a:schemeClr val="accent2">
                      <a:satMod val="140000"/>
                    </a:schemeClr>
                  </a:solidFill>
                  <a:prstDash val="solid"/>
                  <a:miter lim="800000"/>
                </a:ln>
                <a:solidFill>
                  <a:schemeClr val="bg2">
                    <a:lumMod val="90000"/>
                  </a:schemeClr>
                </a:solidFill>
                <a:effectLst>
                  <a:outerShdw blurRad="25500" dist="23000" dir="7020000" algn="tl">
                    <a:srgbClr val="000000">
                      <a:alpha val="50000"/>
                    </a:srgbClr>
                  </a:outerShdw>
                </a:effectLst>
              </a:rPr>
              <a:t>HAZIRLAYAN:HATİCE EYMEN AVCI</a:t>
            </a:r>
            <a:endParaRPr lang="tr-TR" dirty="0">
              <a:solidFill>
                <a:schemeClr val="bg2">
                  <a:lumMod val="90000"/>
                </a:schemeClr>
              </a:solidFill>
            </a:endParaRPr>
          </a:p>
        </p:txBody>
      </p:sp>
      <p:sp>
        <p:nvSpPr>
          <p:cNvPr id="3" name="Alt Başlık 2"/>
          <p:cNvSpPr>
            <a:spLocks noGrp="1"/>
          </p:cNvSpPr>
          <p:nvPr>
            <p:ph type="subTitle" idx="1"/>
          </p:nvPr>
        </p:nvSpPr>
        <p:spPr>
          <a:xfrm>
            <a:off x="611560" y="4365104"/>
            <a:ext cx="5114778" cy="1101248"/>
          </a:xfrm>
        </p:spPr>
        <p:txBody>
          <a:bodyPr>
            <a:noAutofit/>
          </a:bodyPr>
          <a:lstStyle/>
          <a:p>
            <a:r>
              <a:rPr lang="tr-TR" sz="6000" b="1" dirty="0" smtClean="0">
                <a:ln w="18000">
                  <a:solidFill>
                    <a:schemeClr val="accent2">
                      <a:satMod val="140000"/>
                    </a:schemeClr>
                  </a:solidFill>
                  <a:prstDash val="solid"/>
                  <a:miter lim="800000"/>
                </a:ln>
                <a:solidFill>
                  <a:schemeClr val="bg1">
                    <a:lumMod val="75000"/>
                  </a:schemeClr>
                </a:solidFill>
                <a:effectLst>
                  <a:outerShdw blurRad="25500" dist="23000" dir="7020000" algn="tl">
                    <a:srgbClr val="000000">
                      <a:alpha val="50000"/>
                    </a:srgbClr>
                  </a:outerShdw>
                </a:effectLst>
              </a:rPr>
              <a:t>TEŞEKKÜRLER</a:t>
            </a:r>
            <a:endParaRPr lang="tr-TR" sz="6000" dirty="0">
              <a:solidFill>
                <a:schemeClr val="bg1">
                  <a:lumMod val="75000"/>
                </a:schemeClr>
              </a:solidFill>
            </a:endParaRPr>
          </a:p>
        </p:txBody>
      </p:sp>
      <p:sp>
        <p:nvSpPr>
          <p:cNvPr id="4" name="3 Altbilgi Yer Tutucusu"/>
          <p:cNvSpPr>
            <a:spLocks noGrp="1"/>
          </p:cNvSpPr>
          <p:nvPr>
            <p:ph type="ftr" sz="quarter" idx="11"/>
          </p:nvPr>
        </p:nvSpPr>
        <p:spPr/>
        <p:txBody>
          <a:bodyPr/>
          <a:lstStyle/>
          <a:p>
            <a:r>
              <a:rPr lang="tr-TR" u="sng" dirty="0" smtClean="0">
                <a:hlinkClick r:id="rId2"/>
              </a:rPr>
              <a:t>www.sorubak.com</a:t>
            </a:r>
            <a:endParaRPr lang="tr-TR" dirty="0"/>
          </a:p>
        </p:txBody>
      </p:sp>
    </p:spTree>
    <p:extLst>
      <p:ext uri="{BB962C8B-B14F-4D97-AF65-F5344CB8AC3E}">
        <p14:creationId xmlns="" xmlns:p14="http://schemas.microsoft.com/office/powerpoint/2010/main" val="181444957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7488832" cy="1143000"/>
          </a:xfrm>
          <a:solidFill>
            <a:schemeClr val="tx2">
              <a:lumMod val="20000"/>
              <a:lumOff val="80000"/>
            </a:schemeClr>
          </a:solidFill>
        </p:spPr>
        <p:txBody>
          <a:bodyPr>
            <a:normAutofit/>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HAYATI</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a:xfrm>
            <a:off x="457200" y="1609416"/>
            <a:ext cx="7239000" cy="5059944"/>
          </a:xfrm>
        </p:spPr>
        <p:txBody>
          <a:bodyPr>
            <a:noAutofit/>
          </a:bodyPr>
          <a:lstStyle/>
          <a:p>
            <a:r>
              <a:rPr lang="tr-TR" sz="1300" dirty="0" smtClean="0">
                <a:solidFill>
                  <a:srgbClr val="7030A0"/>
                </a:solidFill>
              </a:rPr>
              <a:t>Büyük Vatan Şairi Mehmet </a:t>
            </a:r>
            <a:r>
              <a:rPr lang="tr-TR" sz="1300" dirty="0">
                <a:solidFill>
                  <a:srgbClr val="7030A0"/>
                </a:solidFill>
              </a:rPr>
              <a:t>A</a:t>
            </a:r>
            <a:r>
              <a:rPr lang="tr-TR" sz="1300" dirty="0" smtClean="0">
                <a:solidFill>
                  <a:srgbClr val="7030A0"/>
                </a:solidFill>
              </a:rPr>
              <a:t>kif Ersoy, 1873 yılında İstanbul’un Fatih semtinde doğdu.</a:t>
            </a:r>
          </a:p>
          <a:p>
            <a:r>
              <a:rPr lang="tr-TR" sz="1300" dirty="0" smtClean="0">
                <a:solidFill>
                  <a:srgbClr val="7030A0"/>
                </a:solidFill>
              </a:rPr>
              <a:t>4-5 yaşlarında iken Emir Buhari Mahalle Mektebiyle başlayan öğrencilik yılları, Fatih İlkokulu ve Fatih Merkez Ortaokulu ile devam etti.</a:t>
            </a:r>
          </a:p>
          <a:p>
            <a:r>
              <a:rPr lang="tr-TR" sz="1300" dirty="0">
                <a:solidFill>
                  <a:srgbClr val="7030A0"/>
                </a:solidFill>
              </a:rPr>
              <a:t>A</a:t>
            </a:r>
            <a:r>
              <a:rPr lang="tr-TR" sz="1300" dirty="0" smtClean="0">
                <a:solidFill>
                  <a:srgbClr val="7030A0"/>
                </a:solidFill>
              </a:rPr>
              <a:t>kif çocukluğunda, ele avuca sığmayan, çalışkan ama haşarı, okuldan döner dönmez sokağa fırlayan, ağaçlara tırmanan, kabına sımayan bir mizaca sahipti.</a:t>
            </a:r>
          </a:p>
          <a:p>
            <a:r>
              <a:rPr lang="tr-TR" sz="1300" dirty="0" smtClean="0">
                <a:solidFill>
                  <a:srgbClr val="7030A0"/>
                </a:solidFill>
              </a:rPr>
              <a:t>Ortaokuldan sonra devrin en parlak öğrenim kurumu olan Siyasal Bilgiler Fakültesi’ne geçti.</a:t>
            </a:r>
          </a:p>
          <a:p>
            <a:r>
              <a:rPr lang="tr-TR" sz="1300" dirty="0" smtClean="0">
                <a:solidFill>
                  <a:srgbClr val="7030A0"/>
                </a:solidFill>
              </a:rPr>
              <a:t>Fakültede okurken babası vefat etti, evleri de bir yangında yok oldu.</a:t>
            </a:r>
          </a:p>
          <a:p>
            <a:r>
              <a:rPr lang="tr-TR" sz="1300" dirty="0" smtClean="0">
                <a:solidFill>
                  <a:srgbClr val="7030A0"/>
                </a:solidFill>
              </a:rPr>
              <a:t>Maddî imkânsızlık yüzünden fakülteyi yarıda bırakmak zorunda kalan </a:t>
            </a:r>
            <a:r>
              <a:rPr lang="tr-TR" sz="1300" dirty="0">
                <a:solidFill>
                  <a:srgbClr val="7030A0"/>
                </a:solidFill>
              </a:rPr>
              <a:t>A</a:t>
            </a:r>
            <a:r>
              <a:rPr lang="tr-TR" sz="1300" dirty="0" smtClean="0">
                <a:solidFill>
                  <a:srgbClr val="7030A0"/>
                </a:solidFill>
              </a:rPr>
              <a:t>kif, mezunlarına daha iyi iş imkânları sağlayan Veteriner Fakültesine geçiş yapmak zorunda kaldı.</a:t>
            </a:r>
          </a:p>
          <a:p>
            <a:r>
              <a:rPr lang="tr-TR" sz="1300" dirty="0">
                <a:solidFill>
                  <a:srgbClr val="7030A0"/>
                </a:solidFill>
              </a:rPr>
              <a:t>A</a:t>
            </a:r>
            <a:r>
              <a:rPr lang="tr-TR" sz="1300" dirty="0" smtClean="0">
                <a:solidFill>
                  <a:srgbClr val="7030A0"/>
                </a:solidFill>
              </a:rPr>
              <a:t>kif eğitiminin yanı sıra, Kıyıcı Osman’dan güreş öğreniyor, köylerde yağlı güreş tutuyor, taş yarıştırıyor, boğazı karşıdan karşıyla yüzerek geçiyor, çok sevdiği okulun “Doru” isimli atına biniyor ve uzun yürüyüşlere çıkıyordu.</a:t>
            </a:r>
          </a:p>
          <a:p>
            <a:r>
              <a:rPr lang="tr-TR" sz="1300" dirty="0" smtClean="0">
                <a:solidFill>
                  <a:srgbClr val="7030A0"/>
                </a:solidFill>
              </a:rPr>
              <a:t>Veteriner Fakültesini birincilikle bitiren </a:t>
            </a:r>
            <a:r>
              <a:rPr lang="tr-TR" sz="1300" dirty="0">
                <a:solidFill>
                  <a:srgbClr val="7030A0"/>
                </a:solidFill>
              </a:rPr>
              <a:t>A</a:t>
            </a:r>
            <a:r>
              <a:rPr lang="tr-TR" sz="1300" dirty="0" smtClean="0">
                <a:solidFill>
                  <a:srgbClr val="7030A0"/>
                </a:solidFill>
              </a:rPr>
              <a:t>kif, dört sene kadar Anadolu, Balkanlar, Arabistan ve Arnavutluk'ta dolaştı; mesleğiyle ilgili inceleme ve araştırmalarda bulundu.</a:t>
            </a:r>
          </a:p>
          <a:p>
            <a:r>
              <a:rPr lang="tr-TR" sz="1300" dirty="0" smtClean="0">
                <a:solidFill>
                  <a:srgbClr val="7030A0"/>
                </a:solidFill>
              </a:rPr>
              <a:t>İstanbul'a döndüğü zaman, Halkalı Ziraat Okulu'nda kompozisyon, Üniversite'de edebiyat dersleri verdi.</a:t>
            </a:r>
          </a:p>
          <a:p>
            <a:r>
              <a:rPr lang="tr-TR" sz="1300" dirty="0" smtClean="0">
                <a:solidFill>
                  <a:srgbClr val="7030A0"/>
                </a:solidFill>
              </a:rPr>
              <a:t>Mehmet Akif Ersoy, İzmir'in Yunanlılar tarafından işgal edildiğini duyunca; köyleri, kasabaları, şehirleri dolaşmış; camilerde, köy kahvelerinde ve sokaklarda konuşmalar yapmış ve şiirler söylemiştir. Dinlenmeden, yorulmadan Anadolu'yu adım adım dolaşarak, halkı uyarmaya ve uyandırmaya çalışmıştır.</a:t>
            </a: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25008097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HAYATI </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p:txBody>
          <a:bodyPr>
            <a:noAutofit/>
          </a:bodyPr>
          <a:lstStyle/>
          <a:p>
            <a:r>
              <a:rPr lang="tr-TR" sz="1200" dirty="0" smtClean="0">
                <a:solidFill>
                  <a:srgbClr val="7030A0"/>
                </a:solidFill>
              </a:rPr>
              <a:t>İstanbul’un işgalinden sonra, Anadolu’da başlayan Milli Mücadele’ye katılmak üzere Ankara’ya gelen </a:t>
            </a:r>
            <a:r>
              <a:rPr lang="tr-TR" sz="1200" dirty="0">
                <a:solidFill>
                  <a:srgbClr val="7030A0"/>
                </a:solidFill>
              </a:rPr>
              <a:t>A</a:t>
            </a:r>
            <a:r>
              <a:rPr lang="tr-TR" sz="1200" dirty="0" smtClean="0">
                <a:solidFill>
                  <a:srgbClr val="7030A0"/>
                </a:solidFill>
              </a:rPr>
              <a:t>kif, 23 Nisan 1920 tarihinde açılan TBMM’ye Burdur milletvekili olarak katılmıştır.</a:t>
            </a:r>
          </a:p>
          <a:p>
            <a:r>
              <a:rPr lang="tr-TR" sz="1200" dirty="0" smtClean="0">
                <a:solidFill>
                  <a:srgbClr val="7030A0"/>
                </a:solidFill>
              </a:rPr>
              <a:t>Ankara’da Tacettin Sultan </a:t>
            </a:r>
            <a:r>
              <a:rPr lang="tr-TR" sz="1200" dirty="0" err="1" smtClean="0">
                <a:solidFill>
                  <a:srgbClr val="7030A0"/>
                </a:solidFill>
              </a:rPr>
              <a:t>Dergahı’na</a:t>
            </a:r>
            <a:r>
              <a:rPr lang="tr-TR" sz="1200" dirty="0" smtClean="0">
                <a:solidFill>
                  <a:srgbClr val="7030A0"/>
                </a:solidFill>
              </a:rPr>
              <a:t> yerleşen </a:t>
            </a:r>
            <a:r>
              <a:rPr lang="tr-TR" sz="1200" dirty="0">
                <a:solidFill>
                  <a:srgbClr val="7030A0"/>
                </a:solidFill>
              </a:rPr>
              <a:t>A</a:t>
            </a:r>
            <a:r>
              <a:rPr lang="tr-TR" sz="1200" dirty="0" smtClean="0">
                <a:solidFill>
                  <a:srgbClr val="7030A0"/>
                </a:solidFill>
              </a:rPr>
              <a:t>kif, İstiklâl Marşı’nı burada yazmış ve 12 Mart 1921 tarihinde TBMM tarafından millî marş olarak kabul edilmiştir.</a:t>
            </a:r>
          </a:p>
          <a:p>
            <a:r>
              <a:rPr lang="tr-TR" sz="1200" dirty="0" smtClean="0">
                <a:solidFill>
                  <a:srgbClr val="7030A0"/>
                </a:solidFill>
              </a:rPr>
              <a:t>Ödünç palto giydiği  bir dönemde, kendisine İstiklâl Marşı için verilen ödülü; “O şiir artık benim değildir. O, milletin malıdır. Benim millete karşı en büyük hediyemdir.” diyerek kabul etmemiştir.</a:t>
            </a:r>
          </a:p>
          <a:p>
            <a:r>
              <a:rPr lang="tr-TR" sz="1200" dirty="0" smtClean="0">
                <a:solidFill>
                  <a:srgbClr val="7030A0"/>
                </a:solidFill>
              </a:rPr>
              <a:t>Milli Mücadele sonunda Türkiye’nin tamamen batıya yönelmesi ve bu yolda atılan atımlar Mehmet </a:t>
            </a:r>
            <a:r>
              <a:rPr lang="tr-TR" sz="1200" dirty="0">
                <a:solidFill>
                  <a:srgbClr val="7030A0"/>
                </a:solidFill>
              </a:rPr>
              <a:t>A</a:t>
            </a:r>
            <a:r>
              <a:rPr lang="tr-TR" sz="1200" dirty="0" smtClean="0">
                <a:solidFill>
                  <a:srgbClr val="7030A0"/>
                </a:solidFill>
              </a:rPr>
              <a:t>kif’in görüşleriyle taban tabana zıttı. Yeni uygulamalar sonucunda yalnızlık duygusu içine düşen </a:t>
            </a:r>
            <a:r>
              <a:rPr lang="tr-TR" sz="1200" dirty="0">
                <a:solidFill>
                  <a:srgbClr val="7030A0"/>
                </a:solidFill>
              </a:rPr>
              <a:t>A</a:t>
            </a:r>
            <a:r>
              <a:rPr lang="tr-TR" sz="1200" dirty="0" smtClean="0">
                <a:solidFill>
                  <a:srgbClr val="7030A0"/>
                </a:solidFill>
              </a:rPr>
              <a:t>kif, 1925 yılında Prens Abbas Halim Paşa’nın daveti üzerine Mısır’a gitmiş ve uzun yıllar Mısır’da kalmıştır.</a:t>
            </a:r>
          </a:p>
          <a:p>
            <a:r>
              <a:rPr lang="tr-TR" sz="1200" dirty="0" smtClean="0">
                <a:solidFill>
                  <a:srgbClr val="7030A0"/>
                </a:solidFill>
              </a:rPr>
              <a:t>1935 yılında gittiği Lübnan’da hastalanmış ve gurbette ölmek korkusu ile İstanbul’a dönmüştür. Gelir gelmez hastaneye yatırılan, ancak hastalığı gittikçe ağırlaşan Milli Şair, 27 Aralık 1936 Pazar günü, Beyoğlu’ndaki Mısır Apartmanında saat 19.45’te, 63 yaşında iken hayata gözlerini yummuştur.</a:t>
            </a:r>
          </a:p>
          <a:p>
            <a:r>
              <a:rPr lang="tr-TR" sz="1200" dirty="0" smtClean="0">
                <a:solidFill>
                  <a:srgbClr val="7030A0"/>
                </a:solidFill>
              </a:rPr>
              <a:t>Ne acıdır ki, o dönemin siyasetçileri, devlet adamları sırf siyasi düşünceleri uymadığı için büyük şair ve İstiklal Marşımızın yazarı Mehmet Akif'in cenazesiyle hiç ilgilenmemişler, hiçbir resmi tören yapılmamış ve Akif'in </a:t>
            </a:r>
            <a:r>
              <a:rPr lang="tr-TR" sz="1200" dirty="0" err="1" smtClean="0">
                <a:solidFill>
                  <a:srgbClr val="7030A0"/>
                </a:solidFill>
              </a:rPr>
              <a:t>naaşı</a:t>
            </a:r>
            <a:r>
              <a:rPr lang="tr-TR" sz="1200" dirty="0" smtClean="0">
                <a:solidFill>
                  <a:srgbClr val="7030A0"/>
                </a:solidFill>
              </a:rPr>
              <a:t> onu seven üniversite öğrencileri tarafından tıpkı bir gariban vatandaşın cenazesi kaldırılır gibi defnedilmiştir. Akif'in cenazesi Beyazıt Camii’nden kaldırılarak  Edirnekapı Şehitliği’ne defnedilmiştir.</a:t>
            </a:r>
          </a:p>
          <a:p>
            <a:r>
              <a:rPr lang="tr-TR" sz="1200" dirty="0" smtClean="0">
                <a:solidFill>
                  <a:srgbClr val="7030A0"/>
                </a:solidFill>
              </a:rPr>
              <a:t>Merhum Mehmet </a:t>
            </a:r>
            <a:r>
              <a:rPr lang="tr-TR" sz="1200" dirty="0">
                <a:solidFill>
                  <a:srgbClr val="7030A0"/>
                </a:solidFill>
              </a:rPr>
              <a:t>A</a:t>
            </a:r>
            <a:r>
              <a:rPr lang="tr-TR" sz="1200" dirty="0" smtClean="0">
                <a:solidFill>
                  <a:srgbClr val="7030A0"/>
                </a:solidFill>
              </a:rPr>
              <a:t>kif Ersoy’un Safahat isimli dev bir eseri ve pek çok tercüme eserleri bulunmaktadır.</a:t>
            </a:r>
          </a:p>
          <a:p>
            <a:r>
              <a:rPr lang="tr-TR" sz="1200" dirty="0" smtClean="0">
                <a:solidFill>
                  <a:srgbClr val="7030A0"/>
                </a:solidFill>
              </a:rPr>
              <a:t>Millî Şair, Mehmet Akif Ersoy’u, vefatının 77. yılında rahmet, minnet ve şükranla anıyoruz.</a:t>
            </a:r>
          </a:p>
          <a:p>
            <a:r>
              <a:rPr lang="tr-TR" sz="1200" dirty="0" smtClean="0">
                <a:solidFill>
                  <a:srgbClr val="7030A0"/>
                </a:solidFill>
              </a:rPr>
              <a:t>Ruhu şâd, mekânı Cennet olsun. </a:t>
            </a:r>
          </a:p>
          <a:p>
            <a:endParaRPr lang="tr-TR" sz="1200" dirty="0">
              <a:solidFill>
                <a:srgbClr val="7030A0"/>
              </a:solidFill>
            </a:endParaRP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38013442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320040"/>
            <a:ext cx="7920880" cy="1143000"/>
          </a:xfrm>
          <a:solidFill>
            <a:schemeClr val="tx2">
              <a:lumMod val="20000"/>
              <a:lumOff val="80000"/>
            </a:schemeClr>
          </a:solidFill>
        </p:spPr>
        <p:txBody>
          <a:bodyPr>
            <a:normAutofit/>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a:t>
            </a:r>
            <a:r>
              <a:rPr lang="tr-TR" b="1" dirty="0" err="1"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kİŞİLİĞİ</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p:txBody>
          <a:bodyPr>
            <a:normAutofit fontScale="92500"/>
          </a:bodyPr>
          <a:lstStyle/>
          <a:p>
            <a:r>
              <a:rPr lang="tr-TR" dirty="0" smtClean="0">
                <a:solidFill>
                  <a:schemeClr val="accent4">
                    <a:lumMod val="75000"/>
                  </a:schemeClr>
                </a:solidFill>
              </a:rPr>
              <a:t> </a:t>
            </a:r>
            <a:r>
              <a:rPr lang="tr-TR" dirty="0" smtClean="0">
                <a:solidFill>
                  <a:srgbClr val="7030A0"/>
                </a:solidFill>
              </a:rPr>
              <a:t>Mehmet </a:t>
            </a:r>
            <a:r>
              <a:rPr lang="tr-TR" dirty="0">
                <a:solidFill>
                  <a:srgbClr val="7030A0"/>
                </a:solidFill>
              </a:rPr>
              <a:t>A</a:t>
            </a:r>
            <a:r>
              <a:rPr lang="tr-TR" dirty="0" smtClean="0">
                <a:solidFill>
                  <a:srgbClr val="7030A0"/>
                </a:solidFill>
              </a:rPr>
              <a:t>kif;</a:t>
            </a:r>
          </a:p>
          <a:p>
            <a:r>
              <a:rPr lang="tr-TR" dirty="0" smtClean="0">
                <a:solidFill>
                  <a:srgbClr val="7030A0"/>
                </a:solidFill>
              </a:rPr>
              <a:t>Büyük fikir ve dava adamı.</a:t>
            </a:r>
          </a:p>
          <a:p>
            <a:r>
              <a:rPr lang="tr-TR" dirty="0" smtClean="0">
                <a:solidFill>
                  <a:srgbClr val="7030A0"/>
                </a:solidFill>
              </a:rPr>
              <a:t>Yiğit bir vatansever.</a:t>
            </a:r>
          </a:p>
          <a:p>
            <a:r>
              <a:rPr lang="tr-TR" dirty="0" smtClean="0">
                <a:solidFill>
                  <a:srgbClr val="7030A0"/>
                </a:solidFill>
              </a:rPr>
              <a:t>Sözde ve özde gerçek bir Müslüman.</a:t>
            </a:r>
          </a:p>
          <a:p>
            <a:r>
              <a:rPr lang="tr-TR" dirty="0" smtClean="0">
                <a:solidFill>
                  <a:srgbClr val="7030A0"/>
                </a:solidFill>
              </a:rPr>
              <a:t>Milletin derdini kendine dert edinmiş bir sanatçı.</a:t>
            </a:r>
          </a:p>
          <a:p>
            <a:r>
              <a:rPr lang="tr-TR" dirty="0" smtClean="0">
                <a:solidFill>
                  <a:srgbClr val="7030A0"/>
                </a:solidFill>
              </a:rPr>
              <a:t>Dizeleri yumrukları gibi vurucu bir sporcu.</a:t>
            </a:r>
          </a:p>
          <a:p>
            <a:r>
              <a:rPr lang="tr-TR" dirty="0" smtClean="0">
                <a:solidFill>
                  <a:srgbClr val="7030A0"/>
                </a:solidFill>
              </a:rPr>
              <a:t>Taassuba ve cehalete edebiyat silahıyla karşı koyan bir kahraman.</a:t>
            </a:r>
          </a:p>
          <a:p>
            <a:r>
              <a:rPr lang="tr-TR" dirty="0" smtClean="0">
                <a:solidFill>
                  <a:srgbClr val="7030A0"/>
                </a:solidFill>
              </a:rPr>
              <a:t>Cesur, mert  ve... </a:t>
            </a:r>
          </a:p>
          <a:p>
            <a:r>
              <a:rPr lang="tr-TR" dirty="0" smtClean="0">
                <a:solidFill>
                  <a:srgbClr val="7030A0"/>
                </a:solidFill>
              </a:rPr>
              <a:t>Çağının ilerisinde bir aydındır.</a:t>
            </a:r>
          </a:p>
          <a:p>
            <a:pPr marL="0" indent="0">
              <a:buNone/>
            </a:pPr>
            <a:r>
              <a:rPr lang="tr-TR" dirty="0" smtClean="0">
                <a:solidFill>
                  <a:srgbClr val="7030A0"/>
                </a:solidFill>
              </a:rPr>
              <a:t> </a:t>
            </a: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4080362217"/>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1008112"/>
          </a:xfrm>
          <a:solidFill>
            <a:schemeClr val="tx2">
              <a:lumMod val="20000"/>
              <a:lumOff val="80000"/>
            </a:schemeClr>
          </a:solidFill>
        </p:spPr>
        <p:txBody>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AKİF’İN KİŞİLİĞİ</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a:xfrm>
            <a:off x="30661" y="1124744"/>
            <a:ext cx="8301608" cy="5544616"/>
          </a:xfrm>
        </p:spPr>
        <p:txBody>
          <a:bodyPr>
            <a:noAutofit/>
          </a:bodyPr>
          <a:lstStyle/>
          <a:p>
            <a:r>
              <a:rPr lang="tr-TR" sz="1200" dirty="0" smtClean="0">
                <a:solidFill>
                  <a:srgbClr val="7030A0"/>
                </a:solidFill>
              </a:rPr>
              <a:t>O, topluma tepeden bakmayan, milletini hor görmeyen, Batıyı  körü körüne taklit etmeyen, çağdaş bir Türk aydınıdır.</a:t>
            </a:r>
          </a:p>
          <a:p>
            <a:r>
              <a:rPr lang="tr-TR" sz="1200" dirty="0" smtClean="0">
                <a:solidFill>
                  <a:srgbClr val="7030A0"/>
                </a:solidFill>
              </a:rPr>
              <a:t>Savaş, açlık ve sefalet yılları O’nu çok etkiledi. Ancak en zor şartlarda ve günlerde bile asla ümitsizliğe düşmedi.</a:t>
            </a:r>
          </a:p>
          <a:p>
            <a:r>
              <a:rPr lang="tr-TR" sz="1200" dirty="0" smtClean="0">
                <a:solidFill>
                  <a:srgbClr val="7030A0"/>
                </a:solidFill>
              </a:rPr>
              <a:t>Anadolu yollarına düştü. Halkı İstiklal Savaşı’na çağırdı, teşvik etti. Vaazları cephelerde bastırılarak dağıtıldı. “Silahımız yoksa, dişimizle savaşırız” dedi.</a:t>
            </a:r>
          </a:p>
          <a:p>
            <a:r>
              <a:rPr lang="tr-TR" sz="1200" dirty="0" smtClean="0">
                <a:solidFill>
                  <a:srgbClr val="7030A0"/>
                </a:solidFill>
              </a:rPr>
              <a:t>Bir destan güzelliğiyle geçen 63 yıllık ömrünü; ülkesine, milletine ve davasına adadı.</a:t>
            </a:r>
          </a:p>
          <a:p>
            <a:r>
              <a:rPr lang="tr-TR" sz="1200" dirty="0" smtClean="0">
                <a:solidFill>
                  <a:srgbClr val="7030A0"/>
                </a:solidFill>
              </a:rPr>
              <a:t>Dost ve düşman herkes, O’nun doğruluğunu ve dava adamı oluşunu takdirle karşılamıştır.</a:t>
            </a:r>
          </a:p>
          <a:p>
            <a:r>
              <a:rPr lang="tr-TR" sz="1200" dirty="0">
                <a:solidFill>
                  <a:srgbClr val="7030A0"/>
                </a:solidFill>
              </a:rPr>
              <a:t>A</a:t>
            </a:r>
            <a:r>
              <a:rPr lang="tr-TR" sz="1200" dirty="0" smtClean="0">
                <a:solidFill>
                  <a:srgbClr val="7030A0"/>
                </a:solidFill>
              </a:rPr>
              <a:t>kif’in Safahat isimli dev eseri; milletimizin bütün değerlerini dile getiren millî bir destandır.</a:t>
            </a:r>
          </a:p>
          <a:p>
            <a:r>
              <a:rPr lang="tr-TR" sz="1200" dirty="0" smtClean="0">
                <a:solidFill>
                  <a:srgbClr val="7030A0"/>
                </a:solidFill>
              </a:rPr>
              <a:t>Safahat; bilgisizliğimize, taklitçiliğimize ve Batı Dünyası karşısında kapıldığımız küçüklük duygumuza bir İsyan Çığlığıdır.</a:t>
            </a:r>
          </a:p>
          <a:p>
            <a:r>
              <a:rPr lang="tr-TR" sz="1200" dirty="0">
                <a:solidFill>
                  <a:srgbClr val="7030A0"/>
                </a:solidFill>
              </a:rPr>
              <a:t>A</a:t>
            </a:r>
            <a:r>
              <a:rPr lang="tr-TR" sz="1200" dirty="0" smtClean="0">
                <a:solidFill>
                  <a:srgbClr val="7030A0"/>
                </a:solidFill>
              </a:rPr>
              <a:t>kif'e göre;</a:t>
            </a:r>
          </a:p>
          <a:p>
            <a:r>
              <a:rPr lang="tr-TR" sz="1200" dirty="0" smtClean="0">
                <a:solidFill>
                  <a:srgbClr val="7030A0"/>
                </a:solidFill>
              </a:rPr>
              <a:t>“Eski, eski olduğu için atılmaz; zararlı veya faydasız olduğu için atılır. Yeni, yeni olduğu için alınmaz; doğru, güzel ve faydalı ise alınır!”</a:t>
            </a:r>
          </a:p>
          <a:p>
            <a:r>
              <a:rPr lang="tr-TR" sz="1200" dirty="0" smtClean="0">
                <a:solidFill>
                  <a:srgbClr val="7030A0"/>
                </a:solidFill>
              </a:rPr>
              <a:t>“Milletimiz ancak, ilim, teknik ve fazilet temellerine dayanarak yükselebilir. “</a:t>
            </a:r>
          </a:p>
          <a:p>
            <a:r>
              <a:rPr lang="tr-TR" sz="1200" dirty="0" smtClean="0">
                <a:solidFill>
                  <a:srgbClr val="7030A0"/>
                </a:solidFill>
              </a:rPr>
              <a:t> O’nun tek hedefi; bütün Müslümanların başı dik yaşaması, ilim ve teknikte Avrupa’yı geçmesidir.</a:t>
            </a:r>
          </a:p>
          <a:p>
            <a:r>
              <a:rPr lang="tr-TR" sz="1200" dirty="0">
                <a:solidFill>
                  <a:srgbClr val="7030A0"/>
                </a:solidFill>
              </a:rPr>
              <a:t>A</a:t>
            </a:r>
            <a:r>
              <a:rPr lang="tr-TR" sz="1200" dirty="0" smtClean="0">
                <a:solidFill>
                  <a:srgbClr val="7030A0"/>
                </a:solidFill>
              </a:rPr>
              <a:t>kif, gençliğe örnek olacak kişilerin en başında gelir.</a:t>
            </a:r>
          </a:p>
          <a:p>
            <a:r>
              <a:rPr lang="tr-TR" sz="1200" dirty="0" smtClean="0">
                <a:solidFill>
                  <a:srgbClr val="7030A0"/>
                </a:solidFill>
              </a:rPr>
              <a:t>Ülkemizin huzurlu, güvenli ve güçlü olması, Mehmet </a:t>
            </a:r>
            <a:r>
              <a:rPr lang="tr-TR" sz="1200" dirty="0">
                <a:solidFill>
                  <a:srgbClr val="7030A0"/>
                </a:solidFill>
              </a:rPr>
              <a:t>A</a:t>
            </a:r>
            <a:r>
              <a:rPr lang="tr-TR" sz="1200" dirty="0" smtClean="0">
                <a:solidFill>
                  <a:srgbClr val="7030A0"/>
                </a:solidFill>
              </a:rPr>
              <a:t>kif’in fikirlerine sahip çıkmakla mümkündür.</a:t>
            </a:r>
          </a:p>
          <a:p>
            <a:r>
              <a:rPr lang="tr-TR" sz="1200" dirty="0" smtClean="0">
                <a:solidFill>
                  <a:srgbClr val="7030A0"/>
                </a:solidFill>
              </a:rPr>
              <a:t>Bugünkü ve yarınki Türkiye’nin aydınlığı, genç nesillerimize Mehmet </a:t>
            </a:r>
            <a:r>
              <a:rPr lang="tr-TR" sz="1200" dirty="0">
                <a:solidFill>
                  <a:srgbClr val="7030A0"/>
                </a:solidFill>
              </a:rPr>
              <a:t>A</a:t>
            </a:r>
            <a:r>
              <a:rPr lang="tr-TR" sz="1200" dirty="0" smtClean="0">
                <a:solidFill>
                  <a:srgbClr val="7030A0"/>
                </a:solidFill>
              </a:rPr>
              <a:t>kif idealizmi vermekle sağlanabilir.</a:t>
            </a:r>
          </a:p>
          <a:p>
            <a:r>
              <a:rPr lang="tr-TR" sz="1200" dirty="0" smtClean="0">
                <a:solidFill>
                  <a:srgbClr val="7030A0"/>
                </a:solidFill>
              </a:rPr>
              <a:t>Cumhuriyetimizi ve devletimizi sonsuza kadar yaşatmak için, her Türk genci;</a:t>
            </a:r>
          </a:p>
          <a:p>
            <a:r>
              <a:rPr lang="tr-TR" sz="1200" dirty="0" smtClean="0">
                <a:solidFill>
                  <a:srgbClr val="7030A0"/>
                </a:solidFill>
              </a:rPr>
              <a:t>İstiklâl Marşı’nı ve Safahat’taki şiirleri içine sindire sindire okumalı, Mehmet </a:t>
            </a:r>
            <a:r>
              <a:rPr lang="tr-TR" sz="1200" dirty="0">
                <a:solidFill>
                  <a:srgbClr val="7030A0"/>
                </a:solidFill>
              </a:rPr>
              <a:t>A</a:t>
            </a:r>
            <a:r>
              <a:rPr lang="tr-TR" sz="1200" dirty="0" smtClean="0">
                <a:solidFill>
                  <a:srgbClr val="7030A0"/>
                </a:solidFill>
              </a:rPr>
              <a:t>kif’in kişiliğini ve fikirlerini anlamaya çalışmalıdır.</a:t>
            </a:r>
          </a:p>
          <a:p>
            <a:endParaRPr lang="tr-TR" sz="1400" dirty="0">
              <a:solidFill>
                <a:schemeClr val="accent4">
                  <a:lumMod val="75000"/>
                </a:schemeClr>
              </a:solidFill>
            </a:endParaRPr>
          </a:p>
        </p:txBody>
      </p:sp>
      <p:sp>
        <p:nvSpPr>
          <p:cNvPr id="4" name="3 Altbilgi Yer Tutucusu"/>
          <p:cNvSpPr>
            <a:spLocks noGrp="1"/>
          </p:cNvSpPr>
          <p:nvPr>
            <p:ph type="ftr" sz="quarter" idx="11"/>
          </p:nvPr>
        </p:nvSpPr>
        <p:spPr/>
        <p:txBody>
          <a:bodyPr/>
          <a:lstStyle/>
          <a:p>
            <a:r>
              <a:rPr lang="tr-TR" u="sng" dirty="0" smtClean="0">
                <a:hlinkClick r:id="rId2"/>
              </a:rPr>
              <a:t>www.</a:t>
            </a:r>
            <a:r>
              <a:rPr lang="tr-TR" u="sng" dirty="0" err="1" smtClean="0">
                <a:hlinkClick r:id="rId2"/>
              </a:rPr>
              <a:t>sorubak</a:t>
            </a:r>
            <a:r>
              <a:rPr lang="tr-TR" u="sng" dirty="0" smtClean="0">
                <a:hlinkClick r:id="rId2"/>
              </a:rPr>
              <a:t>.com</a:t>
            </a:r>
            <a:endParaRPr lang="tr-TR" dirty="0"/>
          </a:p>
        </p:txBody>
      </p:sp>
    </p:spTree>
    <p:extLst>
      <p:ext uri="{BB962C8B-B14F-4D97-AF65-F5344CB8AC3E}">
        <p14:creationId xmlns="" xmlns:p14="http://schemas.microsoft.com/office/powerpoint/2010/main" val="33944080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İSTİKLAL MARŞI NASIL YAZILDI?</a:t>
            </a:r>
            <a:endParaRPr lang="tr-TR" dirty="0">
              <a:solidFill>
                <a:srgbClr val="7030A0"/>
              </a:solidFill>
            </a:endParaRPr>
          </a:p>
        </p:txBody>
      </p:sp>
      <p:sp>
        <p:nvSpPr>
          <p:cNvPr id="3" name="İçerik Yer Tutucusu 2"/>
          <p:cNvSpPr>
            <a:spLocks noGrp="1"/>
          </p:cNvSpPr>
          <p:nvPr>
            <p:ph idx="1"/>
          </p:nvPr>
        </p:nvSpPr>
        <p:spPr>
          <a:xfrm>
            <a:off x="467544" y="1484784"/>
            <a:ext cx="7239000" cy="4846320"/>
          </a:xfrm>
        </p:spPr>
        <p:txBody>
          <a:bodyPr>
            <a:noAutofit/>
          </a:bodyPr>
          <a:lstStyle/>
          <a:p>
            <a:r>
              <a:rPr lang="tr-TR" sz="1200" dirty="0" smtClean="0">
                <a:solidFill>
                  <a:srgbClr val="7030A0"/>
                </a:solidFill>
              </a:rPr>
              <a:t>Aralarına Mehmet </a:t>
            </a:r>
            <a:r>
              <a:rPr lang="tr-TR" sz="1200" dirty="0">
                <a:solidFill>
                  <a:srgbClr val="7030A0"/>
                </a:solidFill>
              </a:rPr>
              <a:t>A</a:t>
            </a:r>
            <a:r>
              <a:rPr lang="tr-TR" sz="1200" dirty="0" smtClean="0">
                <a:solidFill>
                  <a:srgbClr val="7030A0"/>
                </a:solidFill>
              </a:rPr>
              <a:t>kif'in de Burdur Mebusu olarak bulunduğu Türkiye Büyük Millet Meclisi, 23 Nisan 1920'de Ankara'da açıldı. Bu esnada Yunan ordusu da 15 Mayıs 1920'de İzmir'i işgal etmiş, ardından da Anadolu içlerine doğru ilerlemeye başlamıştı. Meclis, hiç vakit kaybetmeden aralarından seçtikleri Halk aydınlatma kurulu üyelerini Anadolu'ya gönderdi. Bunlar, halkı Milli Mücadele konusunda aydınlatmakla görevlendirilmişlerdi. Zira Anadolu'daki bozguncu faaliyetlerin önlenmesi ve düşmana karşı direnişin öneminin anlatılması en acil mesele durumundaydı.</a:t>
            </a:r>
          </a:p>
          <a:p>
            <a:r>
              <a:rPr lang="tr-TR" sz="1200" dirty="0" smtClean="0">
                <a:solidFill>
                  <a:srgbClr val="7030A0"/>
                </a:solidFill>
              </a:rPr>
              <a:t>Türkiye Büyük Millet Meclisi tarafından seçilen ve Anadolu'ya giderek halkı Milli Mücadelenin amaçları konusunda aydınlatmakla görevli bulunan </a:t>
            </a:r>
            <a:r>
              <a:rPr lang="tr-TR" sz="1200" dirty="0" err="1" smtClean="0">
                <a:solidFill>
                  <a:srgbClr val="7030A0"/>
                </a:solidFill>
              </a:rPr>
              <a:t>İrşad</a:t>
            </a:r>
            <a:r>
              <a:rPr lang="tr-TR" sz="1200" dirty="0" smtClean="0">
                <a:solidFill>
                  <a:srgbClr val="7030A0"/>
                </a:solidFill>
              </a:rPr>
              <a:t> Encümeni üyelerinin halkla ve bilhassa cephede askerlerle yaptıkları görüşmelerde bir Milli bir marşa duyulan ihtiyaç ortaya çıkmıştı. Bunun üzerine meclisin bir oturumunda marş konusu gündeme geldi. İsmet İnönü ve diğer konuşmacılar bu ihtiyacı dile getirdiler. Böyle bir marş hem cephedeki askerin moralini yükseltecek hem de yeni kurulacak Türk devletini temsil edecek bir marş olacaktı. Ayrıca böyle bir marşa yabancı devletlerle olan ilişkilerde ve resmi törenlerde de ihtiyaç söz konusuydu.</a:t>
            </a:r>
          </a:p>
          <a:p>
            <a:r>
              <a:rPr lang="tr-TR" sz="1200" dirty="0" smtClean="0">
                <a:solidFill>
                  <a:srgbClr val="7030A0"/>
                </a:solidFill>
              </a:rPr>
              <a:t>Bu arzu çeşitli görüşmelerde dile getirilirken </a:t>
            </a:r>
            <a:r>
              <a:rPr lang="tr-TR" sz="1200" dirty="0" err="1" smtClean="0">
                <a:solidFill>
                  <a:srgbClr val="7030A0"/>
                </a:solidFill>
              </a:rPr>
              <a:t>İrşad</a:t>
            </a:r>
            <a:r>
              <a:rPr lang="tr-TR" sz="1200" dirty="0" smtClean="0">
                <a:solidFill>
                  <a:srgbClr val="7030A0"/>
                </a:solidFill>
              </a:rPr>
              <a:t> </a:t>
            </a:r>
            <a:r>
              <a:rPr lang="tr-TR" sz="1200" dirty="0" err="1" smtClean="0">
                <a:solidFill>
                  <a:srgbClr val="7030A0"/>
                </a:solidFill>
              </a:rPr>
              <a:t>encümenininden</a:t>
            </a:r>
            <a:r>
              <a:rPr lang="tr-TR" sz="1200" dirty="0" smtClean="0">
                <a:solidFill>
                  <a:srgbClr val="7030A0"/>
                </a:solidFill>
              </a:rPr>
              <a:t> bir grup İsmet paşa ile görüşerek cephede marş konusunu görüştüler. Bu görüşmenin bir sonucu olarak İsmet Paşa, bir gün Maarif Vekili Dr. Ziya Nur Bey'i ziyaret ederek bir marş yazılmasını teklif etti.</a:t>
            </a:r>
          </a:p>
          <a:p>
            <a:r>
              <a:rPr lang="tr-TR" sz="1200" dirty="0" smtClean="0">
                <a:solidFill>
                  <a:srgbClr val="7030A0"/>
                </a:solidFill>
              </a:rPr>
              <a:t>Bu teklif üzerine mesele, icra vekilleri toplantısında ele alındı. Görüşmeler sonucunda bir Milli marşın yazılması ve bestelenmesi konusunda fikir birliğine varıldı. Maarif vekâletinin bu işi üstlenmesine karar verildi. Ayrıca Büyük Millet Meclisinde güfteleri inceleyecek bir komisyon kuruldu. Milli Eğitim Bakanlığınca konu ile ilgili bir genelge yayımlandı.</a:t>
            </a:r>
          </a:p>
          <a:p>
            <a:r>
              <a:rPr lang="tr-TR" sz="1200" dirty="0" smtClean="0">
                <a:solidFill>
                  <a:srgbClr val="7030A0"/>
                </a:solidFill>
              </a:rPr>
              <a:t>Bu ilan üzerine kısa denilebilecek bir zaman içerisinde memleketin dört bir yanından vekalete şiirler gelmeye başladı. Süre bitmiş, yarışmaya 724 eser katılmıştı. İçlerinde kıymet taşıyanlar olmakla birlikte hiç biri aranan özellikleri tam olarak taşımıyordu. En önemlisi de yarışmaya katılanlar arasında </a:t>
            </a:r>
            <a:r>
              <a:rPr lang="tr-TR" sz="1200" dirty="0" err="1" smtClean="0">
                <a:solidFill>
                  <a:srgbClr val="7030A0"/>
                </a:solidFill>
              </a:rPr>
              <a:t>Âkif'in</a:t>
            </a:r>
            <a:r>
              <a:rPr lang="tr-TR" sz="1200" dirty="0" smtClean="0">
                <a:solidFill>
                  <a:srgbClr val="7030A0"/>
                </a:solidFill>
              </a:rPr>
              <a:t> olmamasıydı. Çünkü böyle bir marşı yazmak hem onun hakkıydı hem de en güzel o yazabilirdi. Zira başından beri Milli Mücadelenin içerisinde yer almış dolayısıyla böyle bir marşı yazabilmek için gerekli olan Milli ve İslami ruha, edebi güce en iyi o sahip bulunuyordu.</a:t>
            </a:r>
          </a:p>
        </p:txBody>
      </p:sp>
    </p:spTree>
    <p:extLst>
      <p:ext uri="{BB962C8B-B14F-4D97-AF65-F5344CB8AC3E}">
        <p14:creationId xmlns="" xmlns:p14="http://schemas.microsoft.com/office/powerpoint/2010/main" val="1012472948"/>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İSTİKLAL MARŞI NASIL YAZILDI?</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a:xfrm>
            <a:off x="395536" y="1412776"/>
            <a:ext cx="8352928" cy="5544616"/>
          </a:xfrm>
        </p:spPr>
        <p:txBody>
          <a:bodyPr>
            <a:noAutofit/>
          </a:bodyPr>
          <a:lstStyle/>
          <a:p>
            <a:r>
              <a:rPr lang="tr-TR" sz="1200" dirty="0" smtClean="0">
                <a:solidFill>
                  <a:srgbClr val="7030A0"/>
                </a:solidFill>
              </a:rPr>
              <a:t>Böyle bir şiirin </a:t>
            </a:r>
            <a:r>
              <a:rPr lang="tr-TR" sz="1200" dirty="0">
                <a:solidFill>
                  <a:srgbClr val="7030A0"/>
                </a:solidFill>
              </a:rPr>
              <a:t>A</a:t>
            </a:r>
            <a:r>
              <a:rPr lang="tr-TR" sz="1200" dirty="0" smtClean="0">
                <a:solidFill>
                  <a:srgbClr val="7030A0"/>
                </a:solidFill>
              </a:rPr>
              <a:t>kif tarafından yazılabileceğini hemen herkes bilmekteydi. Aynı kanaati Hamdullah Suphi ve Mustafa Kemal de paylaşıyordu. Bu şiiri </a:t>
            </a:r>
            <a:r>
              <a:rPr lang="tr-TR" sz="1200" dirty="0">
                <a:solidFill>
                  <a:srgbClr val="7030A0"/>
                </a:solidFill>
              </a:rPr>
              <a:t>A</a:t>
            </a:r>
            <a:r>
              <a:rPr lang="tr-TR" sz="1200" dirty="0" smtClean="0">
                <a:solidFill>
                  <a:srgbClr val="7030A0"/>
                </a:solidFill>
              </a:rPr>
              <a:t>kif'ten başkası yazamazdı. Şimdilik bilmedikleri şey ise </a:t>
            </a:r>
            <a:r>
              <a:rPr lang="tr-TR" sz="1200" dirty="0">
                <a:solidFill>
                  <a:srgbClr val="7030A0"/>
                </a:solidFill>
              </a:rPr>
              <a:t>A</a:t>
            </a:r>
            <a:r>
              <a:rPr lang="tr-TR" sz="1200" dirty="0" smtClean="0">
                <a:solidFill>
                  <a:srgbClr val="7030A0"/>
                </a:solidFill>
              </a:rPr>
              <a:t>kif'in bu müsabakaya neden katılmadığı idi. Fakat </a:t>
            </a:r>
            <a:r>
              <a:rPr lang="tr-TR" sz="1200" dirty="0">
                <a:solidFill>
                  <a:srgbClr val="7030A0"/>
                </a:solidFill>
              </a:rPr>
              <a:t>A</a:t>
            </a:r>
            <a:r>
              <a:rPr lang="tr-TR" sz="1200" dirty="0" smtClean="0">
                <a:solidFill>
                  <a:srgbClr val="7030A0"/>
                </a:solidFill>
              </a:rPr>
              <a:t>kif, para ödülü sebebiyle bu yarışmaya katılmamıştı. Bu konuda kendisini sıkıştıranlara verdiği cevap ise tam ona göreydi: “Milletimin kurtuluş müjdesini verecek, imanını terennüm edecek bir eseri parayla yazacak karakterde bir adam değilim.” Daha sonra ödül konusu onun istediği şekle dönüştürüldü. Şayet kazanırsa bu parayı almayacaktı.</a:t>
            </a:r>
          </a:p>
          <a:p>
            <a:r>
              <a:rPr lang="tr-TR" sz="1200" dirty="0">
                <a:solidFill>
                  <a:srgbClr val="7030A0"/>
                </a:solidFill>
              </a:rPr>
              <a:t>A</a:t>
            </a:r>
            <a:r>
              <a:rPr lang="tr-TR" sz="1200" dirty="0" smtClean="0">
                <a:solidFill>
                  <a:srgbClr val="7030A0"/>
                </a:solidFill>
              </a:rPr>
              <a:t>kif, bu kararın ardından </a:t>
            </a:r>
            <a:r>
              <a:rPr lang="tr-TR" sz="1200" dirty="0" err="1" smtClean="0">
                <a:solidFill>
                  <a:srgbClr val="7030A0"/>
                </a:solidFill>
              </a:rPr>
              <a:t>Taceddin</a:t>
            </a:r>
            <a:r>
              <a:rPr lang="tr-TR" sz="1200" dirty="0" smtClean="0">
                <a:solidFill>
                  <a:srgbClr val="7030A0"/>
                </a:solidFill>
              </a:rPr>
              <a:t> dergahındaki odasına kapandı ve yazmaya koyuldu. Kimi zaman Mecliste herkes müzakerelerle meşgulken, kimi zaman evde, sokakta, camide vs. mısralar bir </a:t>
            </a:r>
            <a:r>
              <a:rPr lang="tr-TR" sz="1200" dirty="0" err="1" smtClean="0">
                <a:solidFill>
                  <a:srgbClr val="7030A0"/>
                </a:solidFill>
              </a:rPr>
              <a:t>bir</a:t>
            </a:r>
            <a:r>
              <a:rPr lang="tr-TR" sz="1200" dirty="0" smtClean="0">
                <a:solidFill>
                  <a:srgbClr val="7030A0"/>
                </a:solidFill>
              </a:rPr>
              <a:t> </a:t>
            </a:r>
            <a:r>
              <a:rPr lang="tr-TR" sz="1200" dirty="0">
                <a:solidFill>
                  <a:srgbClr val="7030A0"/>
                </a:solidFill>
              </a:rPr>
              <a:t>A</a:t>
            </a:r>
            <a:r>
              <a:rPr lang="tr-TR" sz="1200" dirty="0" smtClean="0">
                <a:solidFill>
                  <a:srgbClr val="7030A0"/>
                </a:solidFill>
              </a:rPr>
              <a:t>kif'in gönlünden kağıtlara dökülmeye başlandı. Şiir, zaten </a:t>
            </a:r>
            <a:r>
              <a:rPr lang="tr-TR" sz="1200" dirty="0">
                <a:solidFill>
                  <a:srgbClr val="7030A0"/>
                </a:solidFill>
              </a:rPr>
              <a:t>A</a:t>
            </a:r>
            <a:r>
              <a:rPr lang="tr-TR" sz="1200" dirty="0" smtClean="0">
                <a:solidFill>
                  <a:srgbClr val="7030A0"/>
                </a:solidFill>
              </a:rPr>
              <a:t>kif'in gönlünde ve beyninde hazırdı. 1910'lardan beri İstiklal Marşı'nı hatırlatan mısralar, beyitler, kıtalar yazmıştı. Dolayısıyla iş sadece </a:t>
            </a:r>
            <a:r>
              <a:rPr lang="tr-TR" sz="1200" dirty="0">
                <a:solidFill>
                  <a:srgbClr val="7030A0"/>
                </a:solidFill>
              </a:rPr>
              <a:t>A</a:t>
            </a:r>
            <a:r>
              <a:rPr lang="tr-TR" sz="1200" dirty="0" smtClean="0">
                <a:solidFill>
                  <a:srgbClr val="7030A0"/>
                </a:solidFill>
              </a:rPr>
              <a:t>kif'in gönlündekilerin kağıda dökülmesine ve kimi mısralarını yazdığı marşın tümüyle ortaya çıkıp yazmasına kalmıştı. Ve bu marş iki gecede yani 48 saatlik bir sürede tamamlandı. 7 Şubat 1921'de arkadaşlarından birisi vasıtasıyla Maarif Vekaletine imzasız olarak teslim edildi. Fakat müsabaka heyeti </a:t>
            </a:r>
            <a:r>
              <a:rPr lang="tr-TR" sz="1200" dirty="0">
                <a:solidFill>
                  <a:srgbClr val="7030A0"/>
                </a:solidFill>
              </a:rPr>
              <a:t>A</a:t>
            </a:r>
            <a:r>
              <a:rPr lang="tr-TR" sz="1200" dirty="0" smtClean="0">
                <a:solidFill>
                  <a:srgbClr val="7030A0"/>
                </a:solidFill>
              </a:rPr>
              <a:t>kif'in şiirini tanımakta gecikmedi.</a:t>
            </a:r>
          </a:p>
          <a:p>
            <a:r>
              <a:rPr lang="tr-TR" sz="1200" dirty="0" smtClean="0">
                <a:solidFill>
                  <a:srgbClr val="7030A0"/>
                </a:solidFill>
              </a:rPr>
              <a:t>Öte yandan ise ilk önce 17 Şubat 1921 tarihli </a:t>
            </a:r>
            <a:r>
              <a:rPr lang="tr-TR" sz="1200" dirty="0" err="1" smtClean="0">
                <a:solidFill>
                  <a:srgbClr val="7030A0"/>
                </a:solidFill>
              </a:rPr>
              <a:t>Sebil'ürreşad</a:t>
            </a:r>
            <a:r>
              <a:rPr lang="tr-TR" sz="1200" dirty="0" smtClean="0">
                <a:solidFill>
                  <a:srgbClr val="7030A0"/>
                </a:solidFill>
              </a:rPr>
              <a:t> ve Hakimiyet-i Milliye gazetesinde “Kahraman Ordumuza” ithaf edilerek basıldı. Ardından 21 Şubat 1921'de Kastamonu'da çıkan Açık söz gazetesinde yayımlandı. Marşın yazıldığından İstanbul'daki yurtseverlerin de haberi oldu. Şiirin yayımlandığı Açık söz gazetesini bir şekilde elde eden Muallim Ahmet Halit, işgal altındaki İstanbul'da gizlice neşrederek halka dağıttı.</a:t>
            </a:r>
          </a:p>
          <a:p>
            <a:r>
              <a:rPr lang="tr-TR" sz="1200" dirty="0" smtClean="0">
                <a:solidFill>
                  <a:srgbClr val="7030A0"/>
                </a:solidFill>
              </a:rPr>
              <a:t>Milli Eğitim bakanlığına gönderilen şiirler arasından seçilen yedi şiir meclise getirildi.</a:t>
            </a:r>
          </a:p>
          <a:p>
            <a:r>
              <a:rPr lang="tr-TR" sz="1200" dirty="0" err="1" smtClean="0">
                <a:solidFill>
                  <a:srgbClr val="7030A0"/>
                </a:solidFill>
              </a:rPr>
              <a:t>Âkif'in</a:t>
            </a:r>
            <a:r>
              <a:rPr lang="tr-TR" sz="1200" dirty="0" smtClean="0">
                <a:solidFill>
                  <a:srgbClr val="7030A0"/>
                </a:solidFill>
              </a:rPr>
              <a:t> şiiri finale kalan bu yedi şiir arasındaydı. Meclis başkanlığı bakanlığın konuyla ilgili tezkiresini meclisin 26 Şubat 1921 tarihli oturumunda gündeme alarak görüşmeye başladı. Balıkesir milletvekili ve </a:t>
            </a:r>
            <a:r>
              <a:rPr lang="tr-TR" sz="1200" dirty="0">
                <a:solidFill>
                  <a:srgbClr val="7030A0"/>
                </a:solidFill>
              </a:rPr>
              <a:t>A</a:t>
            </a:r>
            <a:r>
              <a:rPr lang="tr-TR" sz="1200" dirty="0" smtClean="0">
                <a:solidFill>
                  <a:srgbClr val="7030A0"/>
                </a:solidFill>
              </a:rPr>
              <a:t>kif'in yakın arkadaşı Hasan Basri Bey'le Maarif vekili Hamdullah Suphi Bey'in İstiklal Marşı'yla ilgili önergeyi meclise verdiler. Yapılan görüşmelerden sonra 12 Mart 1921 tarihli oturumu da gerçekleşti.</a:t>
            </a:r>
          </a:p>
          <a:p>
            <a:r>
              <a:rPr lang="tr-TR" sz="1200" dirty="0" smtClean="0">
                <a:solidFill>
                  <a:srgbClr val="7030A0"/>
                </a:solidFill>
              </a:rPr>
              <a:t>Meclis, nihayet aradığı marşı bulmuştu. </a:t>
            </a:r>
            <a:r>
              <a:rPr lang="tr-TR" sz="1200" dirty="0">
                <a:solidFill>
                  <a:srgbClr val="7030A0"/>
                </a:solidFill>
              </a:rPr>
              <a:t>A</a:t>
            </a:r>
            <a:r>
              <a:rPr lang="tr-TR" sz="1200" dirty="0" smtClean="0">
                <a:solidFill>
                  <a:srgbClr val="7030A0"/>
                </a:solidFill>
              </a:rPr>
              <a:t>kif ise </a:t>
            </a:r>
            <a:r>
              <a:rPr lang="tr-TR" sz="1200" dirty="0" err="1" smtClean="0">
                <a:solidFill>
                  <a:srgbClr val="7030A0"/>
                </a:solidFill>
              </a:rPr>
              <a:t>vadedilen</a:t>
            </a:r>
            <a:r>
              <a:rPr lang="tr-TR" sz="1200" dirty="0" smtClean="0">
                <a:solidFill>
                  <a:srgbClr val="7030A0"/>
                </a:solidFill>
              </a:rPr>
              <a:t> 500 lirayı almadı. Oysa o günlerde büyük bir maddi sıkıntı içerisinde idi. Bu paranın </a:t>
            </a:r>
            <a:r>
              <a:rPr lang="tr-TR" sz="1200" dirty="0" err="1" smtClean="0">
                <a:solidFill>
                  <a:srgbClr val="7030A0"/>
                </a:solidFill>
              </a:rPr>
              <a:t>Dar'ül</a:t>
            </a:r>
            <a:r>
              <a:rPr lang="tr-TR" sz="1200" dirty="0" smtClean="0">
                <a:solidFill>
                  <a:srgbClr val="7030A0"/>
                </a:solidFill>
              </a:rPr>
              <a:t> mesai (iş evi) denilen ve Müslüman kadın ve çocuklara iş öğretmek maksadıyla kurulan hayır derneğine bağışlandığı belirtilmektedir. Kimileri ise bu paranın </a:t>
            </a:r>
            <a:r>
              <a:rPr lang="tr-TR" sz="1200" dirty="0" err="1" smtClean="0">
                <a:solidFill>
                  <a:srgbClr val="7030A0"/>
                </a:solidFill>
              </a:rPr>
              <a:t>Sarıkışla</a:t>
            </a:r>
            <a:r>
              <a:rPr lang="tr-TR" sz="1200" dirty="0" smtClean="0">
                <a:solidFill>
                  <a:srgbClr val="7030A0"/>
                </a:solidFill>
              </a:rPr>
              <a:t> hastanesindeki gazilere hibe edildiğini söylemektedir. </a:t>
            </a:r>
            <a:r>
              <a:rPr lang="tr-TR" sz="1200" dirty="0">
                <a:solidFill>
                  <a:srgbClr val="7030A0"/>
                </a:solidFill>
              </a:rPr>
              <a:t>A</a:t>
            </a:r>
            <a:r>
              <a:rPr lang="tr-TR" sz="1200" dirty="0" smtClean="0">
                <a:solidFill>
                  <a:srgbClr val="7030A0"/>
                </a:solidFill>
              </a:rPr>
              <a:t>kif, </a:t>
            </a:r>
            <a:r>
              <a:rPr lang="tr-TR" sz="1200" dirty="0" err="1" smtClean="0">
                <a:solidFill>
                  <a:srgbClr val="7030A0"/>
                </a:solidFill>
              </a:rPr>
              <a:t>vadedilen</a:t>
            </a:r>
            <a:r>
              <a:rPr lang="tr-TR" sz="1200" dirty="0" smtClean="0">
                <a:solidFill>
                  <a:srgbClr val="7030A0"/>
                </a:solidFill>
              </a:rPr>
              <a:t> mükafatı almadığı gibi bu müstesna şiirini “ O şiir artık benim değildir. O, milletimin malıdır. Benim milletime karşı en kıymetli hediyem </a:t>
            </a:r>
            <a:r>
              <a:rPr lang="tr-TR" sz="1200" dirty="0" err="1" smtClean="0">
                <a:solidFill>
                  <a:srgbClr val="7030A0"/>
                </a:solidFill>
              </a:rPr>
              <a:t>budur.”diyerek</a:t>
            </a:r>
            <a:r>
              <a:rPr lang="tr-TR" sz="1200" dirty="0" smtClean="0">
                <a:solidFill>
                  <a:srgbClr val="7030A0"/>
                </a:solidFill>
              </a:rPr>
              <a:t> Safahat'ına almamış ve milletine armağan etmiştir.</a:t>
            </a:r>
          </a:p>
          <a:p>
            <a:endParaRPr lang="tr-TR" sz="1200" dirty="0"/>
          </a:p>
        </p:txBody>
      </p:sp>
    </p:spTree>
    <p:extLst>
      <p:ext uri="{BB962C8B-B14F-4D97-AF65-F5344CB8AC3E}">
        <p14:creationId xmlns="" xmlns:p14="http://schemas.microsoft.com/office/powerpoint/2010/main" val="3892687272"/>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fontScale="90000"/>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ANILARI</a:t>
            </a:r>
            <a:endParaRPr lang="tr-TR" b="1" dirty="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endParaRPr>
          </a:p>
        </p:txBody>
      </p:sp>
      <p:sp>
        <p:nvSpPr>
          <p:cNvPr id="3" name="İçerik Yer Tutucusu 2"/>
          <p:cNvSpPr>
            <a:spLocks noGrp="1"/>
          </p:cNvSpPr>
          <p:nvPr>
            <p:ph idx="1"/>
          </p:nvPr>
        </p:nvSpPr>
        <p:spPr/>
        <p:txBody>
          <a:bodyPr>
            <a:normAutofit/>
          </a:bodyPr>
          <a:lstStyle/>
          <a:p>
            <a:r>
              <a:rPr lang="tr-TR" sz="2400" dirty="0" smtClean="0">
                <a:solidFill>
                  <a:schemeClr val="tx2">
                    <a:lumMod val="60000"/>
                    <a:lumOff val="40000"/>
                  </a:schemeClr>
                </a:solidFill>
              </a:rPr>
              <a:t>İttihatçılardan (darbeci kesim için kullanılır) birisi I TBMM de Akif'in mecliste dini hamiyet ve gayrete yönelik konuşmalarından rahatsız olur ve ona yaklaşarak kinayeli bir şekilde sorar:</a:t>
            </a:r>
          </a:p>
          <a:p>
            <a:r>
              <a:rPr lang="tr-TR" sz="2400" dirty="0" smtClean="0">
                <a:solidFill>
                  <a:schemeClr val="tx2">
                    <a:lumMod val="60000"/>
                    <a:lumOff val="40000"/>
                  </a:schemeClr>
                </a:solidFill>
              </a:rPr>
              <a:t>-Affedersiniz , siz baytar değil miydiniz?.</a:t>
            </a:r>
          </a:p>
          <a:p>
            <a:r>
              <a:rPr lang="tr-TR" sz="2400" dirty="0" smtClean="0">
                <a:solidFill>
                  <a:schemeClr val="tx2">
                    <a:lumMod val="60000"/>
                    <a:lumOff val="40000"/>
                  </a:schemeClr>
                </a:solidFill>
              </a:rPr>
              <a:t>Akif hiç istifini bozmadan cevap verir:</a:t>
            </a:r>
          </a:p>
          <a:p>
            <a:r>
              <a:rPr lang="tr-TR" sz="2400" dirty="0" smtClean="0">
                <a:solidFill>
                  <a:schemeClr val="tx2">
                    <a:lumMod val="60000"/>
                    <a:lumOff val="40000"/>
                  </a:schemeClr>
                </a:solidFill>
              </a:rPr>
              <a:t>-Evet , yoksa bir tarafınız mı ağrıyordu?</a:t>
            </a:r>
          </a:p>
          <a:p>
            <a:r>
              <a:rPr lang="tr-TR" sz="2400" dirty="0" smtClean="0">
                <a:solidFill>
                  <a:schemeClr val="tx2">
                    <a:lumMod val="60000"/>
                    <a:lumOff val="40000"/>
                  </a:schemeClr>
                </a:solidFill>
              </a:rPr>
              <a:t>Bu sözden bozulan ittihatçı sesini çıkarmadan çekip gider....</a:t>
            </a:r>
            <a:endParaRPr lang="tr-TR" sz="2400" dirty="0">
              <a:solidFill>
                <a:schemeClr val="tx2">
                  <a:lumMod val="60000"/>
                  <a:lumOff val="40000"/>
                </a:schemeClr>
              </a:solidFill>
            </a:endParaRPr>
          </a:p>
        </p:txBody>
      </p:sp>
    </p:spTree>
    <p:extLst>
      <p:ext uri="{BB962C8B-B14F-4D97-AF65-F5344CB8AC3E}">
        <p14:creationId xmlns="" xmlns:p14="http://schemas.microsoft.com/office/powerpoint/2010/main" val="3759251287"/>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tx2">
              <a:lumMod val="20000"/>
              <a:lumOff val="80000"/>
            </a:schemeClr>
          </a:solidFill>
        </p:spPr>
        <p:txBody>
          <a:bodyPr>
            <a:normAutofit fontScale="90000"/>
          </a:bodyPr>
          <a:lstStyle/>
          <a:p>
            <a:r>
              <a:rPr lang="tr-TR" b="1" dirty="0" smtClean="0">
                <a:ln w="18000">
                  <a:solidFill>
                    <a:schemeClr val="accent2">
                      <a:satMod val="140000"/>
                    </a:schemeClr>
                  </a:solidFill>
                  <a:prstDash val="solid"/>
                  <a:miter lim="800000"/>
                </a:ln>
                <a:solidFill>
                  <a:srgbClr val="7030A0"/>
                </a:solidFill>
                <a:effectLst>
                  <a:outerShdw blurRad="25500" dist="23000" dir="7020000" algn="tl">
                    <a:srgbClr val="000000">
                      <a:alpha val="50000"/>
                    </a:srgbClr>
                  </a:outerShdw>
                </a:effectLst>
              </a:rPr>
              <a:t>MEHMET AKİF ERSOY’UN ANILARI</a:t>
            </a:r>
            <a:endParaRPr lang="tr-TR" dirty="0">
              <a:solidFill>
                <a:srgbClr val="7030A0"/>
              </a:solidFill>
            </a:endParaRPr>
          </a:p>
        </p:txBody>
      </p:sp>
      <p:sp>
        <p:nvSpPr>
          <p:cNvPr id="3" name="İçerik Yer Tutucusu 2"/>
          <p:cNvSpPr>
            <a:spLocks noGrp="1"/>
          </p:cNvSpPr>
          <p:nvPr>
            <p:ph idx="1"/>
          </p:nvPr>
        </p:nvSpPr>
        <p:spPr/>
        <p:txBody>
          <a:bodyPr>
            <a:normAutofit fontScale="77500" lnSpcReduction="20000"/>
          </a:bodyPr>
          <a:lstStyle/>
          <a:p>
            <a:r>
              <a:rPr lang="tr-TR" dirty="0" smtClean="0">
                <a:solidFill>
                  <a:schemeClr val="accent5">
                    <a:lumMod val="75000"/>
                  </a:schemeClr>
                </a:solidFill>
              </a:rPr>
              <a:t>Ben </a:t>
            </a:r>
            <a:r>
              <a:rPr lang="tr-TR" dirty="0" err="1" smtClean="0">
                <a:solidFill>
                  <a:schemeClr val="accent5">
                    <a:lumMod val="75000"/>
                  </a:schemeClr>
                </a:solidFill>
              </a:rPr>
              <a:t>Vani</a:t>
            </a:r>
            <a:r>
              <a:rPr lang="tr-TR" dirty="0" smtClean="0">
                <a:solidFill>
                  <a:schemeClr val="accent5">
                    <a:lumMod val="75000"/>
                  </a:schemeClr>
                </a:solidFill>
              </a:rPr>
              <a:t> </a:t>
            </a:r>
            <a:r>
              <a:rPr lang="tr-TR" dirty="0">
                <a:solidFill>
                  <a:schemeClr val="accent5">
                    <a:lumMod val="75000"/>
                  </a:schemeClr>
                </a:solidFill>
              </a:rPr>
              <a:t>K</a:t>
            </a:r>
            <a:r>
              <a:rPr lang="tr-TR" dirty="0" smtClean="0">
                <a:solidFill>
                  <a:schemeClr val="accent5">
                    <a:lumMod val="75000"/>
                  </a:schemeClr>
                </a:solidFill>
              </a:rPr>
              <a:t>öyü’nde oturuyordum. Kendisi de Beylerbeyi’nde. Bir gün öğle yemeğini bende yemeyi kararlaştırmıştık. Öğleden bir saat evvel bana gelecekti. O gün öyle yağmurlu, </a:t>
            </a:r>
            <a:r>
              <a:rPr lang="tr-TR" dirty="0" err="1" smtClean="0">
                <a:solidFill>
                  <a:schemeClr val="accent5">
                    <a:lumMod val="75000"/>
                  </a:schemeClr>
                </a:solidFill>
              </a:rPr>
              <a:t>boralı</a:t>
            </a:r>
            <a:r>
              <a:rPr lang="tr-TR" dirty="0" smtClean="0">
                <a:solidFill>
                  <a:schemeClr val="accent5">
                    <a:lumMod val="75000"/>
                  </a:schemeClr>
                </a:solidFill>
              </a:rPr>
              <a:t> bir hava oldu ki her taraf sel kesildi. Merhum yürümeyi severdi. Havanın bu haliyle karadan gelemeyeceğini tabiî gördüm. </a:t>
            </a:r>
            <a:r>
              <a:rPr lang="tr-TR" dirty="0" err="1" smtClean="0">
                <a:solidFill>
                  <a:schemeClr val="accent5">
                    <a:lumMod val="75000"/>
                  </a:schemeClr>
                </a:solidFill>
              </a:rPr>
              <a:t>Miaddan</a:t>
            </a:r>
            <a:r>
              <a:rPr lang="tr-TR" dirty="0" smtClean="0">
                <a:solidFill>
                  <a:schemeClr val="accent5">
                    <a:lumMod val="75000"/>
                  </a:schemeClr>
                </a:solidFill>
              </a:rPr>
              <a:t> biraz evvelki vapurdan çıkmadı, diğer vapur bir buçuk saat sonra gelecekti. Yakın komşulardan birine gittim. Vapur gelmeden döneceğimi de hizmetçiye söyledim. Yağmur devam ediyordu. Vaktinde evime döndüm, bir de ne işiteyim, bu arada sırılsıklam bir halde gelmiş, beni evde bulamayınca, hizmetçi ne kadar ısrar ettiyse de durmamış, “Selâm söyle” demiş, o yağmurda dönmüş gitmiş! Ertesi gün kendini gördüm. Vaziyeti anlatarak özür dilemek istedim, dinlemedi. “Bir söz ya ölüm veya ona yakın bir felâketle yerine getirilmezse mazur görülebilir” dedi. Benimle tam altı ay dargın kaldı.</a:t>
            </a:r>
            <a:endParaRPr lang="tr-TR" dirty="0">
              <a:solidFill>
                <a:schemeClr val="accent5">
                  <a:lumMod val="75000"/>
                </a:schemeClr>
              </a:solidFill>
            </a:endParaRPr>
          </a:p>
        </p:txBody>
      </p:sp>
    </p:spTree>
    <p:extLst>
      <p:ext uri="{BB962C8B-B14F-4D97-AF65-F5344CB8AC3E}">
        <p14:creationId xmlns="" xmlns:p14="http://schemas.microsoft.com/office/powerpoint/2010/main" val="2590816970"/>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197</TotalTime>
  <Words>2417</Words>
  <Application>Microsoft Office PowerPoint</Application>
  <PresentationFormat>Ekran Gösterisi (4:3)</PresentationFormat>
  <Paragraphs>109</Paragraphs>
  <Slides>18</Slides>
  <Notes>1</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Zengin</vt:lpstr>
      <vt:lpstr>MEHMET AKİF ERSOY</vt:lpstr>
      <vt:lpstr>MEHMET AKİF ERSOY’UN  HAYATI</vt:lpstr>
      <vt:lpstr>MEHMET AKİF ERSOY’UN HAYATI </vt:lpstr>
      <vt:lpstr>MEHMET AKİF ERSOY’UN kİŞİLİĞİ</vt:lpstr>
      <vt:lpstr>MEHMET AKİF’İN KİŞİLİĞİ</vt:lpstr>
      <vt:lpstr>İSTİKLAL MARŞI NASIL YAZILDI?</vt:lpstr>
      <vt:lpstr>İSTİKLAL MARŞI NASIL YAZILDI?</vt:lpstr>
      <vt:lpstr>MEHMET AKİF ERSOY’UN ANILARI</vt:lpstr>
      <vt:lpstr>MEHMET AKİF ERSOY’UN ANILARI</vt:lpstr>
      <vt:lpstr>MEHMET AKİF ERSOY’UN ANILARI</vt:lpstr>
      <vt:lpstr>MEHMET AKİF ERSOY’UN ESERLERİ</vt:lpstr>
      <vt:lpstr>MEHMET AKİF ERSOY</vt:lpstr>
      <vt:lpstr>SORU</vt:lpstr>
      <vt:lpstr>SORU</vt:lpstr>
      <vt:lpstr>SORU</vt:lpstr>
      <vt:lpstr>SORU</vt:lpstr>
      <vt:lpstr>SORU</vt:lpstr>
      <vt:lpstr>HAZIRLAYAN:HATİCE EYMEN AVCI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Avci</dc:creator>
  <cp:keywords>www.sorubak.com</cp:keywords>
  <dc:description>www.sorubak.com</dc:description>
  <cp:lastModifiedBy>Dogan</cp:lastModifiedBy>
  <cp:revision>www.sorubak.com</cp:revision>
  <dcterms:created xsi:type="dcterms:W3CDTF">2013-03-11T15:25:07Z</dcterms:created>
  <dcterms:modified xsi:type="dcterms:W3CDTF">2013-03-31T20:54:14Z</dcterms:modified>
  <cp:category>www.sorubak.com</cp:category>
  <cp:contentType>www.sorubak.com</cp:contentType>
  <cp:contentStatus>www.sorubak.com</cp:contentStatus>
  <cp:version>www.sorubak.com</cp:version>
</cp:coreProperties>
</file>