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31A6"/>
    <a:srgbClr val="D41A1A"/>
    <a:srgbClr val="D60000"/>
    <a:srgbClr val="C8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4DFFAEAC-1988-4AB9-B50A-502569E1E92B}" type="datetimeFigureOut">
              <a:rPr lang="tr-TR" smtClean="0"/>
              <a:pPr/>
              <a:t>18.02.2013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48AD1E2-58EF-40C6-BE7F-4E619692F568}"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DFFAEAC-1988-4AB9-B50A-502569E1E92B}" type="datetimeFigureOut">
              <a:rPr lang="tr-TR" smtClean="0"/>
              <a:pPr/>
              <a:t>18.02.2013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48AD1E2-58EF-40C6-BE7F-4E619692F56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DFFAEAC-1988-4AB9-B50A-502569E1E92B}" type="datetimeFigureOut">
              <a:rPr lang="tr-TR" smtClean="0"/>
              <a:pPr/>
              <a:t>18.02.2013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48AD1E2-58EF-40C6-BE7F-4E619692F56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DFFAEAC-1988-4AB9-B50A-502569E1E92B}" type="datetimeFigureOut">
              <a:rPr lang="tr-TR" smtClean="0"/>
              <a:pPr/>
              <a:t>18.02.2013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48AD1E2-58EF-40C6-BE7F-4E619692F568}"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4DFFAEAC-1988-4AB9-B50A-502569E1E92B}" type="datetimeFigureOut">
              <a:rPr lang="tr-TR" smtClean="0"/>
              <a:pPr/>
              <a:t>18.02.2013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48AD1E2-58EF-40C6-BE7F-4E619692F568}"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4DFFAEAC-1988-4AB9-B50A-502569E1E92B}" type="datetimeFigureOut">
              <a:rPr lang="tr-TR" smtClean="0"/>
              <a:pPr/>
              <a:t>18.02.2013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48AD1E2-58EF-40C6-BE7F-4E619692F568}"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4DFFAEAC-1988-4AB9-B50A-502569E1E92B}" type="datetimeFigureOut">
              <a:rPr lang="tr-TR" smtClean="0"/>
              <a:pPr/>
              <a:t>18.02.2013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48AD1E2-58EF-40C6-BE7F-4E619692F568}"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4DFFAEAC-1988-4AB9-B50A-502569E1E92B}" type="datetimeFigureOut">
              <a:rPr lang="tr-TR" smtClean="0"/>
              <a:pPr/>
              <a:t>18.02.2013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48AD1E2-58EF-40C6-BE7F-4E619692F568}"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DFFAEAC-1988-4AB9-B50A-502569E1E92B}" type="datetimeFigureOut">
              <a:rPr lang="tr-TR" smtClean="0"/>
              <a:pPr/>
              <a:t>18.02.2013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48AD1E2-58EF-40C6-BE7F-4E619692F56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DFFAEAC-1988-4AB9-B50A-502569E1E92B}" type="datetimeFigureOut">
              <a:rPr lang="tr-TR" smtClean="0"/>
              <a:pPr/>
              <a:t>18.02.2013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48AD1E2-58EF-40C6-BE7F-4E619692F568}"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DFFAEAC-1988-4AB9-B50A-502569E1E92B}" type="datetimeFigureOut">
              <a:rPr lang="tr-TR" smtClean="0"/>
              <a:pPr/>
              <a:t>18.02.2013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48AD1E2-58EF-40C6-BE7F-4E619692F568}"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FFAEAC-1988-4AB9-B50A-502569E1E92B}" type="datetimeFigureOut">
              <a:rPr lang="tr-TR" smtClean="0"/>
              <a:pPr/>
              <a:t>18.02.2013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8AD1E2-58EF-40C6-BE7F-4E619692F568}"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500042"/>
            <a:ext cx="7772400" cy="2571768"/>
          </a:xfrm>
        </p:spPr>
        <p:txBody>
          <a:bodyPr>
            <a:normAutofit/>
          </a:bodyPr>
          <a:lstStyle/>
          <a:p>
            <a:r>
              <a:rPr lang="tr-TR" b="1" dirty="0">
                <a:solidFill>
                  <a:srgbClr val="C80000"/>
                </a:solidFill>
                <a:latin typeface="Century Gothic" pitchFamily="34" charset="0"/>
              </a:rPr>
              <a:t>İSTİKLAL </a:t>
            </a:r>
            <a:r>
              <a:rPr lang="tr-TR" b="1" dirty="0">
                <a:solidFill>
                  <a:srgbClr val="D41A1A"/>
                </a:solidFill>
                <a:latin typeface="Century Gothic" pitchFamily="34" charset="0"/>
              </a:rPr>
              <a:t> </a:t>
            </a:r>
            <a:r>
              <a:rPr lang="tr-TR" b="1" dirty="0" smtClean="0">
                <a:solidFill>
                  <a:srgbClr val="D41A1A"/>
                </a:solidFill>
                <a:latin typeface="Century Gothic" pitchFamily="34" charset="0"/>
              </a:rPr>
              <a:t>MARŞI’NIN </a:t>
            </a:r>
            <a:br>
              <a:rPr lang="tr-TR" b="1" dirty="0" smtClean="0">
                <a:solidFill>
                  <a:srgbClr val="D41A1A"/>
                </a:solidFill>
                <a:latin typeface="Century Gothic" pitchFamily="34" charset="0"/>
              </a:rPr>
            </a:br>
            <a:r>
              <a:rPr lang="tr-TR" b="1" dirty="0" smtClean="0">
                <a:solidFill>
                  <a:srgbClr val="D41A1A"/>
                </a:solidFill>
                <a:latin typeface="Century Gothic" pitchFamily="34" charset="0"/>
              </a:rPr>
              <a:t> </a:t>
            </a:r>
            <a:r>
              <a:rPr lang="tr-TR" b="1" dirty="0">
                <a:solidFill>
                  <a:srgbClr val="D41A1A"/>
                </a:solidFill>
                <a:latin typeface="Century Gothic" pitchFamily="34" charset="0"/>
              </a:rPr>
              <a:t>AÇIKLAMASI</a:t>
            </a:r>
            <a:r>
              <a:rPr lang="tr-TR" dirty="0"/>
              <a:t/>
            </a:r>
            <a:br>
              <a:rPr lang="tr-TR" dirty="0"/>
            </a:br>
            <a:endParaRPr lang="tr-TR" dirty="0"/>
          </a:p>
        </p:txBody>
      </p:sp>
      <p:sp>
        <p:nvSpPr>
          <p:cNvPr id="3" name="2 Alt Başlık"/>
          <p:cNvSpPr>
            <a:spLocks noGrp="1"/>
          </p:cNvSpPr>
          <p:nvPr>
            <p:ph type="subTitle" idx="1"/>
          </p:nvPr>
        </p:nvSpPr>
        <p:spPr>
          <a:xfrm>
            <a:off x="1371600" y="4071942"/>
            <a:ext cx="6400800" cy="1566858"/>
          </a:xfrm>
        </p:spPr>
        <p:txBody>
          <a:bodyPr/>
          <a:lstStyle/>
          <a:p>
            <a:pPr lvl="0" fontAlgn="base">
              <a:spcBef>
                <a:spcPct val="0"/>
              </a:spcBef>
              <a:spcAft>
                <a:spcPct val="0"/>
              </a:spcAft>
            </a:pPr>
            <a:r>
              <a:rPr lang="tr-TR" sz="4000" b="1" dirty="0">
                <a:solidFill>
                  <a:srgbClr val="0070C0"/>
                </a:solidFill>
                <a:latin typeface="Century Gothic" pitchFamily="34" charset="0"/>
                <a:ea typeface="Times New Roman" pitchFamily="18" charset="0"/>
              </a:rPr>
              <a:t> </a:t>
            </a:r>
            <a:r>
              <a:rPr kumimoji="0" lang="tr-TR" sz="4000" b="1" i="0" u="none" strike="noStrike" cap="none" normalizeH="0" baseline="0" dirty="0" smtClean="0">
                <a:ln>
                  <a:noFill/>
                </a:ln>
                <a:solidFill>
                  <a:srgbClr val="0070C0"/>
                </a:solidFill>
                <a:effectLst/>
                <a:latin typeface="Century Gothic" pitchFamily="34" charset="0"/>
                <a:ea typeface="Times New Roman" pitchFamily="18" charset="0"/>
              </a:rPr>
              <a:t> </a:t>
            </a:r>
            <a:r>
              <a:rPr kumimoji="0" lang="tr-TR" sz="4000" b="1" i="0" u="none" strike="noStrike" cap="none" normalizeH="0" baseline="0" dirty="0" smtClean="0">
                <a:ln>
                  <a:noFill/>
                </a:ln>
                <a:solidFill>
                  <a:srgbClr val="1631A6"/>
                </a:solidFill>
                <a:effectLst/>
                <a:latin typeface="Century Gothic" pitchFamily="34" charset="0"/>
                <a:ea typeface="Times New Roman" pitchFamily="18" charset="0"/>
              </a:rPr>
              <a:t>TÜRKÇE </a:t>
            </a:r>
            <a:endParaRPr kumimoji="0" lang="tr-TR" sz="4000" b="0" i="0" u="none" strike="noStrike" cap="none" normalizeH="0" baseline="0" dirty="0" smtClean="0">
              <a:ln>
                <a:noFill/>
              </a:ln>
              <a:solidFill>
                <a:srgbClr val="1631A6"/>
              </a:solidFill>
              <a:effectLst/>
              <a:latin typeface="Century Gothic" pitchFamily="34" charset="0"/>
            </a:endParaRPr>
          </a:p>
          <a:p>
            <a:pPr lvl="0" eaLnBrk="0" fontAlgn="base" hangingPunct="0">
              <a:spcBef>
                <a:spcPct val="0"/>
              </a:spcBef>
              <a:spcAft>
                <a:spcPct val="0"/>
              </a:spcAft>
            </a:pPr>
            <a:r>
              <a:rPr kumimoji="0" lang="tr-TR" sz="4000" b="1" i="0" u="none" strike="noStrike" cap="none" normalizeH="0" baseline="0" dirty="0" smtClean="0">
                <a:ln>
                  <a:noFill/>
                </a:ln>
                <a:solidFill>
                  <a:srgbClr val="1631A6"/>
                </a:solidFill>
                <a:effectLst/>
                <a:latin typeface="Century Gothic" pitchFamily="34" charset="0"/>
                <a:ea typeface="Times New Roman" pitchFamily="18" charset="0"/>
              </a:rPr>
              <a:t>  5. SINIF</a:t>
            </a:r>
            <a:endParaRPr kumimoji="0" lang="tr-TR" sz="4000" b="0" i="0" u="none" strike="noStrike" cap="none" normalizeH="0" baseline="0" dirty="0" smtClean="0">
              <a:ln>
                <a:noFill/>
              </a:ln>
              <a:solidFill>
                <a:srgbClr val="1631A6"/>
              </a:solidFill>
              <a:effectLst/>
              <a:latin typeface="Century Gothic" pitchFamily="34" charset="0"/>
            </a:endParaRPr>
          </a:p>
          <a:p>
            <a:endParaRPr lang="tr-TR" dirty="0"/>
          </a:p>
        </p:txBody>
      </p:sp>
      <p:pic>
        <p:nvPicPr>
          <p:cNvPr id="4" name="3 Resim"/>
          <p:cNvPicPr/>
          <p:nvPr/>
        </p:nvPicPr>
        <p:blipFill>
          <a:blip r:embed="rId2" cstate="print">
            <a:grayscl/>
          </a:blip>
          <a:srcRect/>
          <a:stretch>
            <a:fillRect/>
          </a:stretch>
        </p:blipFill>
        <p:spPr bwMode="auto">
          <a:xfrm>
            <a:off x="3428992" y="2428868"/>
            <a:ext cx="2357454" cy="1214446"/>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57290" y="642918"/>
            <a:ext cx="6543692" cy="796908"/>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1000100" y="1857364"/>
            <a:ext cx="7615262" cy="4268799"/>
          </a:xfrm>
        </p:spPr>
        <p:txBody>
          <a:bodyPr/>
          <a:lstStyle/>
          <a:p>
            <a:pPr>
              <a:buNone/>
            </a:pPr>
            <a:r>
              <a:rPr lang="tr-TR"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  5.  KITA</a:t>
            </a:r>
            <a:r>
              <a:rPr lang="tr-TR" sz="2800" dirty="0" smtClean="0">
                <a:solidFill>
                  <a:srgbClr val="C80000"/>
                </a:solidFill>
                <a:latin typeface="Times New Roman" pitchFamily="18" charset="0"/>
                <a:cs typeface="Times New Roman" pitchFamily="18" charset="0"/>
              </a:rPr>
              <a:t> </a:t>
            </a:r>
          </a:p>
          <a:p>
            <a:pPr>
              <a:buNone/>
            </a:pPr>
            <a:r>
              <a:rPr lang="tr-TR" sz="2800" dirty="0">
                <a:solidFill>
                  <a:srgbClr val="C80000"/>
                </a:solidFill>
                <a:latin typeface="Times New Roman" pitchFamily="18" charset="0"/>
                <a:cs typeface="Times New Roman" pitchFamily="18" charset="0"/>
              </a:rPr>
              <a:t> </a:t>
            </a:r>
            <a:r>
              <a:rPr lang="tr-TR" sz="2800" dirty="0" smtClean="0">
                <a:solidFill>
                  <a:srgbClr val="C80000"/>
                </a:solidFill>
                <a:latin typeface="Times New Roman" pitchFamily="18" charset="0"/>
                <a:cs typeface="Times New Roman" pitchFamily="18" charset="0"/>
              </a:rPr>
              <a:t>   Arkadaş! Yurdumu alçakları uğratma, sakın.</a:t>
            </a:r>
            <a:br>
              <a:rPr lang="tr-TR" sz="2800" dirty="0" smtClean="0">
                <a:solidFill>
                  <a:srgbClr val="C80000"/>
                </a:solidFill>
                <a:latin typeface="Times New Roman" pitchFamily="18" charset="0"/>
                <a:cs typeface="Times New Roman" pitchFamily="18" charset="0"/>
              </a:rPr>
            </a:br>
            <a:r>
              <a:rPr lang="tr-TR" sz="2800" dirty="0" smtClean="0">
                <a:solidFill>
                  <a:srgbClr val="C80000"/>
                </a:solidFill>
                <a:latin typeface="Times New Roman" pitchFamily="18" charset="0"/>
                <a:cs typeface="Times New Roman" pitchFamily="18" charset="0"/>
              </a:rPr>
              <a:t>Siper et gövdeni, dursun bu hayasızca akın.</a:t>
            </a:r>
            <a:br>
              <a:rPr lang="tr-TR" sz="2800" dirty="0" smtClean="0">
                <a:solidFill>
                  <a:srgbClr val="C80000"/>
                </a:solidFill>
                <a:latin typeface="Times New Roman" pitchFamily="18" charset="0"/>
                <a:cs typeface="Times New Roman" pitchFamily="18" charset="0"/>
              </a:rPr>
            </a:br>
            <a:r>
              <a:rPr lang="tr-TR" sz="2800" dirty="0" smtClean="0">
                <a:solidFill>
                  <a:srgbClr val="C80000"/>
                </a:solidFill>
                <a:latin typeface="Times New Roman" pitchFamily="18" charset="0"/>
                <a:cs typeface="Times New Roman" pitchFamily="18" charset="0"/>
              </a:rPr>
              <a:t>Doğacaktır sana va’dettiği günler Hakk’ın…</a:t>
            </a:r>
            <a:br>
              <a:rPr lang="tr-TR" sz="2800" dirty="0" smtClean="0">
                <a:solidFill>
                  <a:srgbClr val="C80000"/>
                </a:solidFill>
                <a:latin typeface="Times New Roman" pitchFamily="18" charset="0"/>
                <a:cs typeface="Times New Roman" pitchFamily="18" charset="0"/>
              </a:rPr>
            </a:br>
            <a:r>
              <a:rPr lang="tr-TR" sz="2800" dirty="0" smtClean="0">
                <a:solidFill>
                  <a:srgbClr val="C80000"/>
                </a:solidFill>
                <a:latin typeface="Times New Roman" pitchFamily="18" charset="0"/>
                <a:cs typeface="Times New Roman" pitchFamily="18" charset="0"/>
              </a:rPr>
              <a:t>Kim bilir, belki yarın, belki yarından da yakın</a:t>
            </a:r>
            <a:endParaRPr lang="tr-TR" sz="2800" dirty="0">
              <a:latin typeface="Times New Roman" pitchFamily="18" charset="0"/>
              <a:cs typeface="Times New Roman" pitchFamily="18" charset="0"/>
            </a:endParaRP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642918"/>
            <a:ext cx="6686568" cy="796908"/>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500034" y="1600200"/>
            <a:ext cx="8143932" cy="4543444"/>
          </a:xfrm>
        </p:spPr>
        <p:txBody>
          <a:bodyPr/>
          <a:lstStyle/>
          <a:p>
            <a:pPr>
              <a:buNone/>
            </a:pPr>
            <a:r>
              <a:rPr lang="tr-TR" b="1"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AÇIKLAMASI :</a:t>
            </a:r>
          </a:p>
          <a:p>
            <a:pPr>
              <a:buNone/>
            </a:pPr>
            <a:r>
              <a:rPr lang="tr-TR" sz="2800" dirty="0" smtClean="0">
                <a:solidFill>
                  <a:srgbClr val="D60000"/>
                </a:solidFill>
                <a:latin typeface="Times New Roman" pitchFamily="18" charset="0"/>
                <a:cs typeface="Times New Roman" pitchFamily="18" charset="0"/>
              </a:rPr>
              <a:t>          Bu kıtada şair ,tek tek düşmanla  savaşan  her Türk’e sesleniyor. Arkadaş ,yurduma alçakları sakın sokma. Bunun için gövdeni siper et ,gerekirse canını ver ki bu alçakça saldırılar dursun. Zira Allah’ın sana vaat ettiği  o mutlu günler “yarından da yakın”  denebilecek kadar kısa bir zamanda gelecektir.</a:t>
            </a:r>
            <a:endParaRPr lang="tr-TR" sz="2800" dirty="0">
              <a:solidFill>
                <a:srgbClr val="D60000"/>
              </a:solidFill>
              <a:latin typeface="Times New Roman" pitchFamily="18" charset="0"/>
              <a:cs typeface="Times New Roman" pitchFamily="18" charset="0"/>
            </a:endParaRP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642918"/>
            <a:ext cx="6615130" cy="796908"/>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1071538" y="1928802"/>
            <a:ext cx="7786742" cy="3983047"/>
          </a:xfrm>
        </p:spPr>
        <p:txBody>
          <a:bodyPr>
            <a:normAutofit/>
          </a:bodyPr>
          <a:lstStyle/>
          <a:p>
            <a:pPr>
              <a:buNone/>
            </a:pPr>
            <a:r>
              <a:rPr lang="tr-TR" sz="2800" b="1"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6.  KITA</a:t>
            </a:r>
            <a:r>
              <a:rPr lang="tr-TR" sz="2800" dirty="0">
                <a:latin typeface="Times New Roman" pitchFamily="18" charset="0"/>
                <a:cs typeface="Times New Roman" pitchFamily="18" charset="0"/>
              </a:rPr>
              <a:t> </a:t>
            </a:r>
            <a:endParaRPr lang="tr-TR" sz="2800" dirty="0" smtClean="0">
              <a:latin typeface="Times New Roman" pitchFamily="18" charset="0"/>
              <a:cs typeface="Times New Roman" pitchFamily="18" charset="0"/>
            </a:endParaRPr>
          </a:p>
          <a:p>
            <a:pPr>
              <a:buNone/>
            </a:pPr>
            <a:r>
              <a:rPr lang="tr-TR" sz="2800" dirty="0">
                <a:latin typeface="Times New Roman" pitchFamily="18" charset="0"/>
                <a:cs typeface="Times New Roman" pitchFamily="18" charset="0"/>
              </a:rPr>
              <a:t> </a:t>
            </a:r>
            <a:r>
              <a:rPr lang="tr-TR" sz="2800" dirty="0" smtClean="0">
                <a:latin typeface="Times New Roman" pitchFamily="18" charset="0"/>
                <a:cs typeface="Times New Roman" pitchFamily="18" charset="0"/>
              </a:rPr>
              <a:t>   </a:t>
            </a:r>
            <a:r>
              <a:rPr lang="tr-TR" sz="2800" dirty="0" smtClean="0">
                <a:solidFill>
                  <a:srgbClr val="D41A1A"/>
                </a:solidFill>
                <a:latin typeface="Times New Roman" pitchFamily="18" charset="0"/>
                <a:cs typeface="Times New Roman" pitchFamily="18" charset="0"/>
              </a:rPr>
              <a:t>Bastığın </a:t>
            </a:r>
            <a:r>
              <a:rPr lang="tr-TR" sz="2800" dirty="0">
                <a:solidFill>
                  <a:srgbClr val="D41A1A"/>
                </a:solidFill>
                <a:latin typeface="Times New Roman" pitchFamily="18" charset="0"/>
                <a:cs typeface="Times New Roman" pitchFamily="18" charset="0"/>
              </a:rPr>
              <a:t>yerleri “toprak!” diyerek geçme, tanı:</a:t>
            </a:r>
            <a:br>
              <a:rPr lang="tr-TR" sz="2800" dirty="0">
                <a:solidFill>
                  <a:srgbClr val="D41A1A"/>
                </a:solidFill>
                <a:latin typeface="Times New Roman" pitchFamily="18" charset="0"/>
                <a:cs typeface="Times New Roman" pitchFamily="18" charset="0"/>
              </a:rPr>
            </a:br>
            <a:r>
              <a:rPr lang="tr-TR" sz="2800" dirty="0">
                <a:solidFill>
                  <a:srgbClr val="D41A1A"/>
                </a:solidFill>
                <a:latin typeface="Times New Roman" pitchFamily="18" charset="0"/>
                <a:cs typeface="Times New Roman" pitchFamily="18" charset="0"/>
              </a:rPr>
              <a:t>Düşün altındaki binlerce kefensiz yatanı.</a:t>
            </a:r>
            <a:br>
              <a:rPr lang="tr-TR" sz="2800" dirty="0">
                <a:solidFill>
                  <a:srgbClr val="D41A1A"/>
                </a:solidFill>
                <a:latin typeface="Times New Roman" pitchFamily="18" charset="0"/>
                <a:cs typeface="Times New Roman" pitchFamily="18" charset="0"/>
              </a:rPr>
            </a:br>
            <a:r>
              <a:rPr lang="tr-TR" sz="2800" dirty="0">
                <a:solidFill>
                  <a:srgbClr val="D41A1A"/>
                </a:solidFill>
                <a:latin typeface="Times New Roman" pitchFamily="18" charset="0"/>
                <a:cs typeface="Times New Roman" pitchFamily="18" charset="0"/>
              </a:rPr>
              <a:t>Sen şehit oğlusun, incitme, yazıktır, atanı:</a:t>
            </a:r>
            <a:br>
              <a:rPr lang="tr-TR" sz="2800" dirty="0">
                <a:solidFill>
                  <a:srgbClr val="D41A1A"/>
                </a:solidFill>
                <a:latin typeface="Times New Roman" pitchFamily="18" charset="0"/>
                <a:cs typeface="Times New Roman" pitchFamily="18" charset="0"/>
              </a:rPr>
            </a:br>
            <a:r>
              <a:rPr lang="tr-TR" sz="2800" dirty="0">
                <a:solidFill>
                  <a:srgbClr val="D41A1A"/>
                </a:solidFill>
                <a:latin typeface="Times New Roman" pitchFamily="18" charset="0"/>
                <a:cs typeface="Times New Roman" pitchFamily="18" charset="0"/>
              </a:rPr>
              <a:t>Verme, dünyaları alsan da, bu cennet vatanı.</a:t>
            </a:r>
          </a:p>
          <a:p>
            <a:pPr>
              <a:buNone/>
            </a:pPr>
            <a:endParaRPr lang="tr-TR" b="1" dirty="0" smtClean="0">
              <a:latin typeface="Times New Roman" pitchFamily="18" charset="0"/>
              <a:cs typeface="Times New Roman" pitchFamily="18" charset="0"/>
            </a:endParaRPr>
          </a:p>
          <a:p>
            <a:pPr>
              <a:buNone/>
            </a:pPr>
            <a:r>
              <a:rPr lang="tr-TR" b="1" dirty="0"/>
              <a:t> </a:t>
            </a:r>
            <a:r>
              <a:rPr lang="tr-TR" b="1" dirty="0" smtClean="0"/>
              <a:t>   </a:t>
            </a:r>
            <a:endParaRPr lang="tr-TR" dirty="0">
              <a:solidFill>
                <a:srgbClr val="C80000"/>
              </a:solidFill>
              <a:latin typeface="Times New Roman" pitchFamily="18" charset="0"/>
              <a:cs typeface="Times New Roman" pitchFamily="18" charset="0"/>
            </a:endParaRPr>
          </a:p>
          <a:p>
            <a:pPr>
              <a:buNone/>
            </a:pPr>
            <a:endParaRPr lang="tr-TR" dirty="0"/>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57290" y="571480"/>
            <a:ext cx="6543692" cy="868346"/>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500034" y="1600200"/>
            <a:ext cx="8286808" cy="4972072"/>
          </a:xfrm>
        </p:spPr>
        <p:txBody>
          <a:bodyPr/>
          <a:lstStyle/>
          <a:p>
            <a:pPr>
              <a:buNone/>
            </a:pPr>
            <a:r>
              <a:rPr lang="tr-TR"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AÇIKLAMASI :</a:t>
            </a:r>
          </a:p>
          <a:p>
            <a:pPr>
              <a:buNone/>
            </a:pPr>
            <a:r>
              <a:rPr lang="tr-TR" sz="2800" dirty="0" smtClean="0">
                <a:latin typeface="Times New Roman" pitchFamily="18" charset="0"/>
                <a:cs typeface="Times New Roman" pitchFamily="18" charset="0"/>
              </a:rPr>
              <a:t>          </a:t>
            </a:r>
            <a:r>
              <a:rPr lang="tr-TR" sz="2800" dirty="0" smtClean="0">
                <a:solidFill>
                  <a:srgbClr val="C80000"/>
                </a:solidFill>
                <a:latin typeface="Times New Roman" pitchFamily="18" charset="0"/>
                <a:cs typeface="Times New Roman" pitchFamily="18" charset="0"/>
              </a:rPr>
              <a:t>Bu kıtada şair , “vatan “ kavramını işlemiştir.</a:t>
            </a:r>
          </a:p>
          <a:p>
            <a:pPr>
              <a:buNone/>
            </a:pPr>
            <a:r>
              <a:rPr lang="tr-TR" sz="2800" dirty="0" smtClean="0">
                <a:solidFill>
                  <a:srgbClr val="C80000"/>
                </a:solidFill>
                <a:latin typeface="Times New Roman" pitchFamily="18" charset="0"/>
                <a:cs typeface="Times New Roman" pitchFamily="18" charset="0"/>
              </a:rPr>
              <a:t>          Üzerinde dolaştığın   yerleri “sıradan bir topraktır” diyerek geçip gitme ,iyice tanı. Altında kefensiz olarak yatmakta olan binlerce şehidi düşün. Sen de dini ,vatanı ,namusu için ölenlerin oğlusun ,yazıktır  ,atalarını incitme ,onlara layık ol. Karşılığında sana dünyaları verseler de bu cennet vatanı başkalarına verme ,ona sahip çık</a:t>
            </a:r>
            <a:r>
              <a:rPr lang="tr-TR" sz="2800" dirty="0" smtClean="0">
                <a:solidFill>
                  <a:srgbClr val="C80000"/>
                </a:solidFill>
                <a:latin typeface="Times New Roman" pitchFamily="18" charset="0"/>
                <a:cs typeface="Times New Roman" pitchFamily="18" charset="0"/>
              </a:rPr>
              <a:t>. </a:t>
            </a:r>
            <a:r>
              <a:rPr lang="tr-TR" sz="2800" u="sng" dirty="0" smtClean="0">
                <a:hlinkClick r:id="rId2"/>
              </a:rPr>
              <a:t>www.</a:t>
            </a:r>
            <a:r>
              <a:rPr lang="tr-TR" sz="2800" u="sng" dirty="0" err="1" smtClean="0">
                <a:hlinkClick r:id="rId2"/>
              </a:rPr>
              <a:t>sorubak</a:t>
            </a:r>
            <a:r>
              <a:rPr lang="tr-TR" sz="2800" u="sng" dirty="0" smtClean="0">
                <a:hlinkClick r:id="rId2"/>
              </a:rPr>
              <a:t>.com</a:t>
            </a:r>
            <a:endParaRPr lang="tr-TR" sz="2800" dirty="0">
              <a:solidFill>
                <a:srgbClr val="C80000"/>
              </a:solidFill>
              <a:latin typeface="Times New Roman" pitchFamily="18" charset="0"/>
              <a:cs typeface="Times New Roman" pitchFamily="18" charset="0"/>
            </a:endParaRPr>
          </a:p>
        </p:txBody>
      </p:sp>
      <p:pic>
        <p:nvPicPr>
          <p:cNvPr id="4" name="3 Resim"/>
          <p:cNvPicPr/>
          <p:nvPr/>
        </p:nvPicPr>
        <p:blipFill>
          <a:blip r:embed="rId3"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57290" y="642918"/>
            <a:ext cx="6472254" cy="714380"/>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1071538" y="1857364"/>
            <a:ext cx="7715304" cy="3714776"/>
          </a:xfrm>
        </p:spPr>
        <p:txBody>
          <a:bodyPr>
            <a:normAutofit/>
          </a:bodyPr>
          <a:lstStyle/>
          <a:p>
            <a:pPr>
              <a:buNone/>
            </a:pPr>
            <a:r>
              <a:rPr lang="tr-TR" sz="2800" b="1" dirty="0">
                <a:solidFill>
                  <a:srgbClr val="1631A6"/>
                </a:solidFill>
                <a:latin typeface="Times New Roman" pitchFamily="18" charset="0"/>
                <a:cs typeface="Times New Roman" pitchFamily="18" charset="0"/>
              </a:rPr>
              <a:t> </a:t>
            </a:r>
            <a:r>
              <a:rPr lang="tr-TR" sz="2800" b="1"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7.  KITA</a:t>
            </a:r>
            <a:r>
              <a:rPr lang="tr-TR" sz="2800" dirty="0">
                <a:latin typeface="Times New Roman" pitchFamily="18" charset="0"/>
                <a:cs typeface="Times New Roman" pitchFamily="18" charset="0"/>
              </a:rPr>
              <a:t> </a:t>
            </a:r>
            <a:endParaRPr lang="tr-TR" sz="2800" dirty="0" smtClean="0">
              <a:latin typeface="Times New Roman" pitchFamily="18" charset="0"/>
              <a:cs typeface="Times New Roman" pitchFamily="18" charset="0"/>
            </a:endParaRPr>
          </a:p>
          <a:p>
            <a:pPr>
              <a:buNone/>
            </a:pPr>
            <a:r>
              <a:rPr lang="tr-TR" sz="2800" dirty="0">
                <a:latin typeface="Times New Roman" pitchFamily="18" charset="0"/>
                <a:cs typeface="Times New Roman" pitchFamily="18" charset="0"/>
              </a:rPr>
              <a:t> </a:t>
            </a:r>
            <a:r>
              <a:rPr lang="tr-TR" sz="2800" dirty="0" smtClean="0">
                <a:latin typeface="Times New Roman" pitchFamily="18" charset="0"/>
                <a:cs typeface="Times New Roman" pitchFamily="18" charset="0"/>
              </a:rPr>
              <a:t>   </a:t>
            </a:r>
            <a:r>
              <a:rPr lang="tr-TR" sz="2800" dirty="0" smtClean="0">
                <a:solidFill>
                  <a:srgbClr val="D41A1A"/>
                </a:solidFill>
                <a:latin typeface="Times New Roman" pitchFamily="18" charset="0"/>
                <a:cs typeface="Times New Roman" pitchFamily="18" charset="0"/>
              </a:rPr>
              <a:t>Kim </a:t>
            </a:r>
            <a:r>
              <a:rPr lang="tr-TR" sz="2800" dirty="0">
                <a:solidFill>
                  <a:srgbClr val="D41A1A"/>
                </a:solidFill>
                <a:latin typeface="Times New Roman" pitchFamily="18" charset="0"/>
                <a:cs typeface="Times New Roman" pitchFamily="18" charset="0"/>
              </a:rPr>
              <a:t>bu cennet vatanının uğruna olmaz ki feda?</a:t>
            </a:r>
            <a:br>
              <a:rPr lang="tr-TR" sz="2800" dirty="0">
                <a:solidFill>
                  <a:srgbClr val="D41A1A"/>
                </a:solidFill>
                <a:latin typeface="Times New Roman" pitchFamily="18" charset="0"/>
                <a:cs typeface="Times New Roman" pitchFamily="18" charset="0"/>
              </a:rPr>
            </a:br>
            <a:r>
              <a:rPr lang="tr-TR" sz="2800" dirty="0">
                <a:solidFill>
                  <a:srgbClr val="D41A1A"/>
                </a:solidFill>
                <a:latin typeface="Times New Roman" pitchFamily="18" charset="0"/>
                <a:cs typeface="Times New Roman" pitchFamily="18" charset="0"/>
              </a:rPr>
              <a:t>Şüheda fışkıracak toprağı sıksan, şüheda!</a:t>
            </a:r>
            <a:br>
              <a:rPr lang="tr-TR" sz="2800" dirty="0">
                <a:solidFill>
                  <a:srgbClr val="D41A1A"/>
                </a:solidFill>
                <a:latin typeface="Times New Roman" pitchFamily="18" charset="0"/>
                <a:cs typeface="Times New Roman" pitchFamily="18" charset="0"/>
              </a:rPr>
            </a:br>
            <a:r>
              <a:rPr lang="tr-TR" sz="2800" dirty="0">
                <a:solidFill>
                  <a:srgbClr val="D41A1A"/>
                </a:solidFill>
                <a:latin typeface="Times New Roman" pitchFamily="18" charset="0"/>
                <a:cs typeface="Times New Roman" pitchFamily="18" charset="0"/>
              </a:rPr>
              <a:t>Canı, cananı, bütün varımı alsında Huda,</a:t>
            </a:r>
            <a:br>
              <a:rPr lang="tr-TR" sz="2800" dirty="0">
                <a:solidFill>
                  <a:srgbClr val="D41A1A"/>
                </a:solidFill>
                <a:latin typeface="Times New Roman" pitchFamily="18" charset="0"/>
                <a:cs typeface="Times New Roman" pitchFamily="18" charset="0"/>
              </a:rPr>
            </a:br>
            <a:r>
              <a:rPr lang="tr-TR" sz="2800" dirty="0">
                <a:solidFill>
                  <a:srgbClr val="D41A1A"/>
                </a:solidFill>
                <a:latin typeface="Times New Roman" pitchFamily="18" charset="0"/>
                <a:cs typeface="Times New Roman" pitchFamily="18" charset="0"/>
              </a:rPr>
              <a:t>Etmesin tek vatanımdan beni dünyada cüda.</a:t>
            </a: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642918"/>
            <a:ext cx="6615130" cy="796908"/>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500034" y="1857364"/>
            <a:ext cx="8001056" cy="4000528"/>
          </a:xfrm>
        </p:spPr>
        <p:txBody>
          <a:bodyPr/>
          <a:lstStyle/>
          <a:p>
            <a:pPr>
              <a:buNone/>
            </a:pPr>
            <a:r>
              <a:rPr lang="tr-TR"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AÇIKLAMASI :</a:t>
            </a:r>
          </a:p>
          <a:p>
            <a:pPr>
              <a:buNone/>
            </a:pPr>
            <a:r>
              <a:rPr lang="tr-TR" sz="2800" dirty="0" smtClean="0">
                <a:solidFill>
                  <a:srgbClr val="D41A1A"/>
                </a:solidFill>
                <a:latin typeface="Times New Roman" pitchFamily="18" charset="0"/>
                <a:cs typeface="Times New Roman" pitchFamily="18" charset="0"/>
              </a:rPr>
              <a:t>          Bu kıtada şair , “vatan sevgisini”  işlemiştir. </a:t>
            </a:r>
          </a:p>
          <a:p>
            <a:pPr>
              <a:buNone/>
            </a:pPr>
            <a:r>
              <a:rPr lang="tr-TR" sz="2800" dirty="0" smtClean="0">
                <a:solidFill>
                  <a:srgbClr val="D41A1A"/>
                </a:solidFill>
                <a:latin typeface="Times New Roman" pitchFamily="18" charset="0"/>
                <a:cs typeface="Times New Roman" pitchFamily="18" charset="0"/>
              </a:rPr>
              <a:t>          Toprağını sıksan  şehitler fışkıracak olan bu cennet vatanın uğruna kim kendini feda etmez ki... Allah  canımı ,sevgilimi ,bütün varımı yoğumu alsın da ,yeter ki beni ,bu dünyada vatanımdan ayrı ve uzak bırakmasın.</a:t>
            </a:r>
            <a:endParaRPr lang="tr-TR" sz="2800" dirty="0">
              <a:solidFill>
                <a:srgbClr val="D41A1A"/>
              </a:solidFill>
              <a:latin typeface="Times New Roman" pitchFamily="18" charset="0"/>
              <a:cs typeface="Times New Roman" pitchFamily="18" charset="0"/>
            </a:endParaRP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642918"/>
            <a:ext cx="6615130" cy="796908"/>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1000100" y="1928802"/>
            <a:ext cx="7858180" cy="3786214"/>
          </a:xfrm>
        </p:spPr>
        <p:txBody>
          <a:bodyPr/>
          <a:lstStyle/>
          <a:p>
            <a:pPr>
              <a:buNone/>
            </a:pPr>
            <a:r>
              <a:rPr lang="tr-TR" sz="2800" b="1"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8.  KITA</a:t>
            </a:r>
          </a:p>
          <a:p>
            <a:pPr>
              <a:buNone/>
            </a:pPr>
            <a:r>
              <a:rPr lang="tr-TR" sz="2800" dirty="0" smtClean="0">
                <a:solidFill>
                  <a:srgbClr val="C80000"/>
                </a:solidFill>
                <a:latin typeface="Times New Roman" pitchFamily="18" charset="0"/>
                <a:cs typeface="Times New Roman" pitchFamily="18" charset="0"/>
              </a:rPr>
              <a:t>    </a:t>
            </a:r>
            <a:r>
              <a:rPr lang="tr-TR" sz="2800" dirty="0" smtClean="0">
                <a:solidFill>
                  <a:srgbClr val="D60000"/>
                </a:solidFill>
                <a:latin typeface="Times New Roman" pitchFamily="18" charset="0"/>
                <a:cs typeface="Times New Roman" pitchFamily="18" charset="0"/>
              </a:rPr>
              <a:t>Ruhumun </a:t>
            </a:r>
            <a:r>
              <a:rPr lang="tr-TR" sz="2800" dirty="0">
                <a:solidFill>
                  <a:srgbClr val="D60000"/>
                </a:solidFill>
                <a:latin typeface="Times New Roman" pitchFamily="18" charset="0"/>
                <a:cs typeface="Times New Roman" pitchFamily="18" charset="0"/>
              </a:rPr>
              <a:t>senden, ilahi, şudur ancak emeli:</a:t>
            </a:r>
            <a:br>
              <a:rPr lang="tr-TR" sz="2800" dirty="0">
                <a:solidFill>
                  <a:srgbClr val="D60000"/>
                </a:solidFill>
                <a:latin typeface="Times New Roman" pitchFamily="18" charset="0"/>
                <a:cs typeface="Times New Roman" pitchFamily="18" charset="0"/>
              </a:rPr>
            </a:br>
            <a:r>
              <a:rPr lang="tr-TR" sz="2800" dirty="0">
                <a:solidFill>
                  <a:srgbClr val="D60000"/>
                </a:solidFill>
                <a:latin typeface="Times New Roman" pitchFamily="18" charset="0"/>
                <a:cs typeface="Times New Roman" pitchFamily="18" charset="0"/>
              </a:rPr>
              <a:t>Değmesin mabedimin göğsüne namahrem eli.</a:t>
            </a:r>
            <a:br>
              <a:rPr lang="tr-TR" sz="2800" dirty="0">
                <a:solidFill>
                  <a:srgbClr val="D60000"/>
                </a:solidFill>
                <a:latin typeface="Times New Roman" pitchFamily="18" charset="0"/>
                <a:cs typeface="Times New Roman" pitchFamily="18" charset="0"/>
              </a:rPr>
            </a:br>
            <a:r>
              <a:rPr lang="tr-TR" sz="2800" dirty="0">
                <a:solidFill>
                  <a:srgbClr val="D60000"/>
                </a:solidFill>
                <a:latin typeface="Times New Roman" pitchFamily="18" charset="0"/>
                <a:cs typeface="Times New Roman" pitchFamily="18" charset="0"/>
              </a:rPr>
              <a:t>Bu ezanlar-ki şahadetleri dinin temeli-</a:t>
            </a:r>
            <a:br>
              <a:rPr lang="tr-TR" sz="2800" dirty="0">
                <a:solidFill>
                  <a:srgbClr val="D60000"/>
                </a:solidFill>
                <a:latin typeface="Times New Roman" pitchFamily="18" charset="0"/>
                <a:cs typeface="Times New Roman" pitchFamily="18" charset="0"/>
              </a:rPr>
            </a:br>
            <a:r>
              <a:rPr lang="tr-TR" sz="2800" dirty="0">
                <a:solidFill>
                  <a:srgbClr val="D60000"/>
                </a:solidFill>
                <a:latin typeface="Times New Roman" pitchFamily="18" charset="0"/>
                <a:cs typeface="Times New Roman" pitchFamily="18" charset="0"/>
              </a:rPr>
              <a:t>Ebedi yurdumun üstünde benim inlemeli</a:t>
            </a:r>
          </a:p>
          <a:p>
            <a:pPr>
              <a:buNone/>
            </a:pPr>
            <a:endParaRPr lang="tr-TR" b="1" dirty="0" smtClean="0">
              <a:solidFill>
                <a:srgbClr val="1631A6"/>
              </a:solidFill>
              <a:latin typeface="Century Gothic" pitchFamily="34" charset="0"/>
            </a:endParaRPr>
          </a:p>
          <a:p>
            <a:pPr>
              <a:buNone/>
            </a:pPr>
            <a:endParaRPr lang="tr-TR" dirty="0"/>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28728" y="642918"/>
            <a:ext cx="6400816" cy="725470"/>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500034" y="1500174"/>
            <a:ext cx="8501122" cy="5143536"/>
          </a:xfrm>
        </p:spPr>
        <p:txBody>
          <a:bodyPr>
            <a:normAutofit/>
          </a:bodyPr>
          <a:lstStyle/>
          <a:p>
            <a:pPr>
              <a:buNone/>
            </a:pPr>
            <a:r>
              <a:rPr lang="tr-TR" sz="2800" dirty="0" smtClean="0">
                <a:solidFill>
                  <a:srgbClr val="1631A6"/>
                </a:solidFill>
                <a:latin typeface="Times New Roman" pitchFamily="18" charset="0"/>
                <a:cs typeface="Times New Roman" pitchFamily="18" charset="0"/>
              </a:rPr>
              <a:t>          AÇIKLAMASI :</a:t>
            </a:r>
          </a:p>
          <a:p>
            <a:pPr>
              <a:buNone/>
            </a:pPr>
            <a:r>
              <a:rPr lang="tr-TR" sz="2800" dirty="0" smtClean="0">
                <a:latin typeface="Times New Roman" pitchFamily="18" charset="0"/>
                <a:cs typeface="Times New Roman" pitchFamily="18" charset="0"/>
              </a:rPr>
              <a:t>          </a:t>
            </a:r>
            <a:r>
              <a:rPr lang="tr-TR" sz="2800" dirty="0" smtClean="0">
                <a:solidFill>
                  <a:srgbClr val="C80000"/>
                </a:solidFill>
                <a:latin typeface="Times New Roman" pitchFamily="18" charset="0"/>
                <a:cs typeface="Times New Roman" pitchFamily="18" charset="0"/>
              </a:rPr>
              <a:t>Bu kıtada şair ,şehitlerin dilinden Allah’a yakarmaktadır.</a:t>
            </a:r>
          </a:p>
          <a:p>
            <a:pPr>
              <a:buNone/>
            </a:pPr>
            <a:r>
              <a:rPr lang="tr-TR" sz="2800" dirty="0">
                <a:solidFill>
                  <a:srgbClr val="C80000"/>
                </a:solidFill>
                <a:latin typeface="Times New Roman" pitchFamily="18" charset="0"/>
                <a:cs typeface="Times New Roman" pitchFamily="18" charset="0"/>
              </a:rPr>
              <a:t> </a:t>
            </a:r>
            <a:r>
              <a:rPr lang="tr-TR" sz="2800" dirty="0" smtClean="0">
                <a:solidFill>
                  <a:srgbClr val="C80000"/>
                </a:solidFill>
                <a:latin typeface="Times New Roman" pitchFamily="18" charset="0"/>
                <a:cs typeface="Times New Roman" pitchFamily="18" charset="0"/>
              </a:rPr>
              <a:t>        Ey Allah’ım ! Ruhumun senden dileği ,dinimizce kutsal olan yerlerin üzerine yabancı ellerin değmemesi ve içinde dinin temeli olan şehadetlerin bulunduğu ezanın sonsuza kadar yurdumun üstünde inlemesi ,okunmasıdır.</a:t>
            </a:r>
            <a:endParaRPr lang="tr-TR" sz="2800" dirty="0">
              <a:solidFill>
                <a:srgbClr val="C80000"/>
              </a:solidFill>
            </a:endParaRP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642918"/>
            <a:ext cx="6615130" cy="725470"/>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928662" y="1928802"/>
            <a:ext cx="7615262" cy="3857652"/>
          </a:xfrm>
        </p:spPr>
        <p:txBody>
          <a:bodyPr/>
          <a:lstStyle/>
          <a:p>
            <a:pPr>
              <a:buNone/>
            </a:pPr>
            <a:r>
              <a:rPr lang="tr-TR"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9.  KITA</a:t>
            </a:r>
            <a:r>
              <a:rPr lang="tr-TR" sz="2800" dirty="0">
                <a:latin typeface="Times New Roman" pitchFamily="18" charset="0"/>
                <a:cs typeface="Times New Roman" pitchFamily="18" charset="0"/>
              </a:rPr>
              <a:t> </a:t>
            </a:r>
            <a:endParaRPr lang="tr-TR" sz="2800" dirty="0" smtClean="0">
              <a:latin typeface="Times New Roman" pitchFamily="18" charset="0"/>
              <a:cs typeface="Times New Roman" pitchFamily="18" charset="0"/>
            </a:endParaRPr>
          </a:p>
          <a:p>
            <a:pPr>
              <a:buNone/>
            </a:pPr>
            <a:r>
              <a:rPr lang="tr-TR" sz="2800" dirty="0">
                <a:latin typeface="Times New Roman" pitchFamily="18" charset="0"/>
                <a:cs typeface="Times New Roman" pitchFamily="18" charset="0"/>
              </a:rPr>
              <a:t> </a:t>
            </a:r>
            <a:r>
              <a:rPr lang="tr-TR" sz="2800" dirty="0" smtClean="0">
                <a:latin typeface="Times New Roman" pitchFamily="18" charset="0"/>
                <a:cs typeface="Times New Roman" pitchFamily="18" charset="0"/>
              </a:rPr>
              <a:t>   </a:t>
            </a:r>
            <a:r>
              <a:rPr lang="tr-TR" sz="2800" dirty="0" smtClean="0">
                <a:solidFill>
                  <a:srgbClr val="D60000"/>
                </a:solidFill>
                <a:latin typeface="Times New Roman" pitchFamily="18" charset="0"/>
                <a:cs typeface="Times New Roman" pitchFamily="18" charset="0"/>
              </a:rPr>
              <a:t>O </a:t>
            </a:r>
            <a:r>
              <a:rPr lang="tr-TR" sz="2800" dirty="0">
                <a:solidFill>
                  <a:srgbClr val="D60000"/>
                </a:solidFill>
                <a:latin typeface="Times New Roman" pitchFamily="18" charset="0"/>
                <a:cs typeface="Times New Roman" pitchFamily="18" charset="0"/>
              </a:rPr>
              <a:t>zaman vecd ile bin secde eder-varsa-taşım,</a:t>
            </a:r>
            <a:br>
              <a:rPr lang="tr-TR" sz="2800" dirty="0">
                <a:solidFill>
                  <a:srgbClr val="D60000"/>
                </a:solidFill>
                <a:latin typeface="Times New Roman" pitchFamily="18" charset="0"/>
                <a:cs typeface="Times New Roman" pitchFamily="18" charset="0"/>
              </a:rPr>
            </a:br>
            <a:r>
              <a:rPr lang="tr-TR" sz="2800" dirty="0">
                <a:solidFill>
                  <a:srgbClr val="D60000"/>
                </a:solidFill>
                <a:latin typeface="Times New Roman" pitchFamily="18" charset="0"/>
                <a:cs typeface="Times New Roman" pitchFamily="18" charset="0"/>
              </a:rPr>
              <a:t>Her cerihamdan, ilahi, boşanıp kanlı yaşım,</a:t>
            </a:r>
            <a:br>
              <a:rPr lang="tr-TR" sz="2800" dirty="0">
                <a:solidFill>
                  <a:srgbClr val="D60000"/>
                </a:solidFill>
                <a:latin typeface="Times New Roman" pitchFamily="18" charset="0"/>
                <a:cs typeface="Times New Roman" pitchFamily="18" charset="0"/>
              </a:rPr>
            </a:br>
            <a:r>
              <a:rPr lang="tr-TR" sz="2800" dirty="0">
                <a:solidFill>
                  <a:srgbClr val="D60000"/>
                </a:solidFill>
                <a:latin typeface="Times New Roman" pitchFamily="18" charset="0"/>
                <a:cs typeface="Times New Roman" pitchFamily="18" charset="0"/>
              </a:rPr>
              <a:t>Fışkırır ruh-ı mücerred gibi yerden na’şım;</a:t>
            </a:r>
            <a:br>
              <a:rPr lang="tr-TR" sz="2800" dirty="0">
                <a:solidFill>
                  <a:srgbClr val="D60000"/>
                </a:solidFill>
                <a:latin typeface="Times New Roman" pitchFamily="18" charset="0"/>
                <a:cs typeface="Times New Roman" pitchFamily="18" charset="0"/>
              </a:rPr>
            </a:br>
            <a:r>
              <a:rPr lang="tr-TR" sz="2800" dirty="0">
                <a:solidFill>
                  <a:srgbClr val="D60000"/>
                </a:solidFill>
                <a:latin typeface="Times New Roman" pitchFamily="18" charset="0"/>
                <a:cs typeface="Times New Roman" pitchFamily="18" charset="0"/>
              </a:rPr>
              <a:t>O zaman yükselerek arşa değer belki başım</a:t>
            </a:r>
          </a:p>
          <a:p>
            <a:pPr>
              <a:buNone/>
            </a:pPr>
            <a:endParaRPr lang="tr-TR" dirty="0"/>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500166" y="571480"/>
            <a:ext cx="6257940" cy="868346"/>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500034" y="1600200"/>
            <a:ext cx="8429684" cy="5043510"/>
          </a:xfrm>
        </p:spPr>
        <p:txBody>
          <a:bodyPr>
            <a:normAutofit/>
          </a:bodyPr>
          <a:lstStyle/>
          <a:p>
            <a:pPr>
              <a:buNone/>
            </a:pPr>
            <a:r>
              <a:rPr lang="tr-TR"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       AÇIKLAMASI :</a:t>
            </a:r>
          </a:p>
          <a:p>
            <a:pPr>
              <a:buNone/>
            </a:pPr>
            <a:r>
              <a:rPr lang="tr-TR" sz="2800" dirty="0" smtClean="0">
                <a:latin typeface="Times New Roman" pitchFamily="18" charset="0"/>
                <a:cs typeface="Times New Roman" pitchFamily="18" charset="0"/>
              </a:rPr>
              <a:t>          </a:t>
            </a:r>
            <a:r>
              <a:rPr lang="tr-TR" sz="2800" dirty="0" smtClean="0">
                <a:solidFill>
                  <a:srgbClr val="C80000"/>
                </a:solidFill>
                <a:latin typeface="Times New Roman" pitchFamily="18" charset="0"/>
                <a:cs typeface="Times New Roman" pitchFamily="18" charset="0"/>
              </a:rPr>
              <a:t>Bu kıtada ,sekizinci kıtanın devamıdır.</a:t>
            </a:r>
            <a:r>
              <a:rPr lang="tr-TR" sz="2800" dirty="0" smtClean="0">
                <a:latin typeface="Times New Roman" pitchFamily="18" charset="0"/>
                <a:cs typeface="Times New Roman" pitchFamily="18" charset="0"/>
              </a:rPr>
              <a:t> </a:t>
            </a:r>
          </a:p>
          <a:p>
            <a:pPr>
              <a:buNone/>
            </a:pPr>
            <a:r>
              <a:rPr lang="tr-TR" sz="2800" dirty="0" smtClean="0">
                <a:solidFill>
                  <a:srgbClr val="C80000"/>
                </a:solidFill>
                <a:latin typeface="Times New Roman" pitchFamily="18" charset="0"/>
                <a:cs typeface="Times New Roman" pitchFamily="18" charset="0"/>
              </a:rPr>
              <a:t>          O zaman ,yer yüzünde eğer mezar taşım hala duruyorsa ,iman coşkunluğu ile sana bin secde eder ,yerlere kapanırım. Ey Allah’ım ,yaralarımdan kanlı yaşlar boşanıp cesedim ,vatanın düşmandan temizlenmiş olmasından doğan sevinçle cisimsiz bir ruh gibi yerden fışkırdığı zaman başım yükselerek ,belki manevi göklerin en yüce katı olan “arşa” değer.</a:t>
            </a:r>
            <a:endParaRPr lang="tr-TR" sz="2800" dirty="0">
              <a:solidFill>
                <a:srgbClr val="C80000"/>
              </a:solidFill>
              <a:latin typeface="Times New Roman" pitchFamily="18" charset="0"/>
              <a:cs typeface="Times New Roman" pitchFamily="18" charset="0"/>
            </a:endParaRP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643042" y="428604"/>
            <a:ext cx="6000792" cy="1142984"/>
          </a:xfrm>
        </p:spPr>
        <p:txBody>
          <a:bodyPr>
            <a:normAutofit/>
          </a:bodyPr>
          <a:lstStyle/>
          <a:p>
            <a:r>
              <a:rPr lang="tr-TR" sz="2800" b="1" dirty="0">
                <a:solidFill>
                  <a:srgbClr val="1631A6"/>
                </a:solidFill>
                <a:latin typeface="Century Gothic" pitchFamily="34" charset="0"/>
              </a:rPr>
              <a:t>İSTİKLAL  MARŞI  VE  </a:t>
            </a:r>
            <a:r>
              <a:rPr lang="tr-TR" sz="2800" b="1" dirty="0" smtClean="0">
                <a:solidFill>
                  <a:srgbClr val="1631A6"/>
                </a:solidFill>
                <a:latin typeface="Century Gothic" pitchFamily="34" charset="0"/>
              </a:rPr>
              <a:t>AÇIKLAMASI</a:t>
            </a:r>
            <a:endParaRPr lang="tr-TR" sz="2800" dirty="0">
              <a:solidFill>
                <a:srgbClr val="1631A6"/>
              </a:solidFill>
              <a:latin typeface="Century Gothic" pitchFamily="34" charset="0"/>
            </a:endParaRPr>
          </a:p>
        </p:txBody>
      </p:sp>
      <p:sp>
        <p:nvSpPr>
          <p:cNvPr id="3" name="2 İçerik Yer Tutucusu"/>
          <p:cNvSpPr>
            <a:spLocks noGrp="1"/>
          </p:cNvSpPr>
          <p:nvPr>
            <p:ph idx="1"/>
          </p:nvPr>
        </p:nvSpPr>
        <p:spPr>
          <a:xfrm>
            <a:off x="428596" y="1928802"/>
            <a:ext cx="8501122" cy="4572032"/>
          </a:xfrm>
        </p:spPr>
        <p:txBody>
          <a:bodyPr/>
          <a:lstStyle/>
          <a:p>
            <a:pPr>
              <a:buNone/>
            </a:pPr>
            <a:r>
              <a:rPr lang="tr-TR" sz="2800" dirty="0" smtClean="0">
                <a:latin typeface="Times New Roman" pitchFamily="18" charset="0"/>
                <a:cs typeface="Times New Roman" pitchFamily="18" charset="0"/>
              </a:rPr>
              <a:t>    </a:t>
            </a:r>
            <a:r>
              <a:rPr lang="tr-TR" sz="2800" b="1" dirty="0" smtClean="0">
                <a:solidFill>
                  <a:srgbClr val="1631A6"/>
                </a:solidFill>
                <a:latin typeface="Times New Roman" pitchFamily="18" charset="0"/>
                <a:cs typeface="Times New Roman" pitchFamily="18" charset="0"/>
              </a:rPr>
              <a:t>1</a:t>
            </a:r>
            <a:r>
              <a:rPr lang="tr-TR" sz="2800" b="1" dirty="0">
                <a:solidFill>
                  <a:srgbClr val="1631A6"/>
                </a:solidFill>
                <a:latin typeface="Times New Roman" pitchFamily="18" charset="0"/>
                <a:cs typeface="Times New Roman" pitchFamily="18" charset="0"/>
              </a:rPr>
              <a:t>.  KITA</a:t>
            </a:r>
          </a:p>
          <a:p>
            <a:pPr>
              <a:buNone/>
            </a:pPr>
            <a:r>
              <a:rPr lang="tr-TR" sz="2800" b="1" dirty="0" smtClean="0">
                <a:latin typeface="Times New Roman" pitchFamily="18" charset="0"/>
                <a:cs typeface="Times New Roman" pitchFamily="18" charset="0"/>
              </a:rPr>
              <a:t>    </a:t>
            </a:r>
            <a:r>
              <a:rPr lang="tr-TR" sz="2800" b="1" dirty="0" smtClean="0">
                <a:solidFill>
                  <a:srgbClr val="D41A1A"/>
                </a:solidFill>
                <a:latin typeface="Times New Roman" pitchFamily="18" charset="0"/>
                <a:cs typeface="Times New Roman" pitchFamily="18" charset="0"/>
              </a:rPr>
              <a:t>Korkma </a:t>
            </a:r>
            <a:r>
              <a:rPr lang="tr-TR" sz="2800" b="1" dirty="0">
                <a:solidFill>
                  <a:srgbClr val="D41A1A"/>
                </a:solidFill>
                <a:latin typeface="Times New Roman" pitchFamily="18" charset="0"/>
                <a:cs typeface="Times New Roman" pitchFamily="18" charset="0"/>
              </a:rPr>
              <a:t>,sönmez bu şafaklarda yüzen al sancak; </a:t>
            </a:r>
            <a:r>
              <a:rPr lang="en-US" sz="2800" b="1" dirty="0">
                <a:solidFill>
                  <a:srgbClr val="D41A1A"/>
                </a:solidFill>
                <a:latin typeface="Times New Roman" pitchFamily="18" charset="0"/>
                <a:cs typeface="Times New Roman" pitchFamily="18" charset="0"/>
              </a:rPr>
              <a:t>                                                            </a:t>
            </a:r>
            <a:r>
              <a:rPr lang="en-US" sz="2800" b="1" dirty="0" smtClean="0">
                <a:solidFill>
                  <a:srgbClr val="D41A1A"/>
                </a:solidFill>
                <a:latin typeface="Times New Roman" pitchFamily="18" charset="0"/>
                <a:cs typeface="Times New Roman" pitchFamily="18" charset="0"/>
              </a:rPr>
              <a:t>Sönmeden </a:t>
            </a:r>
            <a:r>
              <a:rPr lang="en-US" sz="2800" b="1" dirty="0">
                <a:solidFill>
                  <a:srgbClr val="D41A1A"/>
                </a:solidFill>
                <a:latin typeface="Times New Roman" pitchFamily="18" charset="0"/>
                <a:cs typeface="Times New Roman" pitchFamily="18" charset="0"/>
              </a:rPr>
              <a:t>yurdumun üstünde tüten en son ocak.                                                                                          O benim milletimin yıldızıdır, parlayacak;                           O benimdir, o benim milletimindir ancak!</a:t>
            </a:r>
            <a:endParaRPr lang="tr-TR" sz="2800" b="1" dirty="0">
              <a:solidFill>
                <a:srgbClr val="D41A1A"/>
              </a:solidFill>
              <a:latin typeface="Times New Roman" pitchFamily="18" charset="0"/>
              <a:cs typeface="Times New Roman" pitchFamily="18" charset="0"/>
            </a:endParaRPr>
          </a:p>
          <a:p>
            <a:endParaRPr lang="tr-TR" dirty="0">
              <a:latin typeface="Century Gothic" pitchFamily="34" charset="0"/>
            </a:endParaRP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57290" y="642918"/>
            <a:ext cx="6543692" cy="725470"/>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785786" y="1857364"/>
            <a:ext cx="7715304" cy="3857652"/>
          </a:xfrm>
        </p:spPr>
        <p:txBody>
          <a:bodyPr>
            <a:normAutofit/>
          </a:bodyPr>
          <a:lstStyle/>
          <a:p>
            <a:pPr>
              <a:buNone/>
            </a:pPr>
            <a:r>
              <a:rPr lang="tr-TR"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10.  KITA</a:t>
            </a:r>
          </a:p>
          <a:p>
            <a:pPr>
              <a:buNone/>
            </a:pPr>
            <a:r>
              <a:rPr lang="tr-TR" sz="2800" dirty="0" smtClean="0">
                <a:latin typeface="Times New Roman" pitchFamily="18" charset="0"/>
                <a:cs typeface="Times New Roman" pitchFamily="18" charset="0"/>
              </a:rPr>
              <a:t>    </a:t>
            </a:r>
            <a:r>
              <a:rPr lang="en-US" sz="2800" dirty="0" smtClean="0">
                <a:solidFill>
                  <a:srgbClr val="C80000"/>
                </a:solidFill>
                <a:latin typeface="Times New Roman" pitchFamily="18" charset="0"/>
                <a:cs typeface="Times New Roman" pitchFamily="18" charset="0"/>
              </a:rPr>
              <a:t>Dalgalan </a:t>
            </a:r>
            <a:r>
              <a:rPr lang="en-US" sz="2800" dirty="0">
                <a:solidFill>
                  <a:srgbClr val="C80000"/>
                </a:solidFill>
                <a:latin typeface="Times New Roman" pitchFamily="18" charset="0"/>
                <a:cs typeface="Times New Roman" pitchFamily="18" charset="0"/>
              </a:rPr>
              <a:t>sen de şafaklar gibi ey şanlı hilâl!</a:t>
            </a:r>
            <a:br>
              <a:rPr lang="en-US" sz="2800" dirty="0">
                <a:solidFill>
                  <a:srgbClr val="C80000"/>
                </a:solidFill>
                <a:latin typeface="Times New Roman" pitchFamily="18" charset="0"/>
                <a:cs typeface="Times New Roman" pitchFamily="18" charset="0"/>
              </a:rPr>
            </a:br>
            <a:r>
              <a:rPr lang="en-US" sz="2800" dirty="0" smtClean="0">
                <a:solidFill>
                  <a:srgbClr val="C80000"/>
                </a:solidFill>
                <a:latin typeface="Times New Roman" pitchFamily="18" charset="0"/>
                <a:cs typeface="Times New Roman" pitchFamily="18" charset="0"/>
              </a:rPr>
              <a:t>Olsun </a:t>
            </a:r>
            <a:r>
              <a:rPr lang="en-US" sz="2800" dirty="0">
                <a:solidFill>
                  <a:srgbClr val="C80000"/>
                </a:solidFill>
                <a:latin typeface="Times New Roman" pitchFamily="18" charset="0"/>
                <a:cs typeface="Times New Roman" pitchFamily="18" charset="0"/>
              </a:rPr>
              <a:t>artık dökülen kanlarımın hepsi helâl.</a:t>
            </a:r>
            <a:br>
              <a:rPr lang="en-US" sz="2800" dirty="0">
                <a:solidFill>
                  <a:srgbClr val="C80000"/>
                </a:solidFill>
                <a:latin typeface="Times New Roman" pitchFamily="18" charset="0"/>
                <a:cs typeface="Times New Roman" pitchFamily="18" charset="0"/>
              </a:rPr>
            </a:br>
            <a:r>
              <a:rPr lang="en-US" sz="2800" dirty="0" smtClean="0">
                <a:solidFill>
                  <a:srgbClr val="C80000"/>
                </a:solidFill>
                <a:latin typeface="Times New Roman" pitchFamily="18" charset="0"/>
                <a:cs typeface="Times New Roman" pitchFamily="18" charset="0"/>
              </a:rPr>
              <a:t>Ebediyyen </a:t>
            </a:r>
            <a:r>
              <a:rPr lang="en-US" sz="2800" dirty="0">
                <a:solidFill>
                  <a:srgbClr val="C80000"/>
                </a:solidFill>
                <a:latin typeface="Times New Roman" pitchFamily="18" charset="0"/>
                <a:cs typeface="Times New Roman" pitchFamily="18" charset="0"/>
              </a:rPr>
              <a:t>sana yok, ırkıma yok izmihlâl:</a:t>
            </a:r>
            <a:br>
              <a:rPr lang="en-US" sz="2800" dirty="0">
                <a:solidFill>
                  <a:srgbClr val="C80000"/>
                </a:solidFill>
                <a:latin typeface="Times New Roman" pitchFamily="18" charset="0"/>
                <a:cs typeface="Times New Roman" pitchFamily="18" charset="0"/>
              </a:rPr>
            </a:br>
            <a:r>
              <a:rPr lang="en-US" sz="2800" dirty="0" smtClean="0">
                <a:solidFill>
                  <a:srgbClr val="C80000"/>
                </a:solidFill>
                <a:latin typeface="Times New Roman" pitchFamily="18" charset="0"/>
                <a:cs typeface="Times New Roman" pitchFamily="18" charset="0"/>
              </a:rPr>
              <a:t>Hakkıdır</a:t>
            </a:r>
            <a:r>
              <a:rPr lang="en-US" sz="2800" dirty="0">
                <a:solidFill>
                  <a:srgbClr val="C80000"/>
                </a:solidFill>
                <a:latin typeface="Times New Roman" pitchFamily="18" charset="0"/>
                <a:cs typeface="Times New Roman" pitchFamily="18" charset="0"/>
              </a:rPr>
              <a:t>, hür yaşamış, bayrağımın hürriyet;</a:t>
            </a:r>
            <a:br>
              <a:rPr lang="en-US" sz="2800" dirty="0">
                <a:solidFill>
                  <a:srgbClr val="C80000"/>
                </a:solidFill>
                <a:latin typeface="Times New Roman" pitchFamily="18" charset="0"/>
                <a:cs typeface="Times New Roman" pitchFamily="18" charset="0"/>
              </a:rPr>
            </a:br>
            <a:r>
              <a:rPr lang="en-US" sz="2800" dirty="0" smtClean="0">
                <a:solidFill>
                  <a:srgbClr val="C80000"/>
                </a:solidFill>
                <a:latin typeface="Times New Roman" pitchFamily="18" charset="0"/>
                <a:cs typeface="Times New Roman" pitchFamily="18" charset="0"/>
              </a:rPr>
              <a:t>Hakkıdır</a:t>
            </a:r>
            <a:r>
              <a:rPr lang="en-US" sz="2800" dirty="0">
                <a:solidFill>
                  <a:srgbClr val="C80000"/>
                </a:solidFill>
                <a:latin typeface="Times New Roman" pitchFamily="18" charset="0"/>
                <a:cs typeface="Times New Roman" pitchFamily="18" charset="0"/>
              </a:rPr>
              <a:t>, Hakk'a tapan, milletimin istiklâl!</a:t>
            </a:r>
            <a:endParaRPr lang="tr-TR" sz="2800" dirty="0">
              <a:solidFill>
                <a:srgbClr val="C80000"/>
              </a:solidFill>
              <a:latin typeface="Times New Roman" pitchFamily="18" charset="0"/>
              <a:cs typeface="Times New Roman" pitchFamily="18" charset="0"/>
            </a:endParaRP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57290" y="642918"/>
            <a:ext cx="6472254" cy="785818"/>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500034" y="1571612"/>
            <a:ext cx="8358246" cy="4929222"/>
          </a:xfrm>
        </p:spPr>
        <p:txBody>
          <a:bodyPr>
            <a:normAutofit/>
          </a:bodyPr>
          <a:lstStyle/>
          <a:p>
            <a:pPr>
              <a:buNone/>
            </a:pPr>
            <a:r>
              <a:rPr lang="tr-TR"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AÇIKLAMASI :</a:t>
            </a:r>
          </a:p>
          <a:p>
            <a:pPr>
              <a:buNone/>
            </a:pPr>
            <a:r>
              <a:rPr lang="tr-TR" sz="2800" dirty="0" smtClean="0">
                <a:latin typeface="Times New Roman" pitchFamily="18" charset="0"/>
                <a:cs typeface="Times New Roman" pitchFamily="18" charset="0"/>
              </a:rPr>
              <a:t>         </a:t>
            </a:r>
            <a:r>
              <a:rPr lang="tr-TR" sz="2800" dirty="0" smtClean="0">
                <a:solidFill>
                  <a:srgbClr val="C80000"/>
                </a:solidFill>
                <a:latin typeface="Times New Roman" pitchFamily="18" charset="0"/>
                <a:cs typeface="Times New Roman" pitchFamily="18" charset="0"/>
              </a:rPr>
              <a:t>Bu kıtada şair ,yine bayrağa sesleniyor.</a:t>
            </a:r>
            <a:r>
              <a:rPr lang="tr-TR" sz="2800" dirty="0" smtClean="0">
                <a:latin typeface="Times New Roman" pitchFamily="18" charset="0"/>
                <a:cs typeface="Times New Roman" pitchFamily="18" charset="0"/>
              </a:rPr>
              <a:t> </a:t>
            </a:r>
          </a:p>
          <a:p>
            <a:pPr>
              <a:buNone/>
            </a:pPr>
            <a:r>
              <a:rPr lang="tr-TR" sz="2800" dirty="0" smtClean="0">
                <a:solidFill>
                  <a:srgbClr val="D41A1A"/>
                </a:solidFill>
                <a:latin typeface="Times New Roman" pitchFamily="18" charset="0"/>
                <a:cs typeface="Times New Roman" pitchFamily="18" charset="0"/>
              </a:rPr>
              <a:t>         Şanlı bayrak ,sabah şafağının ardından mutlaka aydınlık gelecektir. Zafer ,Türk milletinin olacaktır. Yolunda döktüğümüz bütün kanların hepsi sana helal olsun. Artık Türk milletinin ve bayrağının yok olması  ,dağılması diye bir şey sonsuza kadar söz konusu olamaz. Bayrağımız ve milletimiz , hürriyet ve istiklali , hak etmiştir</a:t>
            </a:r>
            <a:r>
              <a:rPr lang="tr-TR" sz="2800" dirty="0" smtClean="0">
                <a:solidFill>
                  <a:srgbClr val="D41A1A"/>
                </a:solidFill>
                <a:latin typeface="Times New Roman" pitchFamily="18" charset="0"/>
                <a:cs typeface="Times New Roman" pitchFamily="18" charset="0"/>
              </a:rPr>
              <a:t>. </a:t>
            </a:r>
            <a:r>
              <a:rPr lang="tr-TR" sz="2800" u="sng" dirty="0" smtClean="0">
                <a:hlinkClick r:id="rId2"/>
              </a:rPr>
              <a:t>www.</a:t>
            </a:r>
            <a:r>
              <a:rPr lang="tr-TR" sz="2800" u="sng" dirty="0" err="1" smtClean="0">
                <a:hlinkClick r:id="rId2"/>
              </a:rPr>
              <a:t>sorubak</a:t>
            </a:r>
            <a:r>
              <a:rPr lang="tr-TR" sz="2800" u="sng" dirty="0" smtClean="0">
                <a:hlinkClick r:id="rId2"/>
              </a:rPr>
              <a:t>.com</a:t>
            </a:r>
            <a:endParaRPr lang="tr-TR" sz="2800" dirty="0">
              <a:solidFill>
                <a:srgbClr val="D41A1A"/>
              </a:solidFill>
              <a:latin typeface="Times New Roman" pitchFamily="18" charset="0"/>
              <a:cs typeface="Times New Roman" pitchFamily="18" charset="0"/>
            </a:endParaRPr>
          </a:p>
        </p:txBody>
      </p:sp>
      <p:pic>
        <p:nvPicPr>
          <p:cNvPr id="4" name="3 Resim"/>
          <p:cNvPicPr/>
          <p:nvPr/>
        </p:nvPicPr>
        <p:blipFill>
          <a:blip r:embed="rId3" cstate="print">
            <a:grayscl/>
          </a:blip>
          <a:srcRect/>
          <a:stretch>
            <a:fillRect/>
          </a:stretch>
        </p:blipFill>
        <p:spPr bwMode="auto">
          <a:xfrm>
            <a:off x="0" y="0"/>
            <a:ext cx="1571604" cy="71435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571480"/>
            <a:ext cx="6615130" cy="857256"/>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500034" y="1600200"/>
            <a:ext cx="8358246" cy="4900634"/>
          </a:xfrm>
        </p:spPr>
        <p:txBody>
          <a:bodyPr>
            <a:normAutofit/>
          </a:bodyPr>
          <a:lstStyle/>
          <a:p>
            <a:pPr>
              <a:buNone/>
            </a:pPr>
            <a:r>
              <a:rPr lang="tr-TR" b="1" dirty="0" smtClean="0"/>
              <a:t>          </a:t>
            </a:r>
            <a:r>
              <a:rPr lang="tr-TR" sz="2800" dirty="0" smtClean="0">
                <a:solidFill>
                  <a:srgbClr val="1631A6"/>
                </a:solidFill>
                <a:latin typeface="Times New Roman" pitchFamily="18" charset="0"/>
                <a:cs typeface="Times New Roman" pitchFamily="18" charset="0"/>
              </a:rPr>
              <a:t>AÇIKLAMASI :</a:t>
            </a:r>
          </a:p>
          <a:p>
            <a:pPr>
              <a:buNone/>
            </a:pPr>
            <a:r>
              <a:rPr lang="tr-TR" sz="2800" dirty="0">
                <a:latin typeface="Times New Roman" pitchFamily="18" charset="0"/>
                <a:cs typeface="Times New Roman" pitchFamily="18" charset="0"/>
              </a:rPr>
              <a:t> </a:t>
            </a:r>
            <a:r>
              <a:rPr lang="tr-TR" sz="2800" dirty="0" smtClean="0">
                <a:latin typeface="Times New Roman" pitchFamily="18" charset="0"/>
                <a:cs typeface="Times New Roman" pitchFamily="18" charset="0"/>
              </a:rPr>
              <a:t>          </a:t>
            </a:r>
            <a:r>
              <a:rPr lang="tr-TR" sz="2800" dirty="0" smtClean="0">
                <a:solidFill>
                  <a:srgbClr val="C80000"/>
                </a:solidFill>
                <a:latin typeface="Times New Roman" pitchFamily="18" charset="0"/>
                <a:cs typeface="Times New Roman" pitchFamily="18" charset="0"/>
              </a:rPr>
              <a:t>Bu </a:t>
            </a:r>
            <a:r>
              <a:rPr lang="tr-TR" sz="2800" dirty="0">
                <a:solidFill>
                  <a:srgbClr val="C80000"/>
                </a:solidFill>
                <a:latin typeface="Times New Roman" pitchFamily="18" charset="0"/>
                <a:cs typeface="Times New Roman" pitchFamily="18" charset="0"/>
              </a:rPr>
              <a:t>kıtada şair ,Türk milletine sesleniyor. </a:t>
            </a:r>
            <a:endParaRPr lang="tr-TR" sz="2800" dirty="0" smtClean="0">
              <a:solidFill>
                <a:srgbClr val="C80000"/>
              </a:solidFill>
              <a:latin typeface="Times New Roman" pitchFamily="18" charset="0"/>
              <a:cs typeface="Times New Roman" pitchFamily="18" charset="0"/>
            </a:endParaRPr>
          </a:p>
          <a:p>
            <a:pPr>
              <a:buNone/>
            </a:pPr>
            <a:r>
              <a:rPr lang="tr-TR" sz="2800" dirty="0" smtClean="0">
                <a:solidFill>
                  <a:srgbClr val="C80000"/>
                </a:solidFill>
                <a:latin typeface="Times New Roman" pitchFamily="18" charset="0"/>
                <a:cs typeface="Times New Roman" pitchFamily="18" charset="0"/>
              </a:rPr>
              <a:t>           Ey milletim   korkma </a:t>
            </a:r>
            <a:r>
              <a:rPr lang="tr-TR" sz="2800" dirty="0">
                <a:solidFill>
                  <a:srgbClr val="C80000"/>
                </a:solidFill>
                <a:latin typeface="Times New Roman" pitchFamily="18" charset="0"/>
                <a:cs typeface="Times New Roman" pitchFamily="18" charset="0"/>
              </a:rPr>
              <a:t>,endişe etme ! Yurdumun üzerinde ,bacası tüten en son ocak  sönmeden </a:t>
            </a:r>
            <a:r>
              <a:rPr lang="tr-TR" sz="2800" dirty="0" smtClean="0">
                <a:solidFill>
                  <a:srgbClr val="C80000"/>
                </a:solidFill>
                <a:latin typeface="Times New Roman" pitchFamily="18" charset="0"/>
                <a:cs typeface="Times New Roman" pitchFamily="18" charset="0"/>
              </a:rPr>
              <a:t>yıkılmadan </a:t>
            </a:r>
            <a:r>
              <a:rPr lang="tr-TR" sz="2800" dirty="0">
                <a:solidFill>
                  <a:srgbClr val="C80000"/>
                </a:solidFill>
                <a:latin typeface="Times New Roman" pitchFamily="18" charset="0"/>
                <a:cs typeface="Times New Roman" pitchFamily="18" charset="0"/>
              </a:rPr>
              <a:t>,şafak kızıllığı içinde bir alev gibi dalgalanan al bayrak indirilemez. O bayrak ,milletimin daima parlayan </a:t>
            </a:r>
            <a:r>
              <a:rPr lang="tr-TR" sz="2800" dirty="0" smtClean="0">
                <a:solidFill>
                  <a:srgbClr val="C80000"/>
                </a:solidFill>
                <a:latin typeface="Times New Roman" pitchFamily="18" charset="0"/>
                <a:cs typeface="Times New Roman" pitchFamily="18" charset="0"/>
              </a:rPr>
              <a:t>yıldızıdır, kuvvet </a:t>
            </a:r>
            <a:r>
              <a:rPr lang="tr-TR" sz="2800" dirty="0">
                <a:solidFill>
                  <a:srgbClr val="C80000"/>
                </a:solidFill>
                <a:latin typeface="Times New Roman" pitchFamily="18" charset="0"/>
                <a:cs typeface="Times New Roman" pitchFamily="18" charset="0"/>
              </a:rPr>
              <a:t>ve </a:t>
            </a:r>
            <a:r>
              <a:rPr lang="tr-TR" sz="2800" dirty="0" smtClean="0">
                <a:solidFill>
                  <a:srgbClr val="C80000"/>
                </a:solidFill>
                <a:latin typeface="Times New Roman" pitchFamily="18" charset="0"/>
                <a:cs typeface="Times New Roman" pitchFamily="18" charset="0"/>
              </a:rPr>
              <a:t>kudretinin  </a:t>
            </a:r>
            <a:r>
              <a:rPr lang="tr-TR" sz="2800" dirty="0">
                <a:solidFill>
                  <a:srgbClr val="C80000"/>
                </a:solidFill>
                <a:latin typeface="Times New Roman" pitchFamily="18" charset="0"/>
                <a:cs typeface="Times New Roman" pitchFamily="18" charset="0"/>
              </a:rPr>
              <a:t>sembolüdür. O bayrak sadece benim ve milletimindir ,başkasının olamaz</a:t>
            </a:r>
            <a:r>
              <a:rPr lang="tr-TR" sz="2800" dirty="0" smtClean="0">
                <a:solidFill>
                  <a:srgbClr val="C80000"/>
                </a:solidFill>
                <a:latin typeface="Times New Roman" pitchFamily="18" charset="0"/>
                <a:cs typeface="Times New Roman" pitchFamily="18" charset="0"/>
              </a:rPr>
              <a:t>. </a:t>
            </a:r>
            <a:r>
              <a:rPr lang="tr-TR" sz="2800" u="sng" dirty="0" smtClean="0">
                <a:hlinkClick r:id="rId2"/>
              </a:rPr>
              <a:t>www.</a:t>
            </a:r>
            <a:r>
              <a:rPr lang="tr-TR" sz="2800" u="sng" dirty="0" err="1" smtClean="0">
                <a:hlinkClick r:id="rId2"/>
              </a:rPr>
              <a:t>sorubak</a:t>
            </a:r>
            <a:r>
              <a:rPr lang="tr-TR" sz="2800" u="sng" dirty="0" smtClean="0">
                <a:hlinkClick r:id="rId2"/>
              </a:rPr>
              <a:t>.com</a:t>
            </a:r>
            <a:endParaRPr lang="tr-TR" sz="2800" dirty="0">
              <a:solidFill>
                <a:srgbClr val="C80000"/>
              </a:solidFill>
              <a:latin typeface="Times New Roman" pitchFamily="18" charset="0"/>
              <a:cs typeface="Times New Roman" pitchFamily="18" charset="0"/>
            </a:endParaRPr>
          </a:p>
          <a:p>
            <a:endParaRPr lang="tr-TR" dirty="0"/>
          </a:p>
        </p:txBody>
      </p:sp>
      <p:pic>
        <p:nvPicPr>
          <p:cNvPr id="4" name="3 Resim"/>
          <p:cNvPicPr/>
          <p:nvPr/>
        </p:nvPicPr>
        <p:blipFill>
          <a:blip r:embed="rId3"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57290" y="571480"/>
            <a:ext cx="6472254" cy="857256"/>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357158" y="1857364"/>
            <a:ext cx="8501122" cy="3786215"/>
          </a:xfrm>
        </p:spPr>
        <p:txBody>
          <a:bodyPr>
            <a:noAutofit/>
          </a:bodyPr>
          <a:lstStyle/>
          <a:p>
            <a:pPr>
              <a:buNone/>
            </a:pPr>
            <a:r>
              <a:rPr lang="tr-TR" dirty="0" smtClean="0">
                <a:solidFill>
                  <a:srgbClr val="1631A6"/>
                </a:solidFill>
                <a:latin typeface="Times New Roman" pitchFamily="18" charset="0"/>
                <a:cs typeface="Times New Roman" pitchFamily="18" charset="0"/>
              </a:rPr>
              <a:t>    </a:t>
            </a:r>
            <a:r>
              <a:rPr lang="tr-TR" sz="2800" b="1" dirty="0" smtClean="0">
                <a:solidFill>
                  <a:srgbClr val="1631A6"/>
                </a:solidFill>
                <a:latin typeface="Times New Roman" pitchFamily="18" charset="0"/>
                <a:cs typeface="Times New Roman" pitchFamily="18" charset="0"/>
              </a:rPr>
              <a:t>2.  KITA</a:t>
            </a:r>
            <a:r>
              <a:rPr lang="tr-TR" sz="2800" b="1" dirty="0">
                <a:latin typeface="Times New Roman" pitchFamily="18" charset="0"/>
                <a:cs typeface="Times New Roman" pitchFamily="18" charset="0"/>
              </a:rPr>
              <a:t> </a:t>
            </a:r>
            <a:endParaRPr lang="tr-TR" sz="2800" b="1" dirty="0" smtClean="0">
              <a:latin typeface="Times New Roman" pitchFamily="18" charset="0"/>
              <a:cs typeface="Times New Roman" pitchFamily="18" charset="0"/>
            </a:endParaRPr>
          </a:p>
          <a:p>
            <a:pPr>
              <a:buNone/>
            </a:pPr>
            <a:r>
              <a:rPr lang="tr-TR" sz="2800" b="1" dirty="0">
                <a:latin typeface="Times New Roman" pitchFamily="18" charset="0"/>
                <a:cs typeface="Times New Roman" pitchFamily="18" charset="0"/>
              </a:rPr>
              <a:t> </a:t>
            </a:r>
            <a:r>
              <a:rPr lang="tr-TR" sz="2800" b="1" dirty="0" smtClean="0">
                <a:latin typeface="Times New Roman" pitchFamily="18" charset="0"/>
                <a:cs typeface="Times New Roman" pitchFamily="18" charset="0"/>
              </a:rPr>
              <a:t>   </a:t>
            </a:r>
            <a:r>
              <a:rPr lang="tr-TR" sz="2800" b="1" dirty="0" smtClean="0">
                <a:solidFill>
                  <a:srgbClr val="D60000"/>
                </a:solidFill>
                <a:latin typeface="Times New Roman" pitchFamily="18" charset="0"/>
                <a:cs typeface="Times New Roman" pitchFamily="18" charset="0"/>
              </a:rPr>
              <a:t>Çatma</a:t>
            </a:r>
            <a:r>
              <a:rPr lang="tr-TR" sz="2800" b="1" dirty="0">
                <a:solidFill>
                  <a:srgbClr val="D60000"/>
                </a:solidFill>
                <a:latin typeface="Times New Roman" pitchFamily="18" charset="0"/>
                <a:cs typeface="Times New Roman" pitchFamily="18" charset="0"/>
              </a:rPr>
              <a:t>, kurban olayım çehreni ey nazlı hilal!</a:t>
            </a:r>
            <a:br>
              <a:rPr lang="tr-TR" sz="2800" b="1" dirty="0">
                <a:solidFill>
                  <a:srgbClr val="D60000"/>
                </a:solidFill>
                <a:latin typeface="Times New Roman" pitchFamily="18" charset="0"/>
                <a:cs typeface="Times New Roman" pitchFamily="18" charset="0"/>
              </a:rPr>
            </a:br>
            <a:r>
              <a:rPr lang="tr-TR" sz="2800" b="1" dirty="0">
                <a:solidFill>
                  <a:srgbClr val="D60000"/>
                </a:solidFill>
                <a:latin typeface="Times New Roman" pitchFamily="18" charset="0"/>
                <a:cs typeface="Times New Roman" pitchFamily="18" charset="0"/>
              </a:rPr>
              <a:t>Kahraman ırkıma bir gül! Ne bu şiddet, bu celal?</a:t>
            </a:r>
            <a:br>
              <a:rPr lang="tr-TR" sz="2800" b="1" dirty="0">
                <a:solidFill>
                  <a:srgbClr val="D60000"/>
                </a:solidFill>
                <a:latin typeface="Times New Roman" pitchFamily="18" charset="0"/>
                <a:cs typeface="Times New Roman" pitchFamily="18" charset="0"/>
              </a:rPr>
            </a:br>
            <a:r>
              <a:rPr lang="tr-TR" sz="2800" b="1" dirty="0">
                <a:solidFill>
                  <a:srgbClr val="D60000"/>
                </a:solidFill>
                <a:latin typeface="Times New Roman" pitchFamily="18" charset="0"/>
                <a:cs typeface="Times New Roman" pitchFamily="18" charset="0"/>
              </a:rPr>
              <a:t>Sana olmaz dökülen kanlarımız sonra helal…</a:t>
            </a:r>
            <a:br>
              <a:rPr lang="tr-TR" sz="2800" b="1" dirty="0">
                <a:solidFill>
                  <a:srgbClr val="D60000"/>
                </a:solidFill>
                <a:latin typeface="Times New Roman" pitchFamily="18" charset="0"/>
                <a:cs typeface="Times New Roman" pitchFamily="18" charset="0"/>
              </a:rPr>
            </a:br>
            <a:r>
              <a:rPr lang="tr-TR" sz="2800" b="1" dirty="0">
                <a:solidFill>
                  <a:srgbClr val="D60000"/>
                </a:solidFill>
                <a:latin typeface="Times New Roman" pitchFamily="18" charset="0"/>
                <a:cs typeface="Times New Roman" pitchFamily="18" charset="0"/>
              </a:rPr>
              <a:t>Hakkıdır, Hakk’a tapan milletimin istiklal!</a:t>
            </a:r>
          </a:p>
          <a:p>
            <a:pPr>
              <a:buNone/>
            </a:pPr>
            <a:endParaRPr lang="tr-TR" dirty="0" smtClean="0">
              <a:solidFill>
                <a:srgbClr val="1631A6"/>
              </a:solidFill>
              <a:latin typeface="Times New Roman" pitchFamily="18" charset="0"/>
              <a:cs typeface="Times New Roman" pitchFamily="18" charset="0"/>
            </a:endParaRPr>
          </a:p>
          <a:p>
            <a:pPr>
              <a:buNone/>
            </a:pPr>
            <a:endParaRPr lang="tr-TR" dirty="0" smtClean="0">
              <a:solidFill>
                <a:srgbClr val="1631A6"/>
              </a:solidFill>
              <a:latin typeface="Times New Roman" pitchFamily="18" charset="0"/>
              <a:cs typeface="Times New Roman" pitchFamily="18" charset="0"/>
            </a:endParaRPr>
          </a:p>
          <a:p>
            <a:pPr>
              <a:buNone/>
            </a:pPr>
            <a:r>
              <a:rPr lang="tr-TR" dirty="0">
                <a:solidFill>
                  <a:srgbClr val="1631A6"/>
                </a:solidFill>
                <a:latin typeface="Times New Roman" pitchFamily="18" charset="0"/>
                <a:cs typeface="Times New Roman" pitchFamily="18" charset="0"/>
              </a:rPr>
              <a:t> </a:t>
            </a:r>
            <a:r>
              <a:rPr lang="tr-TR" dirty="0" smtClean="0">
                <a:solidFill>
                  <a:srgbClr val="1631A6"/>
                </a:solidFill>
                <a:latin typeface="Times New Roman" pitchFamily="18" charset="0"/>
                <a:cs typeface="Times New Roman" pitchFamily="18" charset="0"/>
              </a:rPr>
              <a:t>  </a:t>
            </a:r>
          </a:p>
          <a:p>
            <a:pPr>
              <a:buNone/>
            </a:pPr>
            <a:endParaRPr lang="tr-TR" dirty="0">
              <a:latin typeface="Times New Roman" pitchFamily="18" charset="0"/>
              <a:cs typeface="Times New Roman" pitchFamily="18" charset="0"/>
            </a:endParaRP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642918"/>
            <a:ext cx="6686568" cy="785818"/>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500034" y="1357298"/>
            <a:ext cx="8429684" cy="4929222"/>
          </a:xfrm>
        </p:spPr>
        <p:txBody>
          <a:bodyPr/>
          <a:lstStyle/>
          <a:p>
            <a:pPr>
              <a:buNone/>
            </a:pPr>
            <a:r>
              <a:rPr lang="tr-TR" b="1"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AÇIKLAMASI :</a:t>
            </a:r>
          </a:p>
          <a:p>
            <a:pPr>
              <a:buNone/>
            </a:pPr>
            <a:r>
              <a:rPr lang="tr-TR" sz="2800" dirty="0" smtClean="0">
                <a:latin typeface="Times New Roman" pitchFamily="18" charset="0"/>
                <a:cs typeface="Times New Roman" pitchFamily="18" charset="0"/>
              </a:rPr>
              <a:t>        </a:t>
            </a:r>
            <a:r>
              <a:rPr lang="tr-TR" sz="2800" dirty="0" smtClean="0">
                <a:solidFill>
                  <a:srgbClr val="C80000"/>
                </a:solidFill>
                <a:latin typeface="Times New Roman" pitchFamily="18" charset="0"/>
                <a:cs typeface="Times New Roman" pitchFamily="18" charset="0"/>
              </a:rPr>
              <a:t>Bu kıtada şair ,bayrağa sesleniyor.</a:t>
            </a:r>
          </a:p>
          <a:p>
            <a:pPr>
              <a:buNone/>
            </a:pPr>
            <a:r>
              <a:rPr lang="tr-TR" sz="2800" dirty="0">
                <a:solidFill>
                  <a:srgbClr val="C80000"/>
                </a:solidFill>
                <a:latin typeface="Times New Roman" pitchFamily="18" charset="0"/>
                <a:cs typeface="Times New Roman" pitchFamily="18" charset="0"/>
              </a:rPr>
              <a:t> </a:t>
            </a:r>
            <a:r>
              <a:rPr lang="tr-TR" sz="2800" dirty="0" smtClean="0">
                <a:solidFill>
                  <a:srgbClr val="C80000"/>
                </a:solidFill>
                <a:latin typeface="Times New Roman" pitchFamily="18" charset="0"/>
                <a:cs typeface="Times New Roman" pitchFamily="18" charset="0"/>
              </a:rPr>
              <a:t>       Ey nazlı hilal ,uğruna canımı vereyim ,ne olur kaşlarını çatma ,yüzünü asma !</a:t>
            </a:r>
            <a:r>
              <a:rPr lang="tr-TR" sz="2800" dirty="0">
                <a:latin typeface="Times New Roman" pitchFamily="18" charset="0"/>
                <a:cs typeface="Times New Roman" pitchFamily="18" charset="0"/>
              </a:rPr>
              <a:t> </a:t>
            </a:r>
            <a:r>
              <a:rPr lang="tr-TR" sz="2800" dirty="0">
                <a:solidFill>
                  <a:srgbClr val="C80000"/>
                </a:solidFill>
                <a:latin typeface="Times New Roman" pitchFamily="18" charset="0"/>
                <a:cs typeface="Times New Roman" pitchFamily="18" charset="0"/>
              </a:rPr>
              <a:t>Bu heybetin ,bu şiddetin neden ?  Kahraman milletime bir kere gülümse . Uğruna döktüğümüz kanlar sonra helal olmaz. Yalnızca </a:t>
            </a:r>
            <a:r>
              <a:rPr lang="tr-TR" sz="2800" dirty="0" smtClean="0">
                <a:solidFill>
                  <a:srgbClr val="C80000"/>
                </a:solidFill>
                <a:latin typeface="Times New Roman" pitchFamily="18" charset="0"/>
                <a:cs typeface="Times New Roman" pitchFamily="18" charset="0"/>
              </a:rPr>
              <a:t>,Allah’a </a:t>
            </a:r>
            <a:r>
              <a:rPr lang="tr-TR" sz="2800" dirty="0">
                <a:solidFill>
                  <a:srgbClr val="C80000"/>
                </a:solidFill>
                <a:latin typeface="Times New Roman" pitchFamily="18" charset="0"/>
                <a:cs typeface="Times New Roman" pitchFamily="18" charset="0"/>
              </a:rPr>
              <a:t>kulluk eden milletim , bağımsızlığı hak etmiştir.</a:t>
            </a: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57290" y="642918"/>
            <a:ext cx="6543692" cy="714380"/>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1000100" y="1857364"/>
            <a:ext cx="7615262" cy="3571901"/>
          </a:xfrm>
        </p:spPr>
        <p:txBody>
          <a:bodyPr>
            <a:normAutofit/>
          </a:bodyPr>
          <a:lstStyle/>
          <a:p>
            <a:pPr>
              <a:buNone/>
            </a:pPr>
            <a:r>
              <a:rPr lang="tr-TR" b="1"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3.  KITA</a:t>
            </a:r>
            <a:r>
              <a:rPr lang="tr-TR" sz="2800" dirty="0">
                <a:latin typeface="Times New Roman" pitchFamily="18" charset="0"/>
                <a:cs typeface="Times New Roman" pitchFamily="18" charset="0"/>
              </a:rPr>
              <a:t> </a:t>
            </a:r>
            <a:endParaRPr lang="tr-TR" sz="2800" dirty="0" smtClean="0">
              <a:latin typeface="Times New Roman" pitchFamily="18" charset="0"/>
              <a:cs typeface="Times New Roman" pitchFamily="18" charset="0"/>
            </a:endParaRPr>
          </a:p>
          <a:p>
            <a:pPr>
              <a:buNone/>
            </a:pPr>
            <a:r>
              <a:rPr lang="tr-TR" sz="2800" dirty="0">
                <a:latin typeface="Times New Roman" pitchFamily="18" charset="0"/>
                <a:cs typeface="Times New Roman" pitchFamily="18" charset="0"/>
              </a:rPr>
              <a:t> </a:t>
            </a:r>
            <a:r>
              <a:rPr lang="tr-TR" sz="2800" dirty="0" smtClean="0">
                <a:latin typeface="Times New Roman" pitchFamily="18" charset="0"/>
                <a:cs typeface="Times New Roman" pitchFamily="18" charset="0"/>
              </a:rPr>
              <a:t>   </a:t>
            </a:r>
            <a:r>
              <a:rPr lang="tr-TR" sz="2800" dirty="0" smtClean="0">
                <a:solidFill>
                  <a:srgbClr val="C80000"/>
                </a:solidFill>
                <a:latin typeface="Times New Roman" pitchFamily="18" charset="0"/>
                <a:cs typeface="Times New Roman" pitchFamily="18" charset="0"/>
              </a:rPr>
              <a:t>Ben </a:t>
            </a:r>
            <a:r>
              <a:rPr lang="tr-TR" sz="2800" dirty="0">
                <a:solidFill>
                  <a:srgbClr val="C80000"/>
                </a:solidFill>
                <a:latin typeface="Times New Roman" pitchFamily="18" charset="0"/>
                <a:cs typeface="Times New Roman" pitchFamily="18" charset="0"/>
              </a:rPr>
              <a:t>ezelden beridir hür yaşadım, hür yaşarım.</a:t>
            </a:r>
            <a:br>
              <a:rPr lang="tr-TR" sz="2800" dirty="0">
                <a:solidFill>
                  <a:srgbClr val="C80000"/>
                </a:solidFill>
                <a:latin typeface="Times New Roman" pitchFamily="18" charset="0"/>
                <a:cs typeface="Times New Roman" pitchFamily="18" charset="0"/>
              </a:rPr>
            </a:br>
            <a:r>
              <a:rPr lang="tr-TR" sz="2800" dirty="0">
                <a:solidFill>
                  <a:srgbClr val="C80000"/>
                </a:solidFill>
                <a:latin typeface="Times New Roman" pitchFamily="18" charset="0"/>
                <a:cs typeface="Times New Roman" pitchFamily="18" charset="0"/>
              </a:rPr>
              <a:t>Hangi çılgın bana zincir vuracakmış? Şaşarım!</a:t>
            </a:r>
            <a:br>
              <a:rPr lang="tr-TR" sz="2800" dirty="0">
                <a:solidFill>
                  <a:srgbClr val="C80000"/>
                </a:solidFill>
                <a:latin typeface="Times New Roman" pitchFamily="18" charset="0"/>
                <a:cs typeface="Times New Roman" pitchFamily="18" charset="0"/>
              </a:rPr>
            </a:br>
            <a:r>
              <a:rPr lang="tr-TR" sz="2800" dirty="0">
                <a:solidFill>
                  <a:srgbClr val="C80000"/>
                </a:solidFill>
                <a:latin typeface="Times New Roman" pitchFamily="18" charset="0"/>
                <a:cs typeface="Times New Roman" pitchFamily="18" charset="0"/>
              </a:rPr>
              <a:t>Kükremiş sel gibiyim, bendimi çiğner, aşarım.</a:t>
            </a:r>
            <a:br>
              <a:rPr lang="tr-TR" sz="2800" dirty="0">
                <a:solidFill>
                  <a:srgbClr val="C80000"/>
                </a:solidFill>
                <a:latin typeface="Times New Roman" pitchFamily="18" charset="0"/>
                <a:cs typeface="Times New Roman" pitchFamily="18" charset="0"/>
              </a:rPr>
            </a:br>
            <a:r>
              <a:rPr lang="tr-TR" sz="2800" dirty="0">
                <a:solidFill>
                  <a:srgbClr val="C80000"/>
                </a:solidFill>
                <a:latin typeface="Times New Roman" pitchFamily="18" charset="0"/>
                <a:cs typeface="Times New Roman" pitchFamily="18" charset="0"/>
              </a:rPr>
              <a:t>Yırtarım dağları, enginlere sığmam, taşarım </a:t>
            </a:r>
          </a:p>
          <a:p>
            <a:pPr>
              <a:buNone/>
            </a:pPr>
            <a:endParaRPr lang="tr-TR" dirty="0"/>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571480"/>
            <a:ext cx="6615130" cy="868346"/>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500034" y="1428736"/>
            <a:ext cx="8501122" cy="5214974"/>
          </a:xfrm>
        </p:spPr>
        <p:txBody>
          <a:bodyPr>
            <a:normAutofit/>
          </a:bodyPr>
          <a:lstStyle/>
          <a:p>
            <a:pPr>
              <a:buNone/>
            </a:pPr>
            <a:r>
              <a:rPr lang="tr-TR" b="1"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AÇIKLAMASI :</a:t>
            </a:r>
          </a:p>
          <a:p>
            <a:pPr>
              <a:buNone/>
            </a:pPr>
            <a:r>
              <a:rPr lang="tr-TR" sz="2800" dirty="0" smtClean="0">
                <a:latin typeface="Times New Roman" pitchFamily="18" charset="0"/>
                <a:cs typeface="Times New Roman" pitchFamily="18" charset="0"/>
              </a:rPr>
              <a:t>        </a:t>
            </a:r>
            <a:r>
              <a:rPr lang="tr-TR" sz="2800" dirty="0" smtClean="0">
                <a:solidFill>
                  <a:srgbClr val="D60000"/>
                </a:solidFill>
                <a:latin typeface="Times New Roman" pitchFamily="18" charset="0"/>
                <a:cs typeface="Times New Roman" pitchFamily="18" charset="0"/>
              </a:rPr>
              <a:t>Bu kıtada şair ,</a:t>
            </a:r>
            <a:r>
              <a:rPr lang="en-US" sz="2800" dirty="0" smtClean="0">
                <a:solidFill>
                  <a:srgbClr val="D60000"/>
                </a:solidFill>
                <a:latin typeface="Times New Roman" pitchFamily="18" charset="0"/>
                <a:cs typeface="Times New Roman" pitchFamily="18" charset="0"/>
              </a:rPr>
              <a:t> </a:t>
            </a:r>
            <a:r>
              <a:rPr lang="en-US" sz="2800" dirty="0">
                <a:solidFill>
                  <a:srgbClr val="D60000"/>
                </a:solidFill>
                <a:latin typeface="Times New Roman" pitchFamily="18" charset="0"/>
                <a:cs typeface="Times New Roman" pitchFamily="18" charset="0"/>
              </a:rPr>
              <a:t>“hürriyyet” kavramını işlemiştir</a:t>
            </a:r>
            <a:r>
              <a:rPr lang="en-US" sz="2800" dirty="0" smtClean="0">
                <a:solidFill>
                  <a:srgbClr val="D60000"/>
                </a:solidFill>
                <a:latin typeface="Times New Roman" pitchFamily="18" charset="0"/>
                <a:cs typeface="Times New Roman" pitchFamily="18" charset="0"/>
              </a:rPr>
              <a:t>.</a:t>
            </a:r>
            <a:endParaRPr lang="tr-TR" sz="2800" dirty="0" smtClean="0">
              <a:solidFill>
                <a:srgbClr val="D60000"/>
              </a:solidFill>
              <a:latin typeface="Times New Roman" pitchFamily="18" charset="0"/>
              <a:cs typeface="Times New Roman" pitchFamily="18" charset="0"/>
            </a:endParaRPr>
          </a:p>
          <a:p>
            <a:pPr>
              <a:buNone/>
            </a:pPr>
            <a:r>
              <a:rPr lang="tr-TR" sz="2800" dirty="0">
                <a:solidFill>
                  <a:srgbClr val="D60000"/>
                </a:solidFill>
                <a:latin typeface="Times New Roman" pitchFamily="18" charset="0"/>
                <a:cs typeface="Times New Roman" pitchFamily="18" charset="0"/>
              </a:rPr>
              <a:t> </a:t>
            </a:r>
            <a:r>
              <a:rPr lang="tr-TR" sz="2800" dirty="0" smtClean="0">
                <a:solidFill>
                  <a:srgbClr val="D60000"/>
                </a:solidFill>
                <a:latin typeface="Times New Roman" pitchFamily="18" charset="0"/>
                <a:cs typeface="Times New Roman" pitchFamily="18" charset="0"/>
              </a:rPr>
              <a:t>       </a:t>
            </a:r>
            <a:r>
              <a:rPr lang="en-US" sz="2800" dirty="0" smtClean="0">
                <a:solidFill>
                  <a:srgbClr val="D60000"/>
                </a:solidFill>
                <a:latin typeface="Times New Roman" pitchFamily="18" charset="0"/>
                <a:cs typeface="Times New Roman" pitchFamily="18" charset="0"/>
              </a:rPr>
              <a:t>Ben tarihin ilk </a:t>
            </a:r>
            <a:r>
              <a:rPr lang="tr-TR" sz="2800" dirty="0" smtClean="0">
                <a:solidFill>
                  <a:srgbClr val="D60000"/>
                </a:solidFill>
                <a:latin typeface="Times New Roman" pitchFamily="18" charset="0"/>
                <a:cs typeface="Times New Roman" pitchFamily="18" charset="0"/>
              </a:rPr>
              <a:t> </a:t>
            </a:r>
            <a:r>
              <a:rPr lang="en-US" sz="2800" dirty="0" smtClean="0">
                <a:solidFill>
                  <a:srgbClr val="D60000"/>
                </a:solidFill>
                <a:latin typeface="Times New Roman" pitchFamily="18" charset="0"/>
                <a:cs typeface="Times New Roman" pitchFamily="18" charset="0"/>
              </a:rPr>
              <a:t>devirlerinden </a:t>
            </a:r>
            <a:r>
              <a:rPr lang="en-US" sz="2800" dirty="0">
                <a:solidFill>
                  <a:srgbClr val="D60000"/>
                </a:solidFill>
                <a:latin typeface="Times New Roman" pitchFamily="18" charset="0"/>
                <a:cs typeface="Times New Roman" pitchFamily="18" charset="0"/>
              </a:rPr>
              <a:t>beri bağımsız olarak yaşamış bir milletim. Bundan sonra da bağımsız olarak yaşamaya devam edeceğim. Beni esir etmeye kalkışacak olanlar sadece çılgınlardır. Onların akıllarına hayret eder ,şaşarım. Kükremiş coşkun bir sel gibiyim. Önümü kesmek isteyen engelleri yıkar ,geçerim. Dağları parçalar ,uçsuz bucaksız denizlere bile sığmam taşarım.</a:t>
            </a:r>
            <a:endParaRPr lang="tr-TR" sz="2800" dirty="0">
              <a:solidFill>
                <a:srgbClr val="D60000"/>
              </a:solidFill>
              <a:latin typeface="Times New Roman" pitchFamily="18" charset="0"/>
              <a:cs typeface="Times New Roman" pitchFamily="18" charset="0"/>
            </a:endParaRP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14414" y="642918"/>
            <a:ext cx="6758006" cy="796908"/>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1000100" y="1857364"/>
            <a:ext cx="7615262" cy="3500462"/>
          </a:xfrm>
        </p:spPr>
        <p:txBody>
          <a:bodyPr/>
          <a:lstStyle/>
          <a:p>
            <a:pPr>
              <a:buNone/>
            </a:pPr>
            <a:r>
              <a:rPr lang="tr-TR" b="1" dirty="0" smtClean="0">
                <a:solidFill>
                  <a:srgbClr val="1631A6"/>
                </a:solidFill>
                <a:latin typeface="Times New Roman" pitchFamily="18" charset="0"/>
                <a:cs typeface="Times New Roman" pitchFamily="18" charset="0"/>
              </a:rPr>
              <a:t>    </a:t>
            </a:r>
            <a:r>
              <a:rPr lang="tr-TR" sz="2800" dirty="0" smtClean="0">
                <a:solidFill>
                  <a:srgbClr val="1631A6"/>
                </a:solidFill>
                <a:latin typeface="Times New Roman" pitchFamily="18" charset="0"/>
                <a:cs typeface="Times New Roman" pitchFamily="18" charset="0"/>
              </a:rPr>
              <a:t>4.  KITA</a:t>
            </a:r>
            <a:r>
              <a:rPr lang="tr-TR" sz="2800" dirty="0">
                <a:latin typeface="Times New Roman" pitchFamily="18" charset="0"/>
                <a:cs typeface="Times New Roman" pitchFamily="18" charset="0"/>
              </a:rPr>
              <a:t> </a:t>
            </a:r>
            <a:endParaRPr lang="tr-TR" sz="2800" dirty="0" smtClean="0">
              <a:latin typeface="Times New Roman" pitchFamily="18" charset="0"/>
              <a:cs typeface="Times New Roman" pitchFamily="18" charset="0"/>
            </a:endParaRPr>
          </a:p>
          <a:p>
            <a:pPr>
              <a:buNone/>
            </a:pPr>
            <a:r>
              <a:rPr lang="tr-TR" sz="2800" dirty="0">
                <a:latin typeface="Times New Roman" pitchFamily="18" charset="0"/>
                <a:cs typeface="Times New Roman" pitchFamily="18" charset="0"/>
              </a:rPr>
              <a:t> </a:t>
            </a:r>
            <a:r>
              <a:rPr lang="tr-TR" sz="2800" dirty="0" smtClean="0">
                <a:latin typeface="Times New Roman" pitchFamily="18" charset="0"/>
                <a:cs typeface="Times New Roman" pitchFamily="18" charset="0"/>
              </a:rPr>
              <a:t>   </a:t>
            </a:r>
            <a:r>
              <a:rPr lang="tr-TR" sz="2800" dirty="0" smtClean="0">
                <a:solidFill>
                  <a:srgbClr val="D60000"/>
                </a:solidFill>
                <a:latin typeface="Times New Roman" pitchFamily="18" charset="0"/>
                <a:cs typeface="Times New Roman" pitchFamily="18" charset="0"/>
              </a:rPr>
              <a:t>Garbın </a:t>
            </a:r>
            <a:r>
              <a:rPr lang="tr-TR" sz="2800" dirty="0">
                <a:solidFill>
                  <a:srgbClr val="D60000"/>
                </a:solidFill>
                <a:latin typeface="Times New Roman" pitchFamily="18" charset="0"/>
                <a:cs typeface="Times New Roman" pitchFamily="18" charset="0"/>
              </a:rPr>
              <a:t>afakını sarmışsa çelik zırhlı duvar,</a:t>
            </a:r>
            <a:br>
              <a:rPr lang="tr-TR" sz="2800" dirty="0">
                <a:solidFill>
                  <a:srgbClr val="D60000"/>
                </a:solidFill>
                <a:latin typeface="Times New Roman" pitchFamily="18" charset="0"/>
                <a:cs typeface="Times New Roman" pitchFamily="18" charset="0"/>
              </a:rPr>
            </a:br>
            <a:r>
              <a:rPr lang="tr-TR" sz="2800" dirty="0">
                <a:solidFill>
                  <a:srgbClr val="D60000"/>
                </a:solidFill>
                <a:latin typeface="Times New Roman" pitchFamily="18" charset="0"/>
                <a:cs typeface="Times New Roman" pitchFamily="18" charset="0"/>
              </a:rPr>
              <a:t>Benim iman dolu göğsüm gibi serhaddim var.</a:t>
            </a:r>
            <a:br>
              <a:rPr lang="tr-TR" sz="2800" dirty="0">
                <a:solidFill>
                  <a:srgbClr val="D60000"/>
                </a:solidFill>
                <a:latin typeface="Times New Roman" pitchFamily="18" charset="0"/>
                <a:cs typeface="Times New Roman" pitchFamily="18" charset="0"/>
              </a:rPr>
            </a:br>
            <a:r>
              <a:rPr lang="tr-TR" sz="2800" dirty="0">
                <a:solidFill>
                  <a:srgbClr val="D60000"/>
                </a:solidFill>
                <a:latin typeface="Times New Roman" pitchFamily="18" charset="0"/>
                <a:cs typeface="Times New Roman" pitchFamily="18" charset="0"/>
              </a:rPr>
              <a:t>Ulusun, korkma! Nasıl böyle bir imanı boğar,</a:t>
            </a:r>
            <a:br>
              <a:rPr lang="tr-TR" sz="2800" dirty="0">
                <a:solidFill>
                  <a:srgbClr val="D60000"/>
                </a:solidFill>
                <a:latin typeface="Times New Roman" pitchFamily="18" charset="0"/>
                <a:cs typeface="Times New Roman" pitchFamily="18" charset="0"/>
              </a:rPr>
            </a:br>
            <a:r>
              <a:rPr lang="tr-TR" sz="2800" dirty="0">
                <a:solidFill>
                  <a:srgbClr val="D60000"/>
                </a:solidFill>
                <a:latin typeface="Times New Roman" pitchFamily="18" charset="0"/>
                <a:cs typeface="Times New Roman" pitchFamily="18" charset="0"/>
              </a:rPr>
              <a:t>“Medeniyet!” dediğin tek dişi kalmış canavar?</a:t>
            </a:r>
          </a:p>
          <a:p>
            <a:pPr>
              <a:buNone/>
            </a:pPr>
            <a:endParaRPr lang="tr-TR" dirty="0"/>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642918"/>
            <a:ext cx="6686568" cy="725470"/>
          </a:xfrm>
        </p:spPr>
        <p:txBody>
          <a:bodyPr>
            <a:normAutofit/>
          </a:bodyPr>
          <a:lstStyle/>
          <a:p>
            <a:r>
              <a:rPr lang="tr-TR" sz="2800" b="1" dirty="0" smtClean="0">
                <a:solidFill>
                  <a:srgbClr val="1631A6"/>
                </a:solidFill>
                <a:latin typeface="Century Gothic" pitchFamily="34" charset="0"/>
              </a:rPr>
              <a:t>İSTİKLAL  MARŞI  VE  AÇIKLAMASI</a:t>
            </a:r>
            <a:endParaRPr lang="tr-TR" sz="2800" dirty="0"/>
          </a:p>
        </p:txBody>
      </p:sp>
      <p:sp>
        <p:nvSpPr>
          <p:cNvPr id="3" name="2 İçerik Yer Tutucusu"/>
          <p:cNvSpPr>
            <a:spLocks noGrp="1"/>
          </p:cNvSpPr>
          <p:nvPr>
            <p:ph idx="1"/>
          </p:nvPr>
        </p:nvSpPr>
        <p:spPr>
          <a:xfrm>
            <a:off x="500034" y="1428736"/>
            <a:ext cx="8143932" cy="4929222"/>
          </a:xfrm>
        </p:spPr>
        <p:txBody>
          <a:bodyPr/>
          <a:lstStyle/>
          <a:p>
            <a:pPr>
              <a:buNone/>
            </a:pPr>
            <a:r>
              <a:rPr lang="tr-TR" dirty="0" smtClean="0">
                <a:solidFill>
                  <a:srgbClr val="1631A6"/>
                </a:solidFill>
                <a:latin typeface="Times New Roman" pitchFamily="18" charset="0"/>
                <a:cs typeface="Times New Roman" pitchFamily="18" charset="0"/>
              </a:rPr>
              <a:t>         AÇIKLAMASI :</a:t>
            </a:r>
          </a:p>
          <a:p>
            <a:pPr>
              <a:buNone/>
            </a:pPr>
            <a:r>
              <a:rPr lang="tr-TR" dirty="0" smtClean="0">
                <a:latin typeface="Times New Roman" pitchFamily="18" charset="0"/>
                <a:cs typeface="Times New Roman" pitchFamily="18" charset="0"/>
              </a:rPr>
              <a:t>         </a:t>
            </a:r>
            <a:r>
              <a:rPr lang="tr-TR" sz="2800" dirty="0" smtClean="0">
                <a:solidFill>
                  <a:srgbClr val="D41A1A"/>
                </a:solidFill>
                <a:latin typeface="Times New Roman" pitchFamily="18" charset="0"/>
                <a:cs typeface="Times New Roman" pitchFamily="18" charset="0"/>
              </a:rPr>
              <a:t>Bu kıtada şair ,Türk milletinin iman gücünü işliyor. Batının sınırları ,çelik zırhlı duvarlarla çevriliyse benim de sınır boylarım iman dolu göğüslerle çevrilidir. Bırak uluyup dursun ,endişe etme ! “Medeniyet “  denen tek dişi kalmış  ,güçsüz  canavar ,böyle güçlü bir imanı boğamaz.</a:t>
            </a:r>
            <a:endParaRPr lang="tr-TR" sz="2800" dirty="0">
              <a:solidFill>
                <a:srgbClr val="D41A1A"/>
              </a:solidFill>
              <a:latin typeface="Times New Roman" pitchFamily="18" charset="0"/>
              <a:cs typeface="Times New Roman" pitchFamily="18" charset="0"/>
            </a:endParaRPr>
          </a:p>
        </p:txBody>
      </p:sp>
      <p:pic>
        <p:nvPicPr>
          <p:cNvPr id="4" name="3 Resim"/>
          <p:cNvPicPr/>
          <p:nvPr/>
        </p:nvPicPr>
        <p:blipFill>
          <a:blip r:embed="rId2" cstate="print">
            <a:grayscl/>
          </a:blip>
          <a:srcRect/>
          <a:stretch>
            <a:fillRect/>
          </a:stretch>
        </p:blipFill>
        <p:spPr bwMode="auto">
          <a:xfrm>
            <a:off x="0" y="0"/>
            <a:ext cx="1643074" cy="642942"/>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852</TotalTime>
  <Words>871</Words>
  <Application>Microsoft Office PowerPoint</Application>
  <PresentationFormat>Ekran Gösterisi (4:3)</PresentationFormat>
  <Paragraphs>76</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Ofis Teması</vt:lpstr>
      <vt:lpstr>İSTİKLAL  MARŞI’NIN   AÇIKLAMASI </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lpstr>İSTİKLAL  MARŞI  VE  AÇIKLAMASI</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shaqa42</dc:creator>
  <cp:keywords>www.sorubak.com</cp:keywords>
  <dc:description>www.sorubak.com</dc:description>
  <cp:lastModifiedBy>Dogan</cp:lastModifiedBy>
  <cp:revision>www.sorubak.com</cp:revision>
  <dcterms:created xsi:type="dcterms:W3CDTF">2010-07-02T07:59:29Z</dcterms:created>
  <dcterms:modified xsi:type="dcterms:W3CDTF">2013-02-18T18:13:47Z</dcterms:modified>
  <cp:category>www.sorubak.com</cp:category>
  <cp:version>www.sorubak.com</cp:version>
</cp:coreProperties>
</file>