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Stil Yok, Tablo Kılavuz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 d="1"/>
        <a:sy n="1" d="1"/>
      </p:scale>
      <p:origin x="0" y="0"/>
    </p:cViewPr>
  </p:notesTextViewPr>
  <p:sorterViewPr>
    <p:cViewPr>
      <p:scale>
        <a:sx n="100" d="100"/>
        <a:sy n="100" d="100"/>
      </p:scale>
      <p:origin x="0" y="822"/>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6E01C8B-963F-4C6E-B0B7-EE88E050D05E}" type="datetimeFigureOut">
              <a:rPr lang="tr-TR" smtClean="0"/>
              <a:pPr/>
              <a:t>26.09.2013</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8EB5826-18A8-4465-89F6-4C4C00C4730E}"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Date Placeholder 29"/>
          <p:cNvSpPr>
            <a:spLocks noGrp="1"/>
          </p:cNvSpPr>
          <p:nvPr>
            <p:ph type="dt" sz="half" idx="10"/>
          </p:nvPr>
        </p:nvSpPr>
        <p:spPr/>
        <p:txBody>
          <a:bodyPr/>
          <a:lstStyle/>
          <a:p>
            <a:fld id="{8AFD3DD5-50A8-4C3E-8A27-EA4235B6504A}" type="datetime1">
              <a:rPr lang="tr-TR" smtClean="0"/>
              <a:pPr/>
              <a:t>26.09.2013</a:t>
            </a:fld>
            <a:endParaRPr lang="tr-TR"/>
          </a:p>
        </p:txBody>
      </p:sp>
      <p:sp>
        <p:nvSpPr>
          <p:cNvPr id="19" name="Footer Placeholder 18"/>
          <p:cNvSpPr>
            <a:spLocks noGrp="1"/>
          </p:cNvSpPr>
          <p:nvPr>
            <p:ph type="ftr" sz="quarter" idx="11"/>
          </p:nvPr>
        </p:nvSpPr>
        <p:spPr/>
        <p:txBody>
          <a:bodyPr/>
          <a:lstStyle/>
          <a:p>
            <a:r>
              <a:rPr lang="tr-TR" smtClean="0"/>
              <a:t>www.egitimhane.com</a:t>
            </a:r>
            <a:endParaRPr lang="tr-TR"/>
          </a:p>
        </p:txBody>
      </p:sp>
      <p:sp>
        <p:nvSpPr>
          <p:cNvPr id="27" name="Slide Number Placeholder 26"/>
          <p:cNvSpPr>
            <a:spLocks noGrp="1"/>
          </p:cNvSpPr>
          <p:nvPr>
            <p:ph type="sldNum" sz="quarter" idx="12"/>
          </p:nvPr>
        </p:nvSpPr>
        <p:spPr/>
        <p:txBody>
          <a:bodyPr/>
          <a:lstStyle/>
          <a:p>
            <a:fld id="{02A7BAC9-E06C-4937-BCD8-896C6D977A54}"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C4DCB18C-9821-4D75-91C7-BBF91357D72E}" type="datetime1">
              <a:rPr lang="tr-TR" smtClean="0"/>
              <a:pPr/>
              <a:t>26.09.2013</a:t>
            </a:fld>
            <a:endParaRPr lang="tr-TR"/>
          </a:p>
        </p:txBody>
      </p:sp>
      <p:sp>
        <p:nvSpPr>
          <p:cNvPr id="5" name="Footer Placeholder 4"/>
          <p:cNvSpPr>
            <a:spLocks noGrp="1"/>
          </p:cNvSpPr>
          <p:nvPr>
            <p:ph type="ftr" sz="quarter" idx="11"/>
          </p:nvPr>
        </p:nvSpPr>
        <p:spPr/>
        <p:txBody>
          <a:bodyPr/>
          <a:lstStyle/>
          <a:p>
            <a:r>
              <a:rPr lang="tr-TR" smtClean="0"/>
              <a:t>www.egitimhane.com</a:t>
            </a:r>
            <a:endParaRPr lang="tr-TR"/>
          </a:p>
        </p:txBody>
      </p:sp>
      <p:sp>
        <p:nvSpPr>
          <p:cNvPr id="6" name="Slide Number Placeholder 5"/>
          <p:cNvSpPr>
            <a:spLocks noGrp="1"/>
          </p:cNvSpPr>
          <p:nvPr>
            <p:ph type="sldNum" sz="quarter" idx="12"/>
          </p:nvPr>
        </p:nvSpPr>
        <p:spPr/>
        <p:txBody>
          <a:bodyPr/>
          <a:lstStyle/>
          <a:p>
            <a:fld id="{02A7BAC9-E06C-4937-BCD8-896C6D977A54}"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C6649FB5-8FDF-4A5A-B061-0B3BA9985FEA}" type="datetime1">
              <a:rPr lang="tr-TR" smtClean="0"/>
              <a:pPr/>
              <a:t>26.09.2013</a:t>
            </a:fld>
            <a:endParaRPr lang="tr-TR"/>
          </a:p>
        </p:txBody>
      </p:sp>
      <p:sp>
        <p:nvSpPr>
          <p:cNvPr id="5" name="Footer Placeholder 4"/>
          <p:cNvSpPr>
            <a:spLocks noGrp="1"/>
          </p:cNvSpPr>
          <p:nvPr>
            <p:ph type="ftr" sz="quarter" idx="11"/>
          </p:nvPr>
        </p:nvSpPr>
        <p:spPr/>
        <p:txBody>
          <a:bodyPr/>
          <a:lstStyle/>
          <a:p>
            <a:r>
              <a:rPr lang="tr-TR" smtClean="0"/>
              <a:t>www.egitimhane.com</a:t>
            </a:r>
            <a:endParaRPr lang="tr-TR"/>
          </a:p>
        </p:txBody>
      </p:sp>
      <p:sp>
        <p:nvSpPr>
          <p:cNvPr id="6" name="Slide Number Placeholder 5"/>
          <p:cNvSpPr>
            <a:spLocks noGrp="1"/>
          </p:cNvSpPr>
          <p:nvPr>
            <p:ph type="sldNum" sz="quarter" idx="12"/>
          </p:nvPr>
        </p:nvSpPr>
        <p:spPr/>
        <p:txBody>
          <a:bodyPr/>
          <a:lstStyle/>
          <a:p>
            <a:fld id="{02A7BAC9-E06C-4937-BCD8-896C6D977A54}"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Content Placeholder 2"/>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0968778A-8E75-4254-A934-73E46BB383ED}" type="datetime1">
              <a:rPr lang="tr-TR" smtClean="0"/>
              <a:pPr/>
              <a:t>26.09.2013</a:t>
            </a:fld>
            <a:endParaRPr lang="tr-TR"/>
          </a:p>
        </p:txBody>
      </p:sp>
      <p:sp>
        <p:nvSpPr>
          <p:cNvPr id="5" name="Footer Placeholder 4"/>
          <p:cNvSpPr>
            <a:spLocks noGrp="1"/>
          </p:cNvSpPr>
          <p:nvPr>
            <p:ph type="ftr" sz="quarter" idx="11"/>
          </p:nvPr>
        </p:nvSpPr>
        <p:spPr/>
        <p:txBody>
          <a:bodyPr/>
          <a:lstStyle/>
          <a:p>
            <a:r>
              <a:rPr lang="tr-TR" smtClean="0"/>
              <a:t>www.egitimhane.com</a:t>
            </a:r>
            <a:endParaRPr lang="tr-TR"/>
          </a:p>
        </p:txBody>
      </p:sp>
      <p:sp>
        <p:nvSpPr>
          <p:cNvPr id="6" name="Slide Number Placeholder 5"/>
          <p:cNvSpPr>
            <a:spLocks noGrp="1"/>
          </p:cNvSpPr>
          <p:nvPr>
            <p:ph type="sldNum" sz="quarter" idx="12"/>
          </p:nvPr>
        </p:nvSpPr>
        <p:spPr/>
        <p:txBody>
          <a:bodyPr/>
          <a:lstStyle/>
          <a:p>
            <a:fld id="{02A7BAC9-E06C-4937-BCD8-896C6D977A54}"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Date Placeholder 3"/>
          <p:cNvSpPr>
            <a:spLocks noGrp="1"/>
          </p:cNvSpPr>
          <p:nvPr>
            <p:ph type="dt" sz="half" idx="10"/>
          </p:nvPr>
        </p:nvSpPr>
        <p:spPr/>
        <p:txBody>
          <a:bodyPr/>
          <a:lstStyle/>
          <a:p>
            <a:fld id="{1766F2FB-5E9E-442F-A26D-F56F208CD01D}" type="datetime1">
              <a:rPr lang="tr-TR" smtClean="0"/>
              <a:pPr/>
              <a:t>26.09.2013</a:t>
            </a:fld>
            <a:endParaRPr lang="tr-TR"/>
          </a:p>
        </p:txBody>
      </p:sp>
      <p:sp>
        <p:nvSpPr>
          <p:cNvPr id="5" name="Footer Placeholder 4"/>
          <p:cNvSpPr>
            <a:spLocks noGrp="1"/>
          </p:cNvSpPr>
          <p:nvPr>
            <p:ph type="ftr" sz="quarter" idx="11"/>
          </p:nvPr>
        </p:nvSpPr>
        <p:spPr/>
        <p:txBody>
          <a:bodyPr/>
          <a:lstStyle/>
          <a:p>
            <a:r>
              <a:rPr lang="tr-TR" smtClean="0"/>
              <a:t>www.egitimhane.com</a:t>
            </a:r>
            <a:endParaRPr lang="tr-TR"/>
          </a:p>
        </p:txBody>
      </p:sp>
      <p:sp>
        <p:nvSpPr>
          <p:cNvPr id="6" name="Slide Number Placeholder 5"/>
          <p:cNvSpPr>
            <a:spLocks noGrp="1"/>
          </p:cNvSpPr>
          <p:nvPr>
            <p:ph type="sldNum" sz="quarter" idx="12"/>
          </p:nvPr>
        </p:nvSpPr>
        <p:spPr/>
        <p:txBody>
          <a:bodyPr/>
          <a:lstStyle/>
          <a:p>
            <a:fld id="{02A7BAC9-E06C-4937-BCD8-896C6D977A54}"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C42116D1-B9A7-4A57-81A5-B2BC1B7CDD12}" type="datetime1">
              <a:rPr lang="tr-TR" smtClean="0"/>
              <a:pPr/>
              <a:t>26.09.2013</a:t>
            </a:fld>
            <a:endParaRPr lang="tr-TR"/>
          </a:p>
        </p:txBody>
      </p:sp>
      <p:sp>
        <p:nvSpPr>
          <p:cNvPr id="6" name="Footer Placeholder 5"/>
          <p:cNvSpPr>
            <a:spLocks noGrp="1"/>
          </p:cNvSpPr>
          <p:nvPr>
            <p:ph type="ftr" sz="quarter" idx="11"/>
          </p:nvPr>
        </p:nvSpPr>
        <p:spPr/>
        <p:txBody>
          <a:bodyPr/>
          <a:lstStyle/>
          <a:p>
            <a:r>
              <a:rPr lang="tr-TR" smtClean="0"/>
              <a:t>www.egitimhane.com</a:t>
            </a:r>
            <a:endParaRPr lang="tr-TR"/>
          </a:p>
        </p:txBody>
      </p:sp>
      <p:sp>
        <p:nvSpPr>
          <p:cNvPr id="7" name="Slide Number Placeholder 6"/>
          <p:cNvSpPr>
            <a:spLocks noGrp="1"/>
          </p:cNvSpPr>
          <p:nvPr>
            <p:ph type="sldNum" sz="quarter" idx="12"/>
          </p:nvPr>
        </p:nvSpPr>
        <p:spPr/>
        <p:txBody>
          <a:bodyPr/>
          <a:lstStyle/>
          <a:p>
            <a:fld id="{02A7BAC9-E06C-4937-BCD8-896C6D977A54}"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Date Placeholder 6"/>
          <p:cNvSpPr>
            <a:spLocks noGrp="1"/>
          </p:cNvSpPr>
          <p:nvPr>
            <p:ph type="dt" sz="half" idx="10"/>
          </p:nvPr>
        </p:nvSpPr>
        <p:spPr/>
        <p:txBody>
          <a:bodyPr/>
          <a:lstStyle/>
          <a:p>
            <a:fld id="{FD28E4D2-A401-4D34-85D3-794C59B1B6A5}" type="datetime1">
              <a:rPr lang="tr-TR" smtClean="0"/>
              <a:pPr/>
              <a:t>26.09.2013</a:t>
            </a:fld>
            <a:endParaRPr lang="tr-TR"/>
          </a:p>
        </p:txBody>
      </p:sp>
      <p:sp>
        <p:nvSpPr>
          <p:cNvPr id="8" name="Footer Placeholder 7"/>
          <p:cNvSpPr>
            <a:spLocks noGrp="1"/>
          </p:cNvSpPr>
          <p:nvPr>
            <p:ph type="ftr" sz="quarter" idx="11"/>
          </p:nvPr>
        </p:nvSpPr>
        <p:spPr/>
        <p:txBody>
          <a:bodyPr/>
          <a:lstStyle/>
          <a:p>
            <a:r>
              <a:rPr lang="tr-TR" smtClean="0"/>
              <a:t>www.egitimhane.com</a:t>
            </a:r>
            <a:endParaRPr lang="tr-TR"/>
          </a:p>
        </p:txBody>
      </p:sp>
      <p:sp>
        <p:nvSpPr>
          <p:cNvPr id="9" name="Slide Number Placeholder 8"/>
          <p:cNvSpPr>
            <a:spLocks noGrp="1"/>
          </p:cNvSpPr>
          <p:nvPr>
            <p:ph type="sldNum" sz="quarter" idx="12"/>
          </p:nvPr>
        </p:nvSpPr>
        <p:spPr/>
        <p:txBody>
          <a:bodyPr/>
          <a:lstStyle/>
          <a:p>
            <a:fld id="{02A7BAC9-E06C-4937-BCD8-896C6D977A54}"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Date Placeholder 2"/>
          <p:cNvSpPr>
            <a:spLocks noGrp="1"/>
          </p:cNvSpPr>
          <p:nvPr>
            <p:ph type="dt" sz="half" idx="10"/>
          </p:nvPr>
        </p:nvSpPr>
        <p:spPr/>
        <p:txBody>
          <a:bodyPr/>
          <a:lstStyle/>
          <a:p>
            <a:fld id="{4E93D084-479F-495E-8B79-8B05DCB72D37}" type="datetime1">
              <a:rPr lang="tr-TR" smtClean="0"/>
              <a:pPr/>
              <a:t>26.09.2013</a:t>
            </a:fld>
            <a:endParaRPr lang="tr-TR"/>
          </a:p>
        </p:txBody>
      </p:sp>
      <p:sp>
        <p:nvSpPr>
          <p:cNvPr id="4" name="Footer Placeholder 3"/>
          <p:cNvSpPr>
            <a:spLocks noGrp="1"/>
          </p:cNvSpPr>
          <p:nvPr>
            <p:ph type="ftr" sz="quarter" idx="11"/>
          </p:nvPr>
        </p:nvSpPr>
        <p:spPr/>
        <p:txBody>
          <a:bodyPr/>
          <a:lstStyle/>
          <a:p>
            <a:r>
              <a:rPr lang="tr-TR" smtClean="0"/>
              <a:t>www.egitimhane.com</a:t>
            </a:r>
            <a:endParaRPr lang="tr-TR"/>
          </a:p>
        </p:txBody>
      </p:sp>
      <p:sp>
        <p:nvSpPr>
          <p:cNvPr id="5" name="Slide Number Placeholder 4"/>
          <p:cNvSpPr>
            <a:spLocks noGrp="1"/>
          </p:cNvSpPr>
          <p:nvPr>
            <p:ph type="sldNum" sz="quarter" idx="12"/>
          </p:nvPr>
        </p:nvSpPr>
        <p:spPr/>
        <p:txBody>
          <a:bodyPr/>
          <a:lstStyle/>
          <a:p>
            <a:fld id="{02A7BAC9-E06C-4937-BCD8-896C6D977A54}"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FA2F65-70EA-455D-B0C7-C5E6C27EC10F}" type="datetime1">
              <a:rPr lang="tr-TR" smtClean="0"/>
              <a:pPr/>
              <a:t>26.09.2013</a:t>
            </a:fld>
            <a:endParaRPr lang="tr-TR"/>
          </a:p>
        </p:txBody>
      </p:sp>
      <p:sp>
        <p:nvSpPr>
          <p:cNvPr id="3" name="Footer Placeholder 2"/>
          <p:cNvSpPr>
            <a:spLocks noGrp="1"/>
          </p:cNvSpPr>
          <p:nvPr>
            <p:ph type="ftr" sz="quarter" idx="11"/>
          </p:nvPr>
        </p:nvSpPr>
        <p:spPr/>
        <p:txBody>
          <a:bodyPr/>
          <a:lstStyle/>
          <a:p>
            <a:r>
              <a:rPr lang="tr-TR" smtClean="0"/>
              <a:t>www.egitimhane.com</a:t>
            </a:r>
            <a:endParaRPr lang="tr-TR"/>
          </a:p>
        </p:txBody>
      </p:sp>
      <p:sp>
        <p:nvSpPr>
          <p:cNvPr id="4" name="Slide Number Placeholder 3"/>
          <p:cNvSpPr>
            <a:spLocks noGrp="1"/>
          </p:cNvSpPr>
          <p:nvPr>
            <p:ph type="sldNum" sz="quarter" idx="12"/>
          </p:nvPr>
        </p:nvSpPr>
        <p:spPr/>
        <p:txBody>
          <a:bodyPr/>
          <a:lstStyle/>
          <a:p>
            <a:fld id="{02A7BAC9-E06C-4937-BCD8-896C6D977A54}"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C5AA326C-16D9-4801-BD82-1670732C737E}" type="datetime1">
              <a:rPr lang="tr-TR" smtClean="0"/>
              <a:pPr/>
              <a:t>26.09.2013</a:t>
            </a:fld>
            <a:endParaRPr lang="tr-TR"/>
          </a:p>
        </p:txBody>
      </p:sp>
      <p:sp>
        <p:nvSpPr>
          <p:cNvPr id="6" name="Footer Placeholder 5"/>
          <p:cNvSpPr>
            <a:spLocks noGrp="1"/>
          </p:cNvSpPr>
          <p:nvPr>
            <p:ph type="ftr" sz="quarter" idx="11"/>
          </p:nvPr>
        </p:nvSpPr>
        <p:spPr/>
        <p:txBody>
          <a:bodyPr/>
          <a:lstStyle/>
          <a:p>
            <a:r>
              <a:rPr lang="tr-TR" smtClean="0"/>
              <a:t>www.egitimhane.com</a:t>
            </a:r>
            <a:endParaRPr lang="tr-TR"/>
          </a:p>
        </p:txBody>
      </p:sp>
      <p:sp>
        <p:nvSpPr>
          <p:cNvPr id="7" name="Slide Number Placeholder 6"/>
          <p:cNvSpPr>
            <a:spLocks noGrp="1"/>
          </p:cNvSpPr>
          <p:nvPr>
            <p:ph type="sldNum" sz="quarter" idx="12"/>
          </p:nvPr>
        </p:nvSpPr>
        <p:spPr/>
        <p:txBody>
          <a:bodyPr/>
          <a:lstStyle/>
          <a:p>
            <a:fld id="{02A7BAC9-E06C-4937-BCD8-896C6D977A54}"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Date Placeholder 4"/>
          <p:cNvSpPr>
            <a:spLocks noGrp="1"/>
          </p:cNvSpPr>
          <p:nvPr>
            <p:ph type="dt" sz="half" idx="10"/>
          </p:nvPr>
        </p:nvSpPr>
        <p:spPr/>
        <p:txBody>
          <a:bodyPr/>
          <a:lstStyle/>
          <a:p>
            <a:fld id="{087C3D26-3203-4C0E-80AA-78E0D5083F1A}" type="datetime1">
              <a:rPr lang="tr-TR" smtClean="0"/>
              <a:pPr/>
              <a:t>26.09.2013</a:t>
            </a:fld>
            <a:endParaRPr lang="tr-TR"/>
          </a:p>
        </p:txBody>
      </p:sp>
      <p:sp>
        <p:nvSpPr>
          <p:cNvPr id="6" name="Footer Placeholder 5"/>
          <p:cNvSpPr>
            <a:spLocks noGrp="1"/>
          </p:cNvSpPr>
          <p:nvPr>
            <p:ph type="ftr" sz="quarter" idx="11"/>
          </p:nvPr>
        </p:nvSpPr>
        <p:spPr/>
        <p:txBody>
          <a:bodyPr/>
          <a:lstStyle/>
          <a:p>
            <a:r>
              <a:rPr lang="tr-TR" smtClean="0"/>
              <a:t>www.egitimhane.com</a:t>
            </a:r>
            <a:endParaRPr lang="tr-TR"/>
          </a:p>
        </p:txBody>
      </p:sp>
      <p:sp>
        <p:nvSpPr>
          <p:cNvPr id="7" name="Slide Number Placeholder 6"/>
          <p:cNvSpPr>
            <a:spLocks noGrp="1"/>
          </p:cNvSpPr>
          <p:nvPr>
            <p:ph type="sldNum" sz="quarter" idx="12"/>
          </p:nvPr>
        </p:nvSpPr>
        <p:spPr>
          <a:xfrm>
            <a:off x="8077200" y="6356350"/>
            <a:ext cx="609600" cy="365125"/>
          </a:xfrm>
        </p:spPr>
        <p:txBody>
          <a:bodyPr/>
          <a:lstStyle/>
          <a:p>
            <a:fld id="{02A7BAC9-E06C-4937-BCD8-896C6D977A54}" type="slidenum">
              <a:rPr lang="tr-TR" smtClean="0"/>
              <a:pPr/>
              <a:t>‹#›</a:t>
            </a:fld>
            <a:endParaRPr lang="tr-T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80BDAB5-50DC-424F-B9AB-9978CCBD044C}" type="datetime1">
              <a:rPr lang="tr-TR" smtClean="0"/>
              <a:pPr/>
              <a:t>26.09.2013</a:t>
            </a:fld>
            <a:endParaRPr lang="tr-T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r>
              <a:rPr lang="tr-TR" smtClean="0"/>
              <a:t>www.egitimhane.com</a:t>
            </a:r>
            <a:endParaRPr lang="tr-T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2A7BAC9-E06C-4937-BCD8-896C6D977A54}" type="slidenum">
              <a:rPr lang="tr-TR" smtClean="0"/>
              <a:pPr/>
              <a:t>‹#›</a:t>
            </a:fld>
            <a:endParaRPr lang="tr-T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hf sldNum="0" hd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pPr algn="ctr"/>
            <a:r>
              <a:rPr lang="tr-TR" dirty="0" smtClean="0"/>
              <a:t>İLETİŞİMDE KİTLE İLETİŞİM ARAÇLARININ ROLÜ</a:t>
            </a:r>
            <a:endParaRPr lang="tr-TR" dirty="0"/>
          </a:p>
        </p:txBody>
      </p:sp>
      <p:sp>
        <p:nvSpPr>
          <p:cNvPr id="3" name="Alt Başlık 2"/>
          <p:cNvSpPr>
            <a:spLocks noGrp="1"/>
          </p:cNvSpPr>
          <p:nvPr>
            <p:ph type="subTitle" idx="1"/>
          </p:nvPr>
        </p:nvSpPr>
        <p:spPr/>
        <p:txBody>
          <a:bodyPr/>
          <a:lstStyle/>
          <a:p>
            <a:pPr algn="ctr"/>
            <a:endParaRPr lang="tr-TR" dirty="0" smtClean="0"/>
          </a:p>
          <a:p>
            <a:pPr algn="ctr"/>
            <a:r>
              <a:rPr lang="tr-TR" b="1" dirty="0" smtClean="0">
                <a:solidFill>
                  <a:srgbClr val="FFFF00"/>
                </a:solidFill>
              </a:rPr>
              <a:t>KAZANIM  DEĞERLENDİRME  TESTİ</a:t>
            </a:r>
            <a:endParaRPr lang="tr-TR" b="1" dirty="0">
              <a:solidFill>
                <a:srgbClr val="FFFF00"/>
              </a:solidFill>
            </a:endParaRPr>
          </a:p>
        </p:txBody>
      </p:sp>
      <p:sp>
        <p:nvSpPr>
          <p:cNvPr id="4" name="3 Altbilgi Yer Tutucusu"/>
          <p:cNvSpPr>
            <a:spLocks noGrp="1"/>
          </p:cNvSpPr>
          <p:nvPr>
            <p:ph type="ftr" sz="quarter" idx="11"/>
          </p:nvPr>
        </p:nvSpPr>
        <p:spPr/>
        <p:txBody>
          <a:bodyPr/>
          <a:lstStyle/>
          <a:p>
            <a:r>
              <a:rPr lang="tr-TR" u="sng" dirty="0" smtClean="0">
                <a:hlinkClick r:id="rId2"/>
              </a:rPr>
              <a:t>www.</a:t>
            </a:r>
            <a:r>
              <a:rPr lang="tr-TR" u="sng" dirty="0" err="1" smtClean="0">
                <a:hlinkClick r:id="rId2"/>
              </a:rPr>
              <a:t>sorubak</a:t>
            </a:r>
            <a:r>
              <a:rPr lang="tr-TR" u="sng" dirty="0" smtClean="0">
                <a:hlinkClick r:id="rId2"/>
              </a:rPr>
              <a:t>.com</a:t>
            </a:r>
            <a:endParaRPr lang="tr-TR" dirty="0"/>
          </a:p>
        </p:txBody>
      </p:sp>
    </p:spTree>
    <p:extLst>
      <p:ext uri="{BB962C8B-B14F-4D97-AF65-F5344CB8AC3E}">
        <p14:creationId xmlns="" xmlns:p14="http://schemas.microsoft.com/office/powerpoint/2010/main" val="1332090589"/>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çerik Yer Tutucusu 4"/>
          <p:cNvPicPr>
            <a:picLocks noGrp="1" noChangeAspect="1"/>
          </p:cNvPicPr>
          <p:nvPr>
            <p:ph sz="half" idx="1"/>
          </p:nvPr>
        </p:nvPicPr>
        <p:blipFill>
          <a:blip r:embed="rId2" cstate="print">
            <a:extLst>
              <a:ext uri="{28A0092B-C50C-407E-A947-70E740481C1C}">
                <a14:useLocalDpi xmlns="" xmlns:a14="http://schemas.microsoft.com/office/drawing/2010/main" val="0"/>
              </a:ext>
            </a:extLst>
          </a:blip>
          <a:stretch>
            <a:fillRect/>
          </a:stretch>
        </p:blipFill>
        <p:spPr>
          <a:xfrm>
            <a:off x="24805" y="620688"/>
            <a:ext cx="3765451" cy="2395245"/>
          </a:xfrm>
        </p:spPr>
      </p:pic>
      <p:sp>
        <p:nvSpPr>
          <p:cNvPr id="4" name="İçerik Yer Tutucusu 3"/>
          <p:cNvSpPr>
            <a:spLocks noGrp="1"/>
          </p:cNvSpPr>
          <p:nvPr>
            <p:ph sz="half" idx="2"/>
          </p:nvPr>
        </p:nvSpPr>
        <p:spPr>
          <a:xfrm>
            <a:off x="323528" y="3356991"/>
            <a:ext cx="8363272" cy="2997933"/>
          </a:xfrm>
          <a:solidFill>
            <a:schemeClr val="accent3">
              <a:lumMod val="40000"/>
              <a:lumOff val="60000"/>
            </a:schemeClr>
          </a:solidFill>
        </p:spPr>
        <p:txBody>
          <a:bodyPr>
            <a:normAutofit fontScale="92500" lnSpcReduction="10000"/>
          </a:bodyPr>
          <a:lstStyle/>
          <a:p>
            <a:r>
              <a:rPr lang="tr-TR" dirty="0" smtClean="0"/>
              <a:t>A- TRT</a:t>
            </a:r>
          </a:p>
          <a:p>
            <a:endParaRPr lang="tr-TR" dirty="0"/>
          </a:p>
          <a:p>
            <a:r>
              <a:rPr lang="tr-TR" dirty="0" smtClean="0"/>
              <a:t>ANADOLU AJANSI</a:t>
            </a:r>
          </a:p>
          <a:p>
            <a:endParaRPr lang="tr-TR" dirty="0"/>
          </a:p>
          <a:p>
            <a:r>
              <a:rPr lang="tr-TR" dirty="0" smtClean="0"/>
              <a:t>C-RTÜK</a:t>
            </a:r>
          </a:p>
          <a:p>
            <a:endParaRPr lang="tr-TR" dirty="0"/>
          </a:p>
          <a:p>
            <a:r>
              <a:rPr lang="tr-TR" dirty="0" smtClean="0"/>
              <a:t>D-PTT</a:t>
            </a:r>
            <a:endParaRPr lang="tr-TR" dirty="0"/>
          </a:p>
        </p:txBody>
      </p:sp>
      <p:sp>
        <p:nvSpPr>
          <p:cNvPr id="6" name="Dikdörtgen Belirtme Çizgisi 5"/>
          <p:cNvSpPr/>
          <p:nvPr/>
        </p:nvSpPr>
        <p:spPr>
          <a:xfrm>
            <a:off x="4211960" y="836712"/>
            <a:ext cx="4680520" cy="1872208"/>
          </a:xfrm>
          <a:prstGeom prst="wedgeRectCallout">
            <a:avLst>
              <a:gd name="adj1" fmla="val -58278"/>
              <a:gd name="adj2" fmla="val -2621"/>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2400" b="1" dirty="0" smtClean="0"/>
              <a:t>Ülkemizde özel radyo ve televizyon kuruluşlarının denetlenmesi aşağıdaki kurumlardan hangisinin görevidir?</a:t>
            </a:r>
            <a:endParaRPr lang="tr-TR" sz="2400" b="1" dirty="0"/>
          </a:p>
        </p:txBody>
      </p:sp>
      <p:sp>
        <p:nvSpPr>
          <p:cNvPr id="7" name="Oval 6"/>
          <p:cNvSpPr/>
          <p:nvPr/>
        </p:nvSpPr>
        <p:spPr>
          <a:xfrm>
            <a:off x="7524328" y="4653136"/>
            <a:ext cx="648072" cy="457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 xmlns:p14="http://schemas.microsoft.com/office/powerpoint/2010/main" val="2596075141"/>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33333E-6 4.44444E-6 L -0.7835 0.02963 " pathEditMode="relative" rAng="0" ptsTypes="AA">
                                      <p:cBhvr>
                                        <p:cTn id="6" dur="2500" fill="hold"/>
                                        <p:tgtEl>
                                          <p:spTgt spid="7"/>
                                        </p:tgtEl>
                                        <p:attrNameLst>
                                          <p:attrName>ppt_x</p:attrName>
                                          <p:attrName>ppt_y</p:attrName>
                                        </p:attrNameLst>
                                      </p:cBhvr>
                                      <p:rCtr x="-39184" y="14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SORU-10</a:t>
            </a:r>
            <a:endParaRPr lang="tr-TR" dirty="0"/>
          </a:p>
        </p:txBody>
      </p:sp>
      <p:graphicFrame>
        <p:nvGraphicFramePr>
          <p:cNvPr id="4" name="İçerik Yer Tutucusu 3"/>
          <p:cNvGraphicFramePr>
            <a:graphicFrameLocks noGrp="1"/>
          </p:cNvGraphicFramePr>
          <p:nvPr>
            <p:ph idx="1"/>
            <p:extLst>
              <p:ext uri="{D42A27DB-BD31-4B8C-83A1-F6EECF244321}">
                <p14:modId xmlns="" xmlns:p14="http://schemas.microsoft.com/office/powerpoint/2010/main" val="3533096967"/>
              </p:ext>
            </p:extLst>
          </p:nvPr>
        </p:nvGraphicFramePr>
        <p:xfrm>
          <a:off x="457200" y="1935163"/>
          <a:ext cx="8229600" cy="1097280"/>
        </p:xfrm>
        <a:graphic>
          <a:graphicData uri="http://schemas.openxmlformats.org/drawingml/2006/table">
            <a:tbl>
              <a:tblPr firstRow="1" bandRow="1">
                <a:tableStyleId>{5C22544A-7EE6-4342-B048-85BDC9FD1C3A}</a:tableStyleId>
              </a:tblPr>
              <a:tblGrid>
                <a:gridCol w="2057400"/>
                <a:gridCol w="2057400"/>
                <a:gridCol w="2057400"/>
                <a:gridCol w="2057400"/>
              </a:tblGrid>
              <a:tr h="370840">
                <a:tc gridSpan="4">
                  <a:txBody>
                    <a:bodyPr/>
                    <a:lstStyle/>
                    <a:p>
                      <a:pPr algn="ctr"/>
                      <a:r>
                        <a:rPr lang="tr-TR" sz="2400" dirty="0" smtClean="0"/>
                        <a:t>ÖZEL YAŞAMIN GİZLİLİĞİ</a:t>
                      </a:r>
                      <a:endParaRPr lang="tr-TR" sz="2400" dirty="0"/>
                    </a:p>
                  </a:txBody>
                  <a:tcPr>
                    <a:solidFill>
                      <a:srgbClr val="FF0000"/>
                    </a:solidFill>
                  </a:tcPr>
                </a:tc>
                <a:tc hMerge="1">
                  <a:txBody>
                    <a:bodyPr/>
                    <a:lstStyle/>
                    <a:p>
                      <a:endParaRPr lang="tr-TR" dirty="0"/>
                    </a:p>
                  </a:txBody>
                  <a:tcPr/>
                </a:tc>
                <a:tc hMerge="1">
                  <a:txBody>
                    <a:bodyPr/>
                    <a:lstStyle/>
                    <a:p>
                      <a:endParaRPr lang="tr-TR" dirty="0"/>
                    </a:p>
                  </a:txBody>
                  <a:tcPr/>
                </a:tc>
                <a:tc hMerge="1">
                  <a:txBody>
                    <a:bodyPr/>
                    <a:lstStyle/>
                    <a:p>
                      <a:endParaRPr lang="tr-TR" dirty="0"/>
                    </a:p>
                  </a:txBody>
                  <a:tcPr/>
                </a:tc>
              </a:tr>
              <a:tr h="370840">
                <a:tc>
                  <a:txBody>
                    <a:bodyPr/>
                    <a:lstStyle/>
                    <a:p>
                      <a:r>
                        <a:rPr lang="tr-TR" b="1" dirty="0" smtClean="0"/>
                        <a:t>ONUR ve İTİBAR</a:t>
                      </a:r>
                      <a:endParaRPr lang="tr-TR" b="1" dirty="0"/>
                    </a:p>
                  </a:txBody>
                  <a:tcPr/>
                </a:tc>
                <a:tc>
                  <a:txBody>
                    <a:bodyPr/>
                    <a:lstStyle/>
                    <a:p>
                      <a:r>
                        <a:rPr lang="tr-TR" b="1" dirty="0" smtClean="0"/>
                        <a:t>ÖZEL İLETİŞİM</a:t>
                      </a:r>
                      <a:endParaRPr lang="tr-TR" b="1" dirty="0"/>
                    </a:p>
                  </a:txBody>
                  <a:tcPr/>
                </a:tc>
                <a:tc>
                  <a:txBody>
                    <a:bodyPr/>
                    <a:lstStyle/>
                    <a:p>
                      <a:pPr algn="ctr"/>
                      <a:r>
                        <a:rPr lang="tr-TR" b="1" dirty="0" smtClean="0"/>
                        <a:t>ÖZEL FOTOĞRAFLAR</a:t>
                      </a:r>
                      <a:endParaRPr lang="tr-TR" b="1" dirty="0"/>
                    </a:p>
                  </a:txBody>
                  <a:tcPr/>
                </a:tc>
                <a:tc>
                  <a:txBody>
                    <a:bodyPr/>
                    <a:lstStyle/>
                    <a:p>
                      <a:pPr algn="ctr"/>
                      <a:r>
                        <a:rPr lang="tr-TR" sz="3600" b="1" dirty="0" smtClean="0"/>
                        <a:t>?</a:t>
                      </a:r>
                      <a:endParaRPr lang="tr-TR" sz="3600" b="1" dirty="0"/>
                    </a:p>
                  </a:txBody>
                  <a:tcPr/>
                </a:tc>
              </a:tr>
            </a:tbl>
          </a:graphicData>
        </a:graphic>
      </p:graphicFrame>
      <p:sp>
        <p:nvSpPr>
          <p:cNvPr id="5" name="Metin kutusu 4"/>
          <p:cNvSpPr txBox="1"/>
          <p:nvPr/>
        </p:nvSpPr>
        <p:spPr>
          <a:xfrm>
            <a:off x="611561" y="3861048"/>
            <a:ext cx="8280920" cy="2308324"/>
          </a:xfrm>
          <a:prstGeom prst="rect">
            <a:avLst/>
          </a:prstGeom>
          <a:ln w="57150"/>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tr-TR" sz="2400" dirty="0" smtClean="0"/>
              <a:t>Bu şemada boş bırakılan kutuya aşağıdakilerden hangisini yazardınız?</a:t>
            </a:r>
          </a:p>
          <a:p>
            <a:endParaRPr lang="tr-TR" sz="2400" dirty="0"/>
          </a:p>
          <a:p>
            <a:r>
              <a:rPr lang="tr-TR" sz="2400" dirty="0" smtClean="0"/>
              <a:t>A- Toplum  hayatı                        B-Seçilme hakkı</a:t>
            </a:r>
          </a:p>
          <a:p>
            <a:endParaRPr lang="tr-TR" sz="2400" dirty="0"/>
          </a:p>
          <a:p>
            <a:r>
              <a:rPr lang="tr-TR" sz="2400" dirty="0" smtClean="0"/>
              <a:t>C-Aile ve ev hayatı                        D-Güzel sanatlar</a:t>
            </a:r>
            <a:endParaRPr lang="tr-TR" sz="2400" dirty="0"/>
          </a:p>
        </p:txBody>
      </p:sp>
      <p:sp>
        <p:nvSpPr>
          <p:cNvPr id="6" name="Oval 5"/>
          <p:cNvSpPr/>
          <p:nvPr/>
        </p:nvSpPr>
        <p:spPr>
          <a:xfrm>
            <a:off x="6948264" y="476672"/>
            <a:ext cx="576064" cy="576064"/>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 xmlns:p14="http://schemas.microsoft.com/office/powerpoint/2010/main" val="1688113592"/>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5.55556E-7 -2.59259E-6 L -0.70087 0.7456 " pathEditMode="relative" rAng="0" ptsTypes="AA">
                                      <p:cBhvr>
                                        <p:cTn id="6" dur="3000" fill="hold"/>
                                        <p:tgtEl>
                                          <p:spTgt spid="6"/>
                                        </p:tgtEl>
                                        <p:attrNameLst>
                                          <p:attrName>ppt_x</p:attrName>
                                          <p:attrName>ppt_y</p:attrName>
                                        </p:attrNameLst>
                                      </p:cBhvr>
                                      <p:rCtr x="-35052" y="3726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İçerik Yer Tutucusu 4"/>
          <p:cNvGraphicFramePr>
            <a:graphicFrameLocks noGrp="1"/>
          </p:cNvGraphicFramePr>
          <p:nvPr>
            <p:ph idx="1"/>
            <p:extLst>
              <p:ext uri="{D42A27DB-BD31-4B8C-83A1-F6EECF244321}">
                <p14:modId xmlns="" xmlns:p14="http://schemas.microsoft.com/office/powerpoint/2010/main" val="2743291335"/>
              </p:ext>
            </p:extLst>
          </p:nvPr>
        </p:nvGraphicFramePr>
        <p:xfrm>
          <a:off x="468313" y="1052513"/>
          <a:ext cx="8218488" cy="2804160"/>
        </p:xfrm>
        <a:graphic>
          <a:graphicData uri="http://schemas.openxmlformats.org/drawingml/2006/table">
            <a:tbl>
              <a:tblPr firstRow="1" bandRow="1">
                <a:tableStyleId>{5940675A-B579-460E-94D1-54222C63F5DA}</a:tableStyleId>
              </a:tblPr>
              <a:tblGrid>
                <a:gridCol w="4109244"/>
                <a:gridCol w="4109244"/>
              </a:tblGrid>
              <a:tr h="370840">
                <a:tc>
                  <a:txBody>
                    <a:bodyPr/>
                    <a:lstStyle/>
                    <a:p>
                      <a:r>
                        <a:rPr lang="tr-TR" sz="2000" b="1" dirty="0" smtClean="0">
                          <a:solidFill>
                            <a:schemeClr val="tx1"/>
                          </a:solidFill>
                        </a:rPr>
                        <a:t>YAŞAMA  HAKKI</a:t>
                      </a:r>
                      <a:endParaRPr lang="tr-TR" sz="2000" b="1" dirty="0">
                        <a:solidFill>
                          <a:schemeClr val="tx1"/>
                        </a:solidFill>
                      </a:endParaRPr>
                    </a:p>
                  </a:txBody>
                  <a:tcPr>
                    <a:solidFill>
                      <a:srgbClr val="FFFF00"/>
                    </a:solidFill>
                  </a:tcPr>
                </a:tc>
                <a:tc>
                  <a:txBody>
                    <a:bodyPr/>
                    <a:lstStyle/>
                    <a:p>
                      <a:r>
                        <a:rPr lang="tr-TR" sz="2000" b="1" dirty="0" smtClean="0">
                          <a:solidFill>
                            <a:schemeClr val="tx1"/>
                          </a:solidFill>
                        </a:rPr>
                        <a:t>Kişilerin</a:t>
                      </a:r>
                      <a:r>
                        <a:rPr lang="tr-TR" sz="2000" b="1" baseline="0" dirty="0" smtClean="0">
                          <a:solidFill>
                            <a:schemeClr val="tx1"/>
                          </a:solidFill>
                        </a:rPr>
                        <a:t> fiziksel ve ruhsal bütünlüğünü koruma</a:t>
                      </a:r>
                      <a:endParaRPr lang="tr-TR" sz="2000" b="1" dirty="0">
                        <a:solidFill>
                          <a:schemeClr val="tx1"/>
                        </a:solidFill>
                      </a:endParaRPr>
                    </a:p>
                  </a:txBody>
                  <a:tcPr>
                    <a:solidFill>
                      <a:srgbClr val="FFFF00"/>
                    </a:solidFill>
                  </a:tcPr>
                </a:tc>
              </a:tr>
              <a:tr h="370840">
                <a:tc>
                  <a:txBody>
                    <a:bodyPr/>
                    <a:lstStyle/>
                    <a:p>
                      <a:r>
                        <a:rPr lang="tr-TR" sz="2000" b="1" dirty="0" smtClean="0">
                          <a:solidFill>
                            <a:schemeClr val="tx1"/>
                          </a:solidFill>
                        </a:rPr>
                        <a:t>KONUT DOKUNULMAZLIĞI</a:t>
                      </a:r>
                      <a:endParaRPr lang="tr-TR" sz="2000" b="1" dirty="0">
                        <a:solidFill>
                          <a:schemeClr val="tx1"/>
                        </a:solidFill>
                      </a:endParaRPr>
                    </a:p>
                  </a:txBody>
                  <a:tcPr>
                    <a:solidFill>
                      <a:srgbClr val="FFFF00"/>
                    </a:solidFill>
                  </a:tcPr>
                </a:tc>
                <a:tc>
                  <a:txBody>
                    <a:bodyPr/>
                    <a:lstStyle/>
                    <a:p>
                      <a:r>
                        <a:rPr lang="tr-TR" sz="2000" b="1" dirty="0" smtClean="0">
                          <a:solidFill>
                            <a:schemeClr val="tx1"/>
                          </a:solidFill>
                        </a:rPr>
                        <a:t>Aile ve ev hayatını koruma</a:t>
                      </a:r>
                    </a:p>
                    <a:p>
                      <a:endParaRPr lang="tr-TR" sz="2000" b="1" dirty="0">
                        <a:solidFill>
                          <a:schemeClr val="tx1"/>
                        </a:solidFill>
                      </a:endParaRPr>
                    </a:p>
                  </a:txBody>
                  <a:tcPr>
                    <a:solidFill>
                      <a:srgbClr val="FFFF00"/>
                    </a:solidFill>
                  </a:tcPr>
                </a:tc>
              </a:tr>
              <a:tr h="370840">
                <a:tc>
                  <a:txBody>
                    <a:bodyPr/>
                    <a:lstStyle/>
                    <a:p>
                      <a:r>
                        <a:rPr lang="tr-TR" sz="2000" b="1" dirty="0" smtClean="0">
                          <a:solidFill>
                            <a:schemeClr val="tx1"/>
                          </a:solidFill>
                        </a:rPr>
                        <a:t>İLETİŞİM  HAKKI</a:t>
                      </a:r>
                      <a:endParaRPr lang="tr-TR" sz="2000" b="1" dirty="0">
                        <a:solidFill>
                          <a:schemeClr val="tx1"/>
                        </a:solidFill>
                      </a:endParaRPr>
                    </a:p>
                  </a:txBody>
                  <a:tcPr>
                    <a:solidFill>
                      <a:srgbClr val="FFFF00"/>
                    </a:solidFill>
                  </a:tcPr>
                </a:tc>
                <a:tc>
                  <a:txBody>
                    <a:bodyPr/>
                    <a:lstStyle/>
                    <a:p>
                      <a:r>
                        <a:rPr lang="tr-TR" sz="2000" b="1" dirty="0" smtClean="0">
                          <a:solidFill>
                            <a:schemeClr val="tx1"/>
                          </a:solidFill>
                        </a:rPr>
                        <a:t>Özel iletişimin kötüye  kullanılmasına  karşı koyma</a:t>
                      </a:r>
                      <a:endParaRPr lang="tr-TR" sz="2000" b="1" dirty="0">
                        <a:solidFill>
                          <a:schemeClr val="tx1"/>
                        </a:solidFill>
                      </a:endParaRPr>
                    </a:p>
                  </a:txBody>
                  <a:tcPr>
                    <a:solidFill>
                      <a:srgbClr val="FFFF00"/>
                    </a:solidFill>
                  </a:tcPr>
                </a:tc>
              </a:tr>
              <a:tr h="370840">
                <a:tc>
                  <a:txBody>
                    <a:bodyPr/>
                    <a:lstStyle/>
                    <a:p>
                      <a:r>
                        <a:rPr lang="tr-TR" sz="2000" b="1" dirty="0" smtClean="0">
                          <a:solidFill>
                            <a:schemeClr val="tx1"/>
                          </a:solidFill>
                        </a:rPr>
                        <a:t>……………………….?............................</a:t>
                      </a:r>
                      <a:endParaRPr lang="tr-TR" sz="2000" b="1" dirty="0">
                        <a:solidFill>
                          <a:schemeClr val="tx1"/>
                        </a:solidFill>
                      </a:endParaRPr>
                    </a:p>
                  </a:txBody>
                  <a:tcPr>
                    <a:solidFill>
                      <a:srgbClr val="FFFF00"/>
                    </a:solidFill>
                  </a:tcPr>
                </a:tc>
                <a:tc>
                  <a:txBody>
                    <a:bodyPr/>
                    <a:lstStyle/>
                    <a:p>
                      <a:r>
                        <a:rPr lang="tr-TR" sz="2000" b="1" dirty="0" smtClean="0">
                          <a:solidFill>
                            <a:schemeClr val="tx1"/>
                          </a:solidFill>
                        </a:rPr>
                        <a:t>Gereksiz ve utandırıcı şeylerin açıklanmasına karşı koruma</a:t>
                      </a:r>
                      <a:endParaRPr lang="tr-TR" sz="2000" b="1" dirty="0">
                        <a:solidFill>
                          <a:schemeClr val="tx1"/>
                        </a:solidFill>
                      </a:endParaRPr>
                    </a:p>
                  </a:txBody>
                  <a:tcPr>
                    <a:solidFill>
                      <a:srgbClr val="FFFF00"/>
                    </a:solidFill>
                  </a:tcPr>
                </a:tc>
              </a:tr>
            </a:tbl>
          </a:graphicData>
        </a:graphic>
      </p:graphicFrame>
      <p:sp>
        <p:nvSpPr>
          <p:cNvPr id="4" name="Başlık 3"/>
          <p:cNvSpPr>
            <a:spLocks noGrp="1"/>
          </p:cNvSpPr>
          <p:nvPr>
            <p:ph type="title"/>
          </p:nvPr>
        </p:nvSpPr>
        <p:spPr>
          <a:xfrm>
            <a:off x="457200" y="704088"/>
            <a:ext cx="8229600" cy="348648"/>
          </a:xfrm>
        </p:spPr>
        <p:txBody>
          <a:bodyPr>
            <a:normAutofit fontScale="90000"/>
          </a:bodyPr>
          <a:lstStyle/>
          <a:p>
            <a:pPr algn="r"/>
            <a:r>
              <a:rPr lang="tr-TR" dirty="0" smtClean="0"/>
              <a:t>Soru-11</a:t>
            </a:r>
            <a:endParaRPr lang="tr-TR" dirty="0"/>
          </a:p>
        </p:txBody>
      </p:sp>
      <p:sp>
        <p:nvSpPr>
          <p:cNvPr id="6" name="Metin kutusu 5"/>
          <p:cNvSpPr txBox="1"/>
          <p:nvPr/>
        </p:nvSpPr>
        <p:spPr>
          <a:xfrm>
            <a:off x="467544" y="3861048"/>
            <a:ext cx="8280920" cy="2092881"/>
          </a:xfrm>
          <a:prstGeom prst="rect">
            <a:avLst/>
          </a:prstGeom>
          <a:solidFill>
            <a:srgbClr val="FFC000"/>
          </a:solidFill>
        </p:spPr>
        <p:txBody>
          <a:bodyPr wrap="square" rtlCol="0">
            <a:spAutoFit/>
          </a:bodyPr>
          <a:lstStyle/>
          <a:p>
            <a:r>
              <a:rPr lang="tr-TR" sz="2000" b="1" dirty="0" smtClean="0"/>
              <a:t>Verilen eşleştirme tablosundaki boş yer aşağıdakilerden hangisiyle tamamlanmalıdır</a:t>
            </a:r>
            <a:r>
              <a:rPr lang="tr-TR" dirty="0" smtClean="0"/>
              <a:t>?</a:t>
            </a:r>
          </a:p>
          <a:p>
            <a:endParaRPr lang="tr-TR" dirty="0"/>
          </a:p>
          <a:p>
            <a:r>
              <a:rPr lang="tr-TR" sz="2400" b="1" dirty="0" smtClean="0"/>
              <a:t>A- Özel yaşamın gizliliği                        B-Sivil toplum</a:t>
            </a:r>
          </a:p>
          <a:p>
            <a:endParaRPr lang="tr-TR" sz="2400" b="1" dirty="0"/>
          </a:p>
          <a:p>
            <a:r>
              <a:rPr lang="tr-TR" sz="2400" b="1" dirty="0" smtClean="0"/>
              <a:t>C- Kamuoyu oluşturma                         D- İfade özgürlüğü</a:t>
            </a:r>
            <a:endParaRPr lang="tr-TR" sz="2400" b="1" dirty="0"/>
          </a:p>
        </p:txBody>
      </p:sp>
      <p:sp>
        <p:nvSpPr>
          <p:cNvPr id="7" name="Oval 6"/>
          <p:cNvSpPr/>
          <p:nvPr/>
        </p:nvSpPr>
        <p:spPr>
          <a:xfrm>
            <a:off x="2915816" y="404664"/>
            <a:ext cx="457200"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 xmlns:p14="http://schemas.microsoft.com/office/powerpoint/2010/main" val="3790954320"/>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2.77778E-7 -1.85185E-6 C 0.00052 0.01783 0.00052 0.03565 0.00174 0.05324 C 0.00313 0.07454 0.00955 0.09468 0.01337 0.11551 C 0.02014 0.15139 0.02778 0.18658 0.03507 0.22223 C 0.03733 0.24491 0.04636 0.26227 0.0566 0.27986 C 0.06111 0.2875 0.06355 0.29699 0.06841 0.3044 C 0.0816 0.32477 0.09289 0.33959 0.11007 0.35116 C 0.11459 0.35417 0.11702 0.36181 0.1217 0.36435 C 0.12743 0.36736 0.13386 0.36736 0.13993 0.36875 C 0.20469 0.40394 0.11025 0.3544 0.17327 0.38218 C 0.17969 0.38496 0.18507 0.39121 0.19167 0.39329 C 0.20261 0.39653 0.21389 0.3963 0.225 0.39769 C 0.2566 0.39699 0.29375 0.4169 0.31997 0.39329 C 0.32622 0.38773 0.33212 0.38125 0.33837 0.37547 C 0.34705 0.36713 0.36337 0.34885 0.36337 0.34885 C 0.37032 0.32547 0.38889 0.31482 0.40174 0.29769 C 0.40573 0.29236 0.40799 0.28542 0.41164 0.27986 C 0.41476 0.275 0.41858 0.27153 0.4217 0.26667 C 0.42691 0.25857 0.42952 0.24769 0.43507 0.24005 C 0.4415 0.23125 0.45209 0.22199 0.46007 0.21551 C 0.46233 0.21111 0.46407 0.20625 0.46667 0.20209 C 0.4691 0.19792 0.47275 0.19537 0.475 0.19098 C 0.47622 0.18843 0.47587 0.18496 0.47674 0.18218 C 0.47865 0.17616 0.48108 0.17037 0.48334 0.16435 C 0.48594 0.14815 0.49028 0.1338 0.49341 0.11783 C 0.49254 0.08172 0.49879 0.0625 0.48664 0.03773 C 0.48386 0.02547 0.47292 0.00857 0.46493 0.00209 C 0.46146 -0.00069 0.45712 -0.00092 0.4533 -0.00231 C 0.44566 -0.00902 0.43907 -0.01319 0.43004 -0.01551 C 0.40677 -0.01481 0.38334 -0.01666 0.36007 -0.01342 C 0.35712 -0.01296 0.34167 0.00486 0.33993 0.00672 C 0.32084 0.02662 0.30521 0.05834 0.2967 0.08889 C 0.29445 0.09699 0.29306 0.10556 0.28993 0.1132 C 0.28681 0.1206 0.2816 0.12616 0.2783 0.13334 C 0.27552 0.13959 0.27431 0.14699 0.2717 0.15324 C 0.26945 0.1588 0.26545 0.16297 0.26337 0.16875 C 0.25816 0.18241 0.25452 0.19699 0.25 0.21111 C 0.24688 0.22107 0.24028 0.22824 0.23664 0.23773 C 0.22361 0.27199 0.2375 0.23889 0.2283 0.26227 C 0.22327 0.27523 0.21945 0.29607 0.20834 0.3 C 0.20452 0.3051 0.20105 0.31088 0.1967 0.31551 C 0.1948 0.3176 0.19202 0.31806 0.18993 0.31991 C 0.18577 0.32385 0.18195 0.32848 0.1783 0.33334 C 0.17518 0.3375 0.17327 0.34283 0.16997 0.34653 C 0.15139 0.36667 0.12674 0.3875 0.1033 0.3956 C 0.08959 0.40764 0.07257 0.41042 0.0566 0.4132 C 0.04323 0.42246 0.04584 0.41111 0.03507 0.4044 C 0.02917 0.4007 0.02275 0.39885 0.01667 0.3956 C 0.00365 0.38866 0.01667 0.3926 2.77778E-7 0.38218 C -0.01198 0.37477 -0.02569 0.36991 -0.03836 0.36435 C -0.05364 0.33079 -0.09027 0.35047 -0.11336 0.35324 C -0.1217 0.36459 -0.13159 0.36829 -0.14166 0.37778 C -0.14583 0.38635 -0.14843 0.39653 -0.1533 0.4044 C -0.15486 0.40695 -0.15677 0.4088 -0.15833 0.41111 C -0.16007 0.41389 -0.16163 0.4169 -0.16336 0.41991 C -0.16632 0.44121 -0.17205 0.46065 -0.175 0.48218 C -0.17691 0.52246 -0.17951 0.54144 -0.175 0.58449 C -0.17465 0.5882 -0.16545 0.59931 -0.16493 0.6 C -0.15382 0.61621 -0.14548 0.63195 -0.13333 0.64653 C -0.12465 0.65695 -0.121 0.66713 -0.11007 0.67107 C -0.09687 0.68773 -0.08055 0.68611 -0.06336 0.68889 C -0.02309 0.7132 0.02136 0.70857 0.06493 0.7132 C 0.10816 0.70741 0.15052 0.69653 0.19341 0.68658 C 0.20174 0.68473 0.21337 0.67871 0.2217 0.67778 C 0.24167 0.67547 0.26164 0.67477 0.2816 0.67338 C 0.29323 0.66968 0.30521 0.66736 0.31667 0.66227 C 0.32049 0.66065 0.32309 0.65533 0.32674 0.65324 C 0.34132 0.64468 0.34966 0.64375 0.36493 0.64005 C 0.36893 0.63704 0.3724 0.63264 0.37674 0.63102 C 0.38212 0.62894 0.3882 0.63172 0.39341 0.62894 C 0.39809 0.62639 0.4007 0.61922 0.40504 0.61551 C 0.41198 0.60973 0.42101 0.60926 0.4283 0.6044 C 0.43681 0.59861 0.43577 0.59375 0.44341 0.58449 C 0.45591 0.56922 0.47101 0.5544 0.48664 0.54653 C 0.48941 0.54074 0.49167 0.53426 0.49497 0.52894 C 0.49792 0.52408 0.50504 0.51551 0.50504 0.51551 C 0.50799 0.50648 0.51216 0.49815 0.51493 0.48889 C 0.51598 0.48542 0.51545 0.48125 0.51667 0.47778 C 0.51875 0.47199 0.525 0.46227 0.525 0.46227 C 0.52448 0.44885 0.52535 0.43542 0.52327 0.42223 C 0.52292 0.41991 0.51997 0.42084 0.51841 0.41991 C 0.51667 0.41875 0.51528 0.41644 0.51337 0.41551 C 0.50677 0.41204 0.50035 0.40834 0.49341 0.40672 C 0.47136 0.40162 0.45035 0.39028 0.4283 0.38449 C 0.4033 0.36297 0.39289 0.3632 0.36493 0.35324 C 0.34306 0.34537 0.32136 0.33635 0.3 0.32662 C 0.28733 0.32084 0.27414 0.31968 0.26164 0.3132 C 0.24705 0.30556 0.2323 0.29838 0.21841 0.28889 C 0.21598 0.28727 0.21407 0.28426 0.21164 0.28218 C 0.20452 0.27593 0.19757 0.26945 0.18993 0.26435 C 0.18403 0.26042 0.17049 0.25185 0.16493 0.24653 C 0.16077 0.2426 0.15764 0.23704 0.1533 0.23334 C 0.1467 0.22778 0.13143 0.22246 0.125 0.21991 C 0.11702 0.21181 0.10938 0.2051 0.1 0.2 C 0.09896 0.19769 0.09827 0.19514 0.0967 0.19329 C 0.09375 0.18982 0.08664 0.18449 0.08664 0.18449 C 0.08108 0.16088 0.08646 0.13565 0.10174 0.12223 C 0.10278 0.11852 0.10243 0.1132 0.10504 0.11111 C 0.10886 0.1081 0.11407 0.11065 0.11841 0.1088 C 0.12101 0.10764 0.12257 0.10394 0.125 0.10209 C 0.13438 0.09514 0.14618 0.08704 0.1566 0.08449 C 0.19115 0.08588 0.22552 0.08681 0.26007 0.08889 C 0.27049 0.08959 0.27552 0.10625 0.28334 0.1132 C 0.2875 0.1169 0.29236 0.11898 0.2967 0.12223 C 0.30122 0.1257 0.31007 0.13334 0.31007 0.13334 C 0.3158 0.14653 0.32084 0.14977 0.33004 0.15996 C 0.33716 0.18866 0.33438 0.24514 0.31493 0.26435 C 0.30973 0.28334 0.304 0.29468 0.29341 0.3088 C 0.28785 0.33033 0.29341 0.31528 0.2816 0.33334 C 0.25816 0.36945 0.2467 0.39676 0.20834 0.4088 C 0.19914 0.42523 0.18837 0.42269 0.17327 0.42662 C 0.16372 0.42917 0.15452 0.43264 0.14497 0.43542 C 0.13559 0.44213 0.12657 0.45023 0.11667 0.45556 C 0.11094 0.45857 0.10434 0.45834 0.09827 0.45996 C 0.08542 0.46343 0.07257 0.46644 0.06007 0.47107 C 0.0408 0.47801 0.02101 0.48611 0.00174 0.49329 C -0.01128 0.49815 -0.02014 0.50648 -0.03333 0.5088 C -0.06371 0.53611 -0.02291 0.50232 -0.05503 0.51991 C -0.06111 0.52315 -0.06614 0.52894 -0.0717 0.53334 C -0.07465 0.53565 -0.0783 0.53635 -0.08159 0.53773 C -0.08871 0.54723 -0.09548 0.56227 -0.10503 0.56667 C -0.10833 0.57107 -0.11163 0.57547 -0.11493 0.57986 C -0.11614 0.58148 -0.11527 0.58496 -0.11666 0.58658 C -0.11944 0.58982 -0.12361 0.59051 -0.12673 0.59329 C -0.13715 0.60301 -0.13177 0.61088 -0.14496 0.61551 C -0.17066 0.63797 -0.18993 0.63334 -0.2217 0.63542 C -0.23368 0.64098 -0.24583 0.63912 -0.25659 0.64885 C -0.25937 0.64815 -0.26267 0.64885 -0.26493 0.64653 C -0.26684 0.64445 -0.2684 0.63056 -0.2684 0.62662 " pathEditMode="relative" ptsTypes="ffffffffffffffffffffffffffffffffffffffffffffffffffffffffffffffffffffffffffffffffffffffffffffffffffffffffffffffffffffffffffffffffA">
                                      <p:cBhvr>
                                        <p:cTn id="6" dur="2000" fill="hold"/>
                                        <p:tgtEl>
                                          <p:spTgt spid="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60648"/>
            <a:ext cx="8229600" cy="576064"/>
          </a:xfrm>
        </p:spPr>
        <p:txBody>
          <a:bodyPr>
            <a:normAutofit fontScale="90000"/>
          </a:bodyPr>
          <a:lstStyle/>
          <a:p>
            <a:pPr algn="r"/>
            <a:r>
              <a:rPr lang="tr-TR" dirty="0" smtClean="0"/>
              <a:t>SORU-12</a:t>
            </a:r>
            <a:endParaRPr lang="tr-TR" dirty="0"/>
          </a:p>
        </p:txBody>
      </p:sp>
      <p:sp>
        <p:nvSpPr>
          <p:cNvPr id="3" name="İçerik Yer Tutucusu 2"/>
          <p:cNvSpPr>
            <a:spLocks noGrp="1"/>
          </p:cNvSpPr>
          <p:nvPr>
            <p:ph idx="1"/>
          </p:nvPr>
        </p:nvSpPr>
        <p:spPr>
          <a:xfrm>
            <a:off x="179512" y="764704"/>
            <a:ext cx="8507288" cy="5559896"/>
          </a:xfrm>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dirty="0" smtClean="0"/>
              <a:t>Teknolojinin  gelişmesi sonucu gece gören </a:t>
            </a:r>
            <a:r>
              <a:rPr lang="tr-TR" dirty="0" err="1" smtClean="0"/>
              <a:t>enfrarujlu</a:t>
            </a:r>
            <a:r>
              <a:rPr lang="tr-TR" dirty="0" smtClean="0"/>
              <a:t> dürbün ve kameralar, toplu iğne büyüklüğünde mercek ve mikrofonlar uzaktan en küçük sesleri bile kaydeden antenler, teleobjektifler kötü niyetli kişilerin ekmeğine yağ sürmektedir. Gizli ses ve görüntü kaydı ile toplumda korku ve güvensizlik oluşmakta ,toplumsal ilişkiler zarar görmektedir.</a:t>
            </a:r>
          </a:p>
          <a:p>
            <a:r>
              <a:rPr lang="tr-TR" dirty="0" smtClean="0"/>
              <a:t>Metinde ,teknolojideki gelişmenin aşağıdakilerden  hangisine yol açtığı belirtilmektedir?</a:t>
            </a:r>
          </a:p>
          <a:p>
            <a:r>
              <a:rPr lang="tr-TR" dirty="0" smtClean="0"/>
              <a:t>A- Suçluların hemen bulunmasına</a:t>
            </a:r>
          </a:p>
          <a:p>
            <a:r>
              <a:rPr lang="tr-TR" dirty="0" smtClean="0"/>
              <a:t>B-Özel hayatın tehdit edilmesine</a:t>
            </a:r>
          </a:p>
          <a:p>
            <a:r>
              <a:rPr lang="tr-TR" dirty="0" smtClean="0"/>
              <a:t>C-İnsanlar arasındaki güven sorununun aşılmasına</a:t>
            </a:r>
          </a:p>
          <a:p>
            <a:r>
              <a:rPr lang="tr-TR" dirty="0" smtClean="0"/>
              <a:t>D-Yakın dostlukların kurulmasına</a:t>
            </a:r>
            <a:endParaRPr lang="tr-TR" dirty="0"/>
          </a:p>
        </p:txBody>
      </p:sp>
      <p:sp>
        <p:nvSpPr>
          <p:cNvPr id="4" name="Oval 3"/>
          <p:cNvSpPr/>
          <p:nvPr/>
        </p:nvSpPr>
        <p:spPr>
          <a:xfrm>
            <a:off x="683568" y="332656"/>
            <a:ext cx="576064"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 xmlns:p14="http://schemas.microsoft.com/office/powerpoint/2010/main" val="1505123566"/>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38778E-17 -4.44444E-6 L -0.03941 0.6176 " pathEditMode="relative" rAng="0" ptsTypes="AA">
                                      <p:cBhvr>
                                        <p:cTn id="6" dur="3500" fill="hold"/>
                                        <p:tgtEl>
                                          <p:spTgt spid="4"/>
                                        </p:tgtEl>
                                        <p:attrNameLst>
                                          <p:attrName>ppt_x</p:attrName>
                                          <p:attrName>ppt_y</p:attrName>
                                        </p:attrNameLst>
                                      </p:cBhvr>
                                      <p:rCtr x="-1979" y="3088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188640"/>
            <a:ext cx="8229600" cy="504056"/>
          </a:xfrm>
        </p:spPr>
        <p:txBody>
          <a:bodyPr>
            <a:normAutofit fontScale="90000"/>
          </a:bodyPr>
          <a:lstStyle/>
          <a:p>
            <a:r>
              <a:rPr lang="tr-TR" dirty="0" smtClean="0"/>
              <a:t>SORU-13</a:t>
            </a:r>
            <a:endParaRPr lang="tr-TR" dirty="0"/>
          </a:p>
        </p:txBody>
      </p:sp>
      <p:sp>
        <p:nvSpPr>
          <p:cNvPr id="3" name="İçerik Yer Tutucusu 2"/>
          <p:cNvSpPr>
            <a:spLocks noGrp="1"/>
          </p:cNvSpPr>
          <p:nvPr>
            <p:ph idx="1"/>
          </p:nvPr>
        </p:nvSpPr>
        <p:spPr>
          <a:xfrm>
            <a:off x="323528" y="620688"/>
            <a:ext cx="8363272" cy="5703912"/>
          </a:xfrm>
          <a:solidFill>
            <a:srgbClr val="FFC000"/>
          </a:solidFill>
        </p:spPr>
        <p:txBody>
          <a:bodyPr>
            <a:normAutofit lnSpcReduction="10000"/>
          </a:bodyPr>
          <a:lstStyle/>
          <a:p>
            <a:r>
              <a:rPr lang="tr-TR" dirty="0" smtClean="0"/>
              <a:t>Bazı basın ve yayın organlarında insanların özel yaşamlarına ortaya koyacak, onları küçük düşürecek gerçek dışı yazı ve görüntülere yer verilmektedir.</a:t>
            </a:r>
          </a:p>
          <a:p>
            <a:r>
              <a:rPr lang="tr-TR" dirty="0" smtClean="0"/>
              <a:t>Kişilerin, haklarında çıkan bu haber ve görüntülere karşı aşağıdakilerden  hangisini yapmaları </a:t>
            </a:r>
            <a:r>
              <a:rPr lang="tr-TR" u="sng" dirty="0" smtClean="0"/>
              <a:t>en doğru olur?</a:t>
            </a:r>
          </a:p>
          <a:p>
            <a:r>
              <a:rPr lang="tr-TR" dirty="0" smtClean="0"/>
              <a:t>A- Olan bitene ilgisiz kalma</a:t>
            </a:r>
          </a:p>
          <a:p>
            <a:endParaRPr lang="tr-TR" dirty="0"/>
          </a:p>
          <a:p>
            <a:r>
              <a:rPr lang="tr-TR" dirty="0" smtClean="0"/>
              <a:t>B- Tekzip haklarını kullanma</a:t>
            </a:r>
          </a:p>
          <a:p>
            <a:endParaRPr lang="tr-TR" dirty="0"/>
          </a:p>
          <a:p>
            <a:r>
              <a:rPr lang="tr-TR" dirty="0" smtClean="0"/>
              <a:t>C- Çevresindekilere gerçekleri anlatma</a:t>
            </a:r>
          </a:p>
          <a:p>
            <a:endParaRPr lang="tr-TR" dirty="0"/>
          </a:p>
          <a:p>
            <a:r>
              <a:rPr lang="tr-TR" dirty="0" smtClean="0"/>
              <a:t>D-Kendisine haksızlık yapıldığını söyleme</a:t>
            </a:r>
            <a:endParaRPr lang="tr-TR" dirty="0"/>
          </a:p>
        </p:txBody>
      </p:sp>
      <p:sp>
        <p:nvSpPr>
          <p:cNvPr id="4" name="Oval 3"/>
          <p:cNvSpPr/>
          <p:nvPr/>
        </p:nvSpPr>
        <p:spPr>
          <a:xfrm>
            <a:off x="7092280" y="3284984"/>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 xmlns:p14="http://schemas.microsoft.com/office/powerpoint/2010/main" val="1299754850"/>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6.38889E-6 1.11111E-6 C -0.00103 -0.00209 -0.0026 -0.00417 -0.00329 -0.00648 C -0.00416 -0.00926 -0.00381 -0.01297 -0.00503 -0.01551 C -0.00728 -0.01991 -0.01058 -0.02292 -0.01336 -0.02662 C -0.0151 -0.03264 -0.01596 -0.03912 -0.01839 -0.04445 C -0.02048 -0.04885 -0.02464 -0.05116 -0.02673 -0.05556 C -0.02985 -0.0625 -0.03072 -0.0706 -0.03333 -0.07778 C -0.03541 -0.08357 -0.0394 -0.08773 -0.04166 -0.09329 C -0.04374 -0.09815 -0.04687 -0.1081 -0.04999 -0.1132 C -0.06162 -0.13125 -0.05294 -0.11343 -0.07169 -0.13542 C -0.08506 -0.15093 -0.09201 -0.17593 -0.11006 -0.18218 C -0.11388 -0.18588 -0.11839 -0.18889 -0.12169 -0.19329 C -0.13194 -0.20695 -0.11701 -0.19931 -0.13176 -0.2044 C -0.13732 -0.2088 -0.14287 -0.2132 -0.14843 -0.2176 C -0.15364 -0.22176 -0.15398 -0.23056 -0.16006 -0.23334 C -0.16492 -0.23542 -0.16996 -0.23635 -0.17499 -0.23773 C -0.17638 -0.2375 -0.19721 -0.23635 -0.19999 -0.22662 C -0.21822 -0.16482 -0.19339 -0.21505 -0.21336 -0.17778 C -0.21666 -0.16065 -0.21701 -0.14537 -0.22169 -0.12871 C -0.22273 -0.07616 -0.22221 -0.02361 -0.22499 0.02893 C -0.22517 0.03356 -0.23437 0.06736 -0.23662 0.07569 C -0.24062 0.08912 -0.24322 0.10324 -0.24843 0.11574 C -0.25555 0.13264 -0.26492 0.14537 -0.27343 0.16018 C -0.27534 0.16365 -0.27603 0.16828 -0.27846 0.17129 C -0.28506 0.18009 -0.29895 0.18796 -0.30676 0.19352 C -0.32482 0.20648 -0.33958 0.22106 -0.36006 0.22453 C -0.37117 0.22639 -0.39339 0.22893 -0.39339 0.22893 C -0.40416 0.22731 -0.4144 0.22615 -0.42499 0.22222 C -0.4677 0.20671 -0.43576 0.21412 -0.46006 0.20903 C -0.47117 0.20162 -0.47916 0.19699 -0.4901 0.1912 C -0.49131 0.18889 -0.49183 0.18611 -0.49339 0.18449 C -0.49548 0.1824 -0.4986 0.18264 -0.49999 0.18009 C -0.50364 0.17338 -0.50485 0.16481 -0.50833 0.15787 C -0.51405 0.14629 -0.54027 0.12338 -0.55173 0.11342 C -0.55277 0.11111 -0.55329 0.10787 -0.55503 0.10671 C -0.57378 0.09444 -0.55937 0.1125 -0.56839 0.1 C -0.56892 0.09791 -0.56909 0.09537 -0.56996 0.09352 C -0.57083 0.09166 -0.57273 0.09097 -0.57343 0.08889 C -0.57517 0.08333 -0.57569 0.07708 -0.57673 0.07129 C -0.58107 0.02153 -0.58211 0.02615 -0.57829 -0.03542 C -0.57742 -0.04977 -0.57291 -0.05533 -0.56336 -0.05764 C -0.52968 -0.0382 -0.50346 -0.00301 -0.47187 0.02014 C -0.44947 0.03634 -0.42586 0.04953 -0.40329 0.06458 C -0.40225 0.0669 -0.40173 0.0699 -0.39999 0.07129 C -0.39652 0.0743 -0.39131 0.07384 -0.38836 0.07778 C -0.38593 0.08102 -0.38697 0.08727 -0.38506 0.0912 C -0.38402 0.09352 -0.38159 0.09398 -0.38003 0.0956 C -0.37117 0.10416 -0.36371 0.11666 -0.35329 0.12014 C -0.34114 0.1368 -0.3243 0.14768 -0.31162 0.16458 C -0.30503 0.17338 -0.29808 0.18217 -0.29166 0.1912 C -0.28732 0.19722 -0.28471 0.20532 -0.28003 0.21111 C -0.27378 0.21875 -0.2651 0.22199 -0.25833 0.22893 C -0.24826 0.23935 -0.2401 0.25416 -0.22829 0.26018 C -0.22308 0.26296 -0.20676 0.26551 -0.19999 0.26666 C -0.19687 0.26828 -0.19374 0.27129 -0.19027 0.27129 C -0.1453 0.27199 -0.09999 0.27222 -0.05503 0.26898 C -0.04183 0.26805 -0.02083 0.24398 -0.00833 0.23565 C -0.00503 0.23125 -0.00225 0.22592 0.00157 0.22222 C 0.00834 0.21551 0.02327 0.20463 0.02327 0.20463 C 0.0323 0.19028 0.04324 0.17731 0.05157 0.16227 C 0.06494 0.13796 0.05383 0.15023 0.06667 0.13796 C 0.07345 0.09629 0.08178 0.05671 0.09497 0.01782 C 0.09827 -0.0125 0.09983 -0.04491 0.11338 -0.07107 C 0.11997 -0.11065 0.12049 -0.14815 0.12171 -0.18889 C 0.11945 -0.24097 0.12935 -0.30023 0.0849 -0.31551 C 0.08265 -0.32547 0.07935 -0.33218 0.07171 -0.33542 C 0.06737 -0.33912 0.06477 -0.34676 0.0599 -0.34885 C 0.05417 -0.35139 0.04775 -0.35 0.04167 -0.35093 C 0.00556 -0.35672 -0.02846 -0.36158 -0.0651 -0.36435 C -0.09027 -0.37037 -0.1151 -0.37616 -0.1401 -0.38218 C -0.15728 -0.39097 -0.17412 -0.38866 -0.19166 -0.39537 C -0.20815 -0.39167 -0.21423 -0.39398 -0.22343 -0.37778 C -0.22673 -0.35857 -0.22204 -0.37917 -0.23523 -0.35324 C -0.24409 -0.33519 -0.23263 -0.34722 -0.24357 -0.33773 C -0.24826 -0.32084 -0.25155 -0.30324 -0.25676 -0.28658 C -0.26562 -0.2581 -0.27985 -0.23403 -0.29027 -0.20648 C -0.29235 -0.19468 -0.29322 -0.18241 -0.29669 -0.17107 C -0.3019 -0.15417 -0.31527 -0.14398 -0.32499 -0.13102 C -0.35659 -0.08889 -0.30833 -0.1551 -0.3401 -0.1044 C -0.34287 -0.1 -0.34704 -0.09769 -0.34999 -0.09329 C -0.35208 -0.09005 -0.35277 -0.08519 -0.35503 -0.08218 C -0.36006 -0.07547 -0.36701 -0.07153 -0.37169 -0.06435 C -0.37951 -0.05232 -0.38628 -0.03866 -0.39166 -0.02431 C -0.39374 -0.01852 -0.39392 -0.01158 -0.39669 -0.00648 C -0.3986 -0.00301 -0.40242 -0.00255 -0.40503 1.11111E-6 C -0.40815 0.00324 -0.41058 0.0074 -0.41336 0.01111 C -0.41596 0.03125 -0.42169 0.03449 -0.43003 0.05115 C -0.43315 0.06782 -0.44148 0.07291 -0.44999 0.08449 C -0.4519 0.08727 -0.45277 0.0912 -0.45503 0.09352 C -0.46336 0.10162 -0.47551 0.10509 -0.48506 0.10903 C -0.4901 0.11921 -0.49635 0.12153 -0.50329 0.12893 C -0.51128 0.1375 -0.51214 0.14236 -0.52169 0.14676 C -0.53541 0.16088 -0.54756 0.1574 -0.56666 0.16018 C -0.56996 0.16157 -0.57326 0.16319 -0.57673 0.16458 C -0.57881 0.16551 -0.58124 0.16574 -0.58333 0.16666 C -0.5901 0.16944 -0.60329 0.17569 -0.60329 0.17569 C -0.62881 0.17315 -0.64114 0.17963 -0.65833 0.16458 C -0.66579 0.14953 -0.67395 0.13518 -0.68176 0.12014 C -0.68471 0.1074 -0.68211 0.11504 -0.69339 0.1 C -0.69721 0.0949 -0.69947 0.0875 -0.70329 0.0824 C -0.7052 0.07986 -0.70798 0.07824 -0.71006 0.07569 L -0.70329 0.04676 " pathEditMode="relative" ptsTypes="ffffffffffffffffffffffffffffffffffffffffffffffffffffffffffffffffffffffffffffffffffffffffffffffffffffAA">
                                      <p:cBhvr>
                                        <p:cTn id="6" dur="5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60648"/>
            <a:ext cx="8229600" cy="432048"/>
          </a:xfrm>
        </p:spPr>
        <p:txBody>
          <a:bodyPr>
            <a:normAutofit fontScale="90000"/>
          </a:bodyPr>
          <a:lstStyle/>
          <a:p>
            <a:pPr algn="r"/>
            <a:r>
              <a:rPr lang="tr-TR" dirty="0" smtClean="0"/>
              <a:t>Soru-14</a:t>
            </a:r>
            <a:endParaRPr lang="tr-TR" dirty="0"/>
          </a:p>
        </p:txBody>
      </p:sp>
      <p:sp>
        <p:nvSpPr>
          <p:cNvPr id="3" name="İçerik Yer Tutucusu 2"/>
          <p:cNvSpPr>
            <a:spLocks noGrp="1"/>
          </p:cNvSpPr>
          <p:nvPr>
            <p:ph idx="1"/>
          </p:nvPr>
        </p:nvSpPr>
        <p:spPr>
          <a:xfrm>
            <a:off x="467544" y="692696"/>
            <a:ext cx="8219256" cy="5631904"/>
          </a:xfrm>
        </p:spPr>
        <p:txBody>
          <a:bodyPr/>
          <a:lstStyle/>
          <a:p>
            <a:r>
              <a:rPr lang="tr-TR" dirty="0" smtClean="0"/>
              <a:t>Demokratik hayatımızın vazgeçilmez unsurlarından biri olan, haber alma ve yayma özgürlüğünün en etkili aracı olan basın, demokrasinin yaşanmasını ve gelişmesini sağlayan kurumların başında gelmektedir.</a:t>
            </a:r>
          </a:p>
          <a:p>
            <a:endParaRPr lang="tr-TR" dirty="0"/>
          </a:p>
          <a:p>
            <a:r>
              <a:rPr lang="tr-TR" dirty="0" smtClean="0"/>
              <a:t>Metne göre, basının demokrasiye katkısı aşağıdakilerden hangisinde belirtilmiştir?</a:t>
            </a:r>
          </a:p>
          <a:p>
            <a:pPr marL="0" indent="0">
              <a:buNone/>
            </a:pPr>
            <a:endParaRPr lang="tr-TR" dirty="0" smtClean="0"/>
          </a:p>
          <a:p>
            <a:r>
              <a:rPr lang="tr-TR" dirty="0" smtClean="0"/>
              <a:t>A- Eşitlik ilkesinin kabul edilmesine</a:t>
            </a:r>
          </a:p>
          <a:p>
            <a:r>
              <a:rPr lang="tr-TR" dirty="0" smtClean="0"/>
              <a:t>B-Basın meslek ilkelerinin belirlenmesi</a:t>
            </a:r>
          </a:p>
          <a:p>
            <a:r>
              <a:rPr lang="tr-TR" dirty="0" smtClean="0"/>
              <a:t>C-Kitle iletişim kurumları arasında rekabet yaşanması</a:t>
            </a:r>
          </a:p>
          <a:p>
            <a:r>
              <a:rPr lang="tr-TR" dirty="0" smtClean="0"/>
              <a:t>D-İletişim hakkının kullanılmasına aracı olması</a:t>
            </a:r>
            <a:endParaRPr lang="tr-TR" dirty="0"/>
          </a:p>
        </p:txBody>
      </p:sp>
      <p:sp>
        <p:nvSpPr>
          <p:cNvPr id="4" name="Oval 3"/>
          <p:cNvSpPr/>
          <p:nvPr/>
        </p:nvSpPr>
        <p:spPr>
          <a:xfrm>
            <a:off x="7596336" y="4005064"/>
            <a:ext cx="4572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 xmlns:p14="http://schemas.microsoft.com/office/powerpoint/2010/main" val="1557367669"/>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4.72222E-6 -1.85185E-6 C -0.00052 0.00602 0.00139 0.01343 -0.00156 0.01783 C -0.00573 0.02408 -0.01388 0.02176 -0.01996 0.02431 C -0.02916 0.0206 -0.0368 0.01343 -0.04652 0.01111 C -0.06562 0.00648 -0.09444 0.00556 -0.11319 0.0044 C -0.18177 -0.00509 -0.24687 -0.00648 -0.31666 -0.00902 C -0.32448 -0.01041 -0.33211 -0.01273 -0.33993 -0.01342 C -0.35937 -0.01504 -0.37882 -0.01319 -0.39826 -0.01551 C -0.41927 -0.01782 -0.44444 -0.03333 -0.46493 -0.04004 C -0.47586 -0.04977 -0.48767 -0.05648 -0.5 -0.06227 C -0.50902 -0.07453 -0.51701 -0.0912 -0.52986 -0.0956 C -0.53472 -0.10486 -0.53958 -0.1162 -0.54496 -0.12453 C -0.5493 -0.13125 -0.5552 -0.13611 -0.55989 -0.14236 C -0.56458 -0.1581 -0.571 -0.17037 -0.57986 -0.18217 C -0.58489 -0.19815 -0.58854 -0.21504 -0.59323 -0.23125 C -0.59218 -0.24815 -0.59305 -0.26574 -0.58993 -0.28217 C -0.58611 -0.30185 -0.56944 -0.31088 -0.55659 -0.31342 C -0.53767 -0.32592 -0.53802 -0.30926 -0.52152 -0.3044 C -0.5118 -0.30162 -0.50156 -0.30301 -0.49166 -0.30231 C -0.4842 -0.2949 -0.47604 -0.29328 -0.46823 -0.2868 C -0.45451 -0.27569 -0.45034 -0.27083 -0.43489 -0.26666 C -0.41892 -0.24977 -0.41319 -0.24884 -0.38993 -0.23565 C -0.38472 -0.23264 -0.38142 -0.22592 -0.37656 -0.22222 C -0.37361 -0.2199 -0.36979 -0.21967 -0.36666 -0.21782 C -0.35538 -0.21157 -0.33333 -0.19791 -0.33333 -0.19791 C -0.33107 -0.1949 -0.32968 -0.18981 -0.32656 -0.18889 C -0.31128 -0.18379 -0.27986 -0.18009 -0.27986 -0.18009 C -0.24878 -0.18078 -0.2177 -0.18009 -0.18663 -0.18217 C -0.18454 -0.1824 -0.18333 -0.18541 -0.18159 -0.1868 C -0.17586 -0.1912 -0.17552 -0.19097 -0.16996 -0.19328 C -0.16632 -0.19652 -0.16354 -0.20115 -0.15989 -0.2044 C -0.15416 -0.20949 -0.14618 -0.2125 -0.13993 -0.21782 C -0.14618 -0.20532 -0.14253 -0.21365 -0.14826 -0.1912 C -0.14948 -0.18611 -0.15295 -0.1824 -0.15486 -0.17777 C -0.1677 -0.14722 -0.15711 -0.16365 -0.17152 -0.14444 C -0.1743 -0.12893 -0.17569 -0.11273 -0.17986 -0.09791 C -0.19323 -0.05046 -0.18541 -0.08703 -0.2 -0.06666 C -0.20954 -0.05347 -0.2177 -0.03865 -0.22656 -0.02453 C -0.27708 0.05556 -0.22239 -0.00764 -0.25329 0.02662 C -0.25781 0.03866 -0.26128 0.04815 -0.26996 0.05556 C -0.28073 0.07917 -0.30191 0.09051 -0.31823 0.10672 C -0.32343 0.11181 -0.33819 0.12986 -0.34652 0.13542 C -0.34965 0.1375 -0.35329 0.1382 -0.35659 0.14005 C -0.36823 0.14699 -0.37934 0.15672 -0.39166 0.16227 C -0.40277 0.18241 -0.38854 0.16042 -0.40659 0.17547 C -0.43246 0.19723 -0.38507 0.18195 -0.44323 0.19098 C -0.4585 0.20116 -0.47326 0.20625 -0.48993 0.21111 C -0.50486 0.22431 -0.52291 0.22593 -0.53819 0.23773 C -0.55729 0.25232 -0.54236 0.24676 -0.55833 0.25116 C -0.57395 0.2676 -0.56059 0.25764 -0.58993 0.25764 C -0.59965 0.25764 -0.61475 0.26389 -0.62326 0.26667 C -0.62656 0.26968 -0.62968 0.27338 -0.63333 0.27547 C -0.63975 0.27917 -0.65329 0.28449 -0.65329 0.28449 C -0.65972 0.29699 -0.66614 0.29398 -0.67829 0.2956 C -0.70208 0.30301 -0.72569 0.29885 -0.75 0.29769 C -0.75364 0.29028 -0.75364 0.2831 -0.75659 0.27547 C -0.75746 0.27315 -0.75902 0.27107 -0.75989 0.26875 C -0.76128 0.26528 -0.76215 0.26135 -0.76319 0.25764 C -0.76527 0.24051 -0.76562 0.21875 -0.76996 0.20209 C -0.77083 0.19167 -0.77482 0.18172 -0.775 0.17107 C -0.77552 0.12709 -0.77864 0.05903 -0.76666 0.01111 C -0.76441 -0.02754 -0.75989 -0.06944 -0.74652 -0.1044 C -0.74409 -0.11944 -0.74236 -0.13449 -0.73819 -0.14884 C -0.73316 -0.16666 -0.72569 -0.18264 -0.71996 -0.2 C -0.71701 -0.21852 -0.7092 -0.22824 -0.7 -0.24236 C -0.69878 -0.24606 -0.69791 -0.25 -0.69652 -0.25347 C -0.69566 -0.25578 -0.69392 -0.25764 -0.69323 -0.25995 C -0.69045 -0.26875 -0.69079 -0.27916 -0.68663 -0.2868 C -0.68472 -0.29027 -0.68177 -0.29236 -0.67986 -0.2956 C -0.67656 -0.30115 -0.67448 -0.30764 -0.67152 -0.31342 C -0.66857 -0.33032 -0.67257 -0.31481 -0.66493 -0.32893 C -0.6585 -0.34097 -0.66562 -0.33588 -0.65659 -0.34004 C -0.65555 -0.34305 -0.65503 -0.34652 -0.65329 -0.34884 C -0.65 -0.35324 -0.64166 -0.35995 -0.64166 -0.35995 C -0.63229 -0.37824 -0.60798 -0.38125 -0.59323 -0.38449 C -0.58715 -0.3875 -0.58125 -0.3912 -0.575 -0.39328 C -0.57013 -0.3949 -0.56493 -0.39444 -0.55989 -0.3956 C -0.55816 -0.39606 -0.55659 -0.39722 -0.55486 -0.39791 C -0.53107 -0.39722 -0.50711 -0.39838 -0.48333 -0.3956 C -0.47621 -0.39467 -0.47013 -0.38796 -0.46319 -0.3868 C -0.45329 -0.38518 -0.44323 -0.38379 -0.43333 -0.38217 C -0.41979 -0.375 -0.40538 -0.37129 -0.39166 -0.36458 C -0.31076 -0.36551 -0.22257 -0.37291 -0.13993 -0.36898 C -0.12482 -0.36365 -0.11388 -0.3449 -0.1 -0.33565 C -0.09635 -0.31666 -0.09114 -0.29722 -0.10659 -0.2868 C -0.10833 -0.28148 -0.10937 -0.27592 -0.11163 -0.27106 C -0.11527 -0.26296 -0.12257 -0.25671 -0.12656 -0.24884 C -0.12864 -0.24467 -0.12934 -0.23958 -0.13159 -0.23565 C -0.1375 -0.22523 -0.14895 -0.21203 -0.15833 -0.20902 C -0.15937 -0.20602 -0.15972 -0.20208 -0.16163 -0.2 C -0.16875 -0.19236 -0.19062 -0.18426 -0.2 -0.18217 C -0.2177 -0.16481 -0.26198 -0.16157 -0.28489 -0.15787 C -0.31649 -0.14375 -0.34843 -0.13588 -0.38159 -0.13125 C -0.40659 -0.12361 -0.43003 -0.10532 -0.45329 -0.0912 C -0.46371 -0.08495 -0.46232 -0.08819 -0.47326 -0.08449 C -0.47916 -0.0824 -0.49149 -0.07592 -0.49652 -0.07338 C -0.50104 -0.06666 -0.50468 -0.05902 -0.50989 -0.05347 C -0.52743 -0.03472 -0.55104 -0.02523 -0.56996 -0.00902 C -0.57916 -0.00115 -0.5868 0.01135 -0.59652 0.01783 C -0.60295 0.02223 -0.61024 0.02454 -0.61666 0.02894 C -0.6368 0.04236 -0.61788 0.03473 -0.63333 0.04005 C -0.63559 0.04213 -0.6375 0.04491 -0.63993 0.04653 C -0.64201 0.04792 -0.64461 0.04723 -0.64652 0.04885 C -0.64861 0.05047 -0.64965 0.05371 -0.65156 0.05556 C -0.6552 0.05903 -0.65937 0.06135 -0.66319 0.06435 C -0.6677 0.06783 -0.675 0.07778 -0.675 0.07778 C -0.68177 0.11528 -0.67934 0.09537 -0.68159 0.13773 C -0.68038 0.15394 -0.68142 0.16482 -0.675 0.17778 C -0.67204 0.19236 -0.66788 0.20278 -0.66163 0.21551 C -0.65642 0.22616 -0.66024 0.21829 -0.65486 0.22894 C -0.65382 0.23102 -0.65156 0.23542 -0.65156 0.23542 C -0.64757 0.25255 -0.65364 0.23033 -0.64496 0.24885 C -0.63559 0.26898 -0.6467 0.25348 -0.63819 0.26435 C -0.63715 0.26736 -0.63663 0.27107 -0.63489 0.27338 C -0.63368 0.275 -0.6309 0.27361 -0.62986 0.27547 C -0.62725 0.27986 -0.62725 0.28635 -0.625 0.29098 C -0.62291 0.29537 -0.61944 0.29838 -0.61666 0.30209 C -0.60312 0.32014 -0.61632 0.3125 -0.60486 0.31783 C -0.58593 0.31713 -0.56701 0.31783 -0.54826 0.31551 C -0.53993 0.31435 -0.52812 0.30324 -0.52152 0.29769 C -0.5052 0.2838 -0.48975 0.26551 -0.475 0.24885 C -0.47083 0.24398 -0.4677 0.23773 -0.46319 0.23334 C -0.44982 0.22014 -0.43454 0.2125 -0.42152 0.19769 C -0.40954 0.18403 -0.39618 0.16968 -0.38819 0.15116 C -0.38454 0.1426 -0.3835 0.13125 -0.37829 0.12431 C -0.37552 0.1206 -0.37239 0.11713 -0.36996 0.1132 C -0.36736 0.10903 -0.36319 0.1 -0.36319 0.1 C -0.35902 0.0757 -0.36545 0.10741 -0.35659 0.08218 C -0.35104 0.06644 -0.34895 0.05023 -0.34166 0.03542 C -0.33871 0.01644 -0.3375 0.01343 -0.34166 -0.01342 C -0.34201 -0.01597 -0.34496 -0.0162 -0.34652 -0.01782 C -0.3493 -0.0206 -0.35191 -0.02407 -0.35486 -0.02662 C -0.35902 -0.03009 -0.36475 -0.03102 -0.36823 -0.03565 C -0.37135 -0.03981 -0.37291 -0.0456 -0.37656 -0.04884 C -0.38281 -0.05416 -0.39982 -0.05671 -0.40659 -0.05787 C -0.47187 -0.08634 -0.49513 -0.05069 -0.54652 -0.03565 C -0.58177 -0.01065 -0.56579 -0.02268 -0.59496 -1.85185E-6 C -0.60017 0.00394 -0.60625 0.0051 -0.61163 0.0088 C -0.61805 0.0132 -0.62343 0.01991 -0.62986 0.02431 C -0.68055 0.05996 -0.62465 0.01574 -0.65486 0.04005 C -0.66076 0.05047 -0.67152 0.06019 -0.67986 0.06667 C -0.68732 0.07269 -0.70329 0.08218 -0.70329 0.08218 C -0.70885 0.08959 -0.71527 0.09815 -0.72152 0.1044 C -0.72934 0.11204 -0.72691 0.10533 -0.73333 0.1132 C -0.73802 0.11875 -0.74652 0.13102 -0.74652 0.13102 C -0.74704 0.13334 -0.74739 0.13565 -0.74826 0.13773 C -0.74913 0.14005 -0.75069 0.1419 -0.75156 0.14445 C -0.75902 0.16713 -0.75086 0.14977 -0.75833 0.16435 C -0.7618 0.17963 -0.76059 0.1956 -0.76319 0.21111 C -0.76371 0.22292 -0.76354 0.23496 -0.76493 0.24653 C -0.76527 0.24908 -0.76736 0.2507 -0.76823 0.25324 C -0.76909 0.25602 -0.76996 0.26227 -0.76996 0.26227 L -0.76163 0.24653 " pathEditMode="relative" ptsTypes="fffffffffffffffffffffffffffffffffffffffffffffffffffffffffffffffffffffffffffffffffffffffffffffffffffffffffffffffffffffffffffffffffffffffffffffffffffffffAA">
                                      <p:cBhvr>
                                        <p:cTn id="6" dur="525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588224" y="188640"/>
            <a:ext cx="2098576" cy="360040"/>
          </a:xfrm>
        </p:spPr>
        <p:txBody>
          <a:bodyPr>
            <a:normAutofit fontScale="90000"/>
          </a:bodyPr>
          <a:lstStyle/>
          <a:p>
            <a:pPr algn="r"/>
            <a:r>
              <a:rPr lang="tr-TR" dirty="0" smtClean="0"/>
              <a:t>Soru-15</a:t>
            </a:r>
            <a:endParaRPr lang="tr-TR" dirty="0"/>
          </a:p>
        </p:txBody>
      </p:sp>
      <p:pic>
        <p:nvPicPr>
          <p:cNvPr id="5" name="İçerik Yer Tutucusu 4"/>
          <p:cNvPicPr>
            <a:picLocks noGrp="1" noChangeAspect="1"/>
          </p:cNvPicPr>
          <p:nvPr>
            <p:ph sz="half" idx="1"/>
          </p:nvPr>
        </p:nvPicPr>
        <p:blipFill>
          <a:blip r:embed="rId2" cstate="print">
            <a:extLst>
              <a:ext uri="{28A0092B-C50C-407E-A947-70E740481C1C}">
                <a14:useLocalDpi xmlns="" xmlns:a14="http://schemas.microsoft.com/office/drawing/2010/main" val="0"/>
              </a:ext>
            </a:extLst>
          </a:blip>
          <a:stretch>
            <a:fillRect/>
          </a:stretch>
        </p:blipFill>
        <p:spPr>
          <a:xfrm>
            <a:off x="323528" y="188640"/>
            <a:ext cx="2462064" cy="2304256"/>
          </a:xfrm>
        </p:spPr>
      </p:pic>
      <p:sp>
        <p:nvSpPr>
          <p:cNvPr id="4" name="İçerik Yer Tutucusu 3"/>
          <p:cNvSpPr>
            <a:spLocks noGrp="1"/>
          </p:cNvSpPr>
          <p:nvPr>
            <p:ph sz="half" idx="2"/>
          </p:nvPr>
        </p:nvSpPr>
        <p:spPr>
          <a:xfrm>
            <a:off x="395536" y="2708919"/>
            <a:ext cx="8291264" cy="3646005"/>
          </a:xfrm>
          <a:solidFill>
            <a:srgbClr val="FFFF00"/>
          </a:solidFill>
        </p:spPr>
        <p:txBody>
          <a:bodyPr/>
          <a:lstStyle/>
          <a:p>
            <a:r>
              <a:rPr lang="tr-TR" dirty="0" smtClean="0"/>
              <a:t>A- RADYO</a:t>
            </a:r>
          </a:p>
          <a:p>
            <a:endParaRPr lang="tr-TR" dirty="0"/>
          </a:p>
          <a:p>
            <a:r>
              <a:rPr lang="tr-TR" dirty="0" smtClean="0"/>
              <a:t>B-İNTERNET</a:t>
            </a:r>
          </a:p>
          <a:p>
            <a:endParaRPr lang="tr-TR" dirty="0"/>
          </a:p>
          <a:p>
            <a:r>
              <a:rPr lang="tr-TR" dirty="0" smtClean="0"/>
              <a:t>C-TELEVİZYON</a:t>
            </a:r>
          </a:p>
          <a:p>
            <a:endParaRPr lang="tr-TR" dirty="0"/>
          </a:p>
          <a:p>
            <a:r>
              <a:rPr lang="tr-TR" dirty="0" smtClean="0"/>
              <a:t>D-GAZETE</a:t>
            </a:r>
            <a:endParaRPr lang="tr-TR" dirty="0"/>
          </a:p>
        </p:txBody>
      </p:sp>
      <p:sp>
        <p:nvSpPr>
          <p:cNvPr id="6" name="Dikdörtgen Belirtme Çizgisi 5"/>
          <p:cNvSpPr/>
          <p:nvPr/>
        </p:nvSpPr>
        <p:spPr>
          <a:xfrm>
            <a:off x="2987824" y="620688"/>
            <a:ext cx="5472608" cy="1728192"/>
          </a:xfrm>
          <a:prstGeom prst="wedgeRectCallout">
            <a:avLst>
              <a:gd name="adj1" fmla="val -55643"/>
              <a:gd name="adj2" fmla="val -3638"/>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sz="2400" dirty="0" smtClean="0"/>
              <a:t>Aşağıdaki kitle iletişim araçlarından  hangisi haberleri diğerlerine göre daha geç bildirir?</a:t>
            </a:r>
            <a:endParaRPr lang="tr-TR" sz="2400" dirty="0"/>
          </a:p>
        </p:txBody>
      </p:sp>
      <p:sp>
        <p:nvSpPr>
          <p:cNvPr id="7" name="Oval 6"/>
          <p:cNvSpPr/>
          <p:nvPr/>
        </p:nvSpPr>
        <p:spPr>
          <a:xfrm>
            <a:off x="6876256" y="3429000"/>
            <a:ext cx="792088" cy="57606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7 Altbilgi Yer Tutucusu"/>
          <p:cNvSpPr>
            <a:spLocks noGrp="1"/>
          </p:cNvSpPr>
          <p:nvPr>
            <p:ph type="ftr" sz="quarter" idx="11"/>
          </p:nvPr>
        </p:nvSpPr>
        <p:spPr/>
        <p:txBody>
          <a:bodyPr/>
          <a:lstStyle/>
          <a:p>
            <a:r>
              <a:rPr lang="tr-TR" u="sng" dirty="0" smtClean="0">
                <a:hlinkClick r:id="rId3"/>
              </a:rPr>
              <a:t>www.</a:t>
            </a:r>
            <a:r>
              <a:rPr lang="tr-TR" u="sng" dirty="0" err="1" smtClean="0">
                <a:hlinkClick r:id="rId3"/>
              </a:rPr>
              <a:t>sorubak</a:t>
            </a:r>
            <a:r>
              <a:rPr lang="tr-TR" u="sng" dirty="0" smtClean="0">
                <a:hlinkClick r:id="rId3"/>
              </a:rPr>
              <a:t>.com</a:t>
            </a:r>
            <a:endParaRPr lang="tr-TR" dirty="0"/>
          </a:p>
        </p:txBody>
      </p:sp>
    </p:spTree>
    <p:extLst>
      <p:ext uri="{BB962C8B-B14F-4D97-AF65-F5344CB8AC3E}">
        <p14:creationId xmlns="" xmlns:p14="http://schemas.microsoft.com/office/powerpoint/2010/main" val="486113131"/>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11111E-6 1.85185E-6 L -0.6967 0.30463 " pathEditMode="relative" rAng="0" ptsTypes="AA">
                                      <p:cBhvr>
                                        <p:cTn id="6" dur="2000" fill="hold"/>
                                        <p:tgtEl>
                                          <p:spTgt spid="7"/>
                                        </p:tgtEl>
                                        <p:attrNameLst>
                                          <p:attrName>ppt_x</p:attrName>
                                          <p:attrName>ppt_y</p:attrName>
                                        </p:attrNameLst>
                                      </p:cBhvr>
                                      <p:rCtr x="-34844" y="152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pPr algn="ctr"/>
            <a:r>
              <a:rPr lang="tr-TR" dirty="0" smtClean="0"/>
              <a:t>HAZIRLAYAN</a:t>
            </a:r>
            <a:endParaRPr lang="tr-TR" dirty="0"/>
          </a:p>
        </p:txBody>
      </p:sp>
      <p:sp>
        <p:nvSpPr>
          <p:cNvPr id="3" name="Alt Başlık 2"/>
          <p:cNvSpPr>
            <a:spLocks noGrp="1"/>
          </p:cNvSpPr>
          <p:nvPr>
            <p:ph type="subTitle" idx="1"/>
          </p:nvPr>
        </p:nvSpPr>
        <p:spPr>
          <a:solidFill>
            <a:srgbClr val="00B050"/>
          </a:solidFill>
        </p:spPr>
        <p:txBody>
          <a:bodyPr/>
          <a:lstStyle/>
          <a:p>
            <a:pPr algn="ctr"/>
            <a:r>
              <a:rPr lang="tr-TR" b="1" dirty="0" smtClean="0"/>
              <a:t>AHMET ALİ KARAALP</a:t>
            </a:r>
          </a:p>
          <a:p>
            <a:pPr algn="ctr"/>
            <a:r>
              <a:rPr lang="tr-TR" b="1" dirty="0" smtClean="0"/>
              <a:t>GÜLBAHÇE- AVNİ KAYA KOKUCU ORTAOKULU SOSYAL BİLGİLER ÖĞRETMENİ-URLA-İZMİR</a:t>
            </a:r>
            <a:r>
              <a:rPr lang="tr-TR" dirty="0" smtClean="0"/>
              <a:t>.</a:t>
            </a:r>
            <a:endParaRPr lang="tr-TR" dirty="0"/>
          </a:p>
        </p:txBody>
      </p:sp>
      <p:sp>
        <p:nvSpPr>
          <p:cNvPr id="4" name="3 Altbilgi Yer Tutucusu"/>
          <p:cNvSpPr>
            <a:spLocks noGrp="1"/>
          </p:cNvSpPr>
          <p:nvPr>
            <p:ph type="ftr" sz="quarter" idx="11"/>
          </p:nvPr>
        </p:nvSpPr>
        <p:spPr/>
        <p:txBody>
          <a:bodyPr/>
          <a:lstStyle/>
          <a:p>
            <a:r>
              <a:rPr lang="tr-TR" u="sng" dirty="0" smtClean="0">
                <a:hlinkClick r:id="rId2"/>
              </a:rPr>
              <a:t>www.</a:t>
            </a:r>
            <a:r>
              <a:rPr lang="tr-TR" u="sng" dirty="0" err="1" smtClean="0">
                <a:hlinkClick r:id="rId2"/>
              </a:rPr>
              <a:t>sorubak</a:t>
            </a:r>
            <a:r>
              <a:rPr lang="tr-TR" u="sng" dirty="0" smtClean="0">
                <a:hlinkClick r:id="rId2"/>
              </a:rPr>
              <a:t>.com</a:t>
            </a:r>
            <a:endParaRPr lang="tr-TR" dirty="0"/>
          </a:p>
        </p:txBody>
      </p:sp>
    </p:spTree>
    <p:extLst>
      <p:ext uri="{BB962C8B-B14F-4D97-AF65-F5344CB8AC3E}">
        <p14:creationId xmlns="" xmlns:p14="http://schemas.microsoft.com/office/powerpoint/2010/main" val="1158686414"/>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704088"/>
            <a:ext cx="8229600" cy="492664"/>
          </a:xfrm>
        </p:spPr>
        <p:txBody>
          <a:bodyPr>
            <a:normAutofit fontScale="90000"/>
          </a:bodyPr>
          <a:lstStyle/>
          <a:p>
            <a:r>
              <a:rPr lang="tr-TR" dirty="0" smtClean="0"/>
              <a:t> SORU-1</a:t>
            </a:r>
            <a:endParaRPr lang="tr-TR" dirty="0"/>
          </a:p>
        </p:txBody>
      </p:sp>
      <p:sp>
        <p:nvSpPr>
          <p:cNvPr id="3" name="İçerik Yer Tutucusu 2"/>
          <p:cNvSpPr>
            <a:spLocks noGrp="1"/>
          </p:cNvSpPr>
          <p:nvPr>
            <p:ph idx="1"/>
          </p:nvPr>
        </p:nvSpPr>
        <p:spPr/>
        <p:style>
          <a:lnRef idx="1">
            <a:schemeClr val="accent5"/>
          </a:lnRef>
          <a:fillRef idx="2">
            <a:schemeClr val="accent5"/>
          </a:fillRef>
          <a:effectRef idx="1">
            <a:schemeClr val="accent5"/>
          </a:effectRef>
          <a:fontRef idx="minor">
            <a:schemeClr val="dk1"/>
          </a:fontRef>
        </p:style>
        <p:txBody>
          <a:bodyPr/>
          <a:lstStyle/>
          <a:p>
            <a:r>
              <a:rPr lang="tr-TR" dirty="0" smtClean="0"/>
              <a:t>I-Mektup           II- Televizyon</a:t>
            </a:r>
          </a:p>
          <a:p>
            <a:r>
              <a:rPr lang="tr-TR" dirty="0" smtClean="0"/>
              <a:t>III- İnternet       IV- Telgraf</a:t>
            </a:r>
          </a:p>
          <a:p>
            <a:pPr marL="0" indent="0">
              <a:buNone/>
            </a:pPr>
            <a:r>
              <a:rPr lang="tr-TR" dirty="0" smtClean="0"/>
              <a:t>Yukarıdaki iletişim araçlarının kullanılmaya başladığı tarihe göre, eskiden yeniye sıralanışı aşağıdakilerden hangisinde doğru olarak verilmiştir?</a:t>
            </a:r>
          </a:p>
          <a:p>
            <a:pPr marL="0" indent="0">
              <a:buNone/>
            </a:pPr>
            <a:r>
              <a:rPr lang="tr-TR" dirty="0" smtClean="0"/>
              <a:t>A- I-II-IV-III                  B- I-IV-II-III</a:t>
            </a:r>
          </a:p>
          <a:p>
            <a:pPr marL="0" indent="0">
              <a:buNone/>
            </a:pPr>
            <a:endParaRPr lang="tr-TR" dirty="0"/>
          </a:p>
          <a:p>
            <a:pPr marL="0" indent="0">
              <a:buNone/>
            </a:pPr>
            <a:r>
              <a:rPr lang="tr-TR" dirty="0" smtClean="0"/>
              <a:t>C-II-III-IV-I                    D-IV-I-II-III</a:t>
            </a:r>
            <a:endParaRPr lang="tr-TR" dirty="0"/>
          </a:p>
        </p:txBody>
      </p:sp>
      <p:sp>
        <p:nvSpPr>
          <p:cNvPr id="4" name="Oval 3"/>
          <p:cNvSpPr/>
          <p:nvPr/>
        </p:nvSpPr>
        <p:spPr>
          <a:xfrm>
            <a:off x="7380312" y="764704"/>
            <a:ext cx="648072"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4 Altbilgi Yer Tutucusu"/>
          <p:cNvSpPr>
            <a:spLocks noGrp="1"/>
          </p:cNvSpPr>
          <p:nvPr>
            <p:ph type="ftr" sz="quarter" idx="11"/>
          </p:nvPr>
        </p:nvSpPr>
        <p:spPr/>
        <p:txBody>
          <a:bodyPr/>
          <a:lstStyle/>
          <a:p>
            <a:r>
              <a:rPr lang="tr-TR" u="sng" dirty="0" smtClean="0">
                <a:hlinkClick r:id="rId2"/>
              </a:rPr>
              <a:t>www.</a:t>
            </a:r>
            <a:r>
              <a:rPr lang="tr-TR" u="sng" dirty="0" err="1" smtClean="0">
                <a:hlinkClick r:id="rId2"/>
              </a:rPr>
              <a:t>sorubak</a:t>
            </a:r>
            <a:r>
              <a:rPr lang="tr-TR" u="sng" dirty="0" smtClean="0">
                <a:hlinkClick r:id="rId2"/>
              </a:rPr>
              <a:t>.com</a:t>
            </a:r>
            <a:endParaRPr lang="tr-TR" dirty="0"/>
          </a:p>
        </p:txBody>
      </p:sp>
    </p:spTree>
    <p:extLst>
      <p:ext uri="{BB962C8B-B14F-4D97-AF65-F5344CB8AC3E}">
        <p14:creationId xmlns="" xmlns:p14="http://schemas.microsoft.com/office/powerpoint/2010/main" val="3794759410"/>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33333E-6 1.11111E-6 C -0.07482 0.0081 -0.09253 0.00972 -0.14514 0.01782 C -0.1467 0.01851 -0.14878 0.01828 -0.15 0.0199 C -0.15121 0.02152 -0.15017 0.02546 -0.15173 0.02662 C -0.15521 0.02939 -0.17864 0.03495 -0.18021 0.03541 C -0.20035 0.04976 -0.1691 0.02847 -0.1967 0.04444 C -0.2033 0.04814 -0.20798 0.05439 -0.21354 0.05995 C -0.21823 0.06481 -0.2283 0.07338 -0.2283 0.07338 C -0.23003 0.07777 -0.23107 0.08264 -0.23333 0.08657 C -0.24253 0.10254 -0.23542 0.07916 -0.2401 0.09768 C -0.24062 0.10277 -0.24167 0.10787 -0.24167 0.11319 C -0.24167 0.15393 -0.24236 0.18912 -0.23177 0.22662 C -0.22812 0.23981 -0.22292 0.2581 -0.21354 0.26435 C -0.20295 0.28796 -0.19496 0.30555 -0.1783 0.32222 C -0.17535 0.33889 -0.16857 0.34583 -0.15694 0.35115 C -0.14444 0.36782 -0.13021 0.38518 -0.11996 0.40439 C -0.11128 0.4206 -0.10642 0.43171 -0.0934 0.44213 C -0.0868 0.45625 -0.07639 0.47083 -0.0717 0.48657 C -0.06007 0.52476 -0.07361 0.49467 -0.06007 0.52222 C -0.0559 0.54467 -0.05017 0.5662 -0.0467 0.58889 C -0.04774 0.59259 -0.04913 0.59629 -0.05 0.6 C -0.05121 0.60509 -0.05052 0.6118 -0.0533 0.61551 C -0.0566 0.6199 -0.06215 0.6199 -0.06667 0.62222 C -0.07048 0.62731 -0.07448 0.6324 -0.0783 0.63773 C -0.08177 0.64282 -0.08368 0.65046 -0.08837 0.65324 C -0.09548 0.6574 -0.10382 0.65625 -0.11163 0.65764 C -0.12795 0.67222 -0.14566 0.67824 -0.1651 0.68217 C -0.22396 0.72963 -0.3 0.7206 -0.36667 0.7243 C -0.38611 0.72361 -0.40573 0.72523 -0.425 0.72222 C -0.43854 0.72014 -0.45486 0.70648 -0.4684 0.70208 C -0.47604 0.69953 -0.48385 0.69907 -0.49167 0.69768 C -0.5191 0.67824 -0.54722 0.66805 -0.57673 0.65555 C -0.61805 0.63819 -0.57066 0.65324 -0.60833 0.64213 C -0.61962 0.6331 -0.62465 0.62708 -0.63333 0.61319 C -0.6368 0.57407 -0.6316 0.60879 -0.6401 0.58217 C -0.64739 0.55949 -0.64618 0.55301 -0.65677 0.53333 C -0.65781 0.52592 -0.65868 0.51851 -0.66007 0.51111 C -0.66094 0.50648 -0.66267 0.50231 -0.66337 0.49768 C -0.67066 0.45139 -0.66232 0.46944 -0.6717 0.45115 C -0.67222 0.44583 -0.67222 0.44051 -0.67344 0.43541 C -0.67448 0.43078 -0.67812 0.42708 -0.6783 0.42222 C -0.67934 0.39189 -0.67864 0.36134 -0.67673 0.33101 C -0.67535 0.30879 -0.64757 0.30139 -0.63507 0.29768 C -0.62048 0.28657 -0.60521 0.28564 -0.5901 0.27546 C -0.58368 0.27106 -0.57847 0.26365 -0.5717 0.25995 C -0.56597 0.25694 -0.55937 0.25764 -0.5533 0.25555 C -0.5118 0.24074 -0.5441 0.25 -0.51007 0.23333 C -0.47986 0.21851 -0.51632 0.24351 -0.47673 0.2199 C -0.46597 0.21342 -0.45955 0.20139 -0.44844 0.1956 C -0.4375 0.17592 -0.44913 0.19328 -0.43837 0.18449 C -0.43351 0.18055 -0.43542 0.17685 -0.43177 0.17106 C -0.42812 0.16527 -0.42222 0.16319 -0.4184 0.15764 C -0.40694 0.14074 -0.41701 0.14699 -0.40677 0.14213 C -0.40503 0.13842 -0.40364 0.13449 -0.40173 0.13101 C -0.40035 0.12847 -0.39792 0.12708 -0.3967 0.1243 C -0.38976 0.10995 -0.38785 0.09421 -0.38177 0.07986 C -0.36927 0.04953 -0.37951 0.08194 -0.3717 0.05555 C -0.37222 0.05185 -0.37239 0.04791 -0.37344 0.04444 C -0.37604 0.03541 -0.39792 0.0118 -0.4033 0.00879 C -0.40955 0.00532 -0.41684 0.00625 -0.42344 0.00439 C -0.42986 -0.00139 -0.43906 -0.0044 -0.4467 -0.00672 C -0.45607 -0.00949 -0.475 -0.01343 -0.475 -0.01343 C -0.50104 -0.01274 -0.52726 -0.01436 -0.5533 -0.01111 C -0.55729 -0.01065 -0.56007 -0.00533 -0.56337 -0.00232 C -0.57135 0.00463 -0.58715 0.00486 -0.5967 0.01111 C -0.6059 0.01713 -0.61719 0.02615 -0.625 0.03541 C -0.63663 0.04907 -0.62864 0.04444 -0.63837 0.04884 C -0.64271 0.05648 -0.65052 0.06203 -0.6533 0.07106 C -0.65764 0.08495 -0.66128 0.09907 -0.6651 0.11319 C -0.66684 0.1199 -0.66823 0.12662 -0.66996 0.13333 C -0.67101 0.13773 -0.67344 0.14652 -0.67344 0.14652 C -0.67153 0.22777 -0.67639 0.2 -0.66667 0.24004 C -0.66476 0.24791 -0.66597 0.25092 -0.66163 0.25764 C -0.62969 0.30879 -0.66389 0.24676 -0.6401 0.29097 C -0.63229 0.30555 -0.62292 0.3162 -0.61337 0.32893 C -0.61198 0.33078 -0.61163 0.33379 -0.61007 0.33541 C -0.60694 0.33889 -0.6 0.34444 -0.6 0.34444 C -0.59896 0.34676 -0.59792 0.34907 -0.5967 0.35115 C -0.59462 0.35439 -0.59184 0.35648 -0.5901 0.35995 C -0.58385 0.37176 -0.59583 0.36296 -0.58177 0.37546 C -0.57934 0.37777 -0.57604 0.37801 -0.57344 0.37986 C -0.56875 0.3831 -0.56441 0.38703 -0.56007 0.39097 C -0.55798 0.39282 -0.54028 0.41157 -0.53177 0.41551 C -0.51493 0.42361 -0.52535 0.41597 -0.51163 0.4243 C -0.49375 0.43495 -0.47726 0.44838 -0.45833 0.45555 C -0.45399 0.46134 -0.44861 0.46921 -0.4434 0.47338 C -0.43785 0.47777 -0.42951 0.48101 -0.42344 0.48449 C -0.42222 0.48588 -0.42135 0.48773 -0.41996 0.48889 C -0.41406 0.49351 -0.4151 0.48726 -0.4151 0.4956 " pathEditMode="relative" ptsTypes="ffffffffffffffffffffffffffffffffffffffffffffffffffffffffffffffffffffffffffffffffffffffffA">
                                      <p:cBhvr>
                                        <p:cTn id="6" dur="275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188640"/>
            <a:ext cx="8229600" cy="1008112"/>
          </a:xfrm>
        </p:spPr>
        <p:txBody>
          <a:bodyPr>
            <a:normAutofit/>
          </a:bodyPr>
          <a:lstStyle/>
          <a:p>
            <a:r>
              <a:rPr lang="tr-TR" dirty="0" smtClean="0"/>
              <a:t>SORU-2</a:t>
            </a:r>
            <a:endParaRPr lang="tr-TR" dirty="0"/>
          </a:p>
        </p:txBody>
      </p:sp>
      <p:sp>
        <p:nvSpPr>
          <p:cNvPr id="3" name="İçerik Yer Tutucusu 2"/>
          <p:cNvSpPr>
            <a:spLocks noGrp="1"/>
          </p:cNvSpPr>
          <p:nvPr>
            <p:ph idx="1"/>
          </p:nvPr>
        </p:nvSpPr>
        <p:spPr>
          <a:xfrm>
            <a:off x="395536" y="1052736"/>
            <a:ext cx="8291264" cy="5271864"/>
          </a:xfrm>
        </p:spPr>
        <p:style>
          <a:lnRef idx="1">
            <a:schemeClr val="accent6"/>
          </a:lnRef>
          <a:fillRef idx="2">
            <a:schemeClr val="accent6"/>
          </a:fillRef>
          <a:effectRef idx="1">
            <a:schemeClr val="accent6"/>
          </a:effectRef>
          <a:fontRef idx="minor">
            <a:schemeClr val="dk1"/>
          </a:fontRef>
        </p:style>
        <p:txBody>
          <a:bodyPr/>
          <a:lstStyle/>
          <a:p>
            <a:r>
              <a:rPr lang="tr-TR" dirty="0" smtClean="0"/>
              <a:t>I-Doğal afetlerde insanların birbirlerinin yardımına koşması</a:t>
            </a:r>
          </a:p>
          <a:p>
            <a:r>
              <a:rPr lang="tr-TR" dirty="0" smtClean="0"/>
              <a:t>II-İnsanların birbirlerinin sıkıntılarını ve sevinçlerini  paylaşması</a:t>
            </a:r>
          </a:p>
          <a:p>
            <a:r>
              <a:rPr lang="tr-TR" dirty="0" smtClean="0"/>
              <a:t>III-Toplu taşıma araçlarında yaşlılara ve bayanlara yer verilmesi</a:t>
            </a:r>
          </a:p>
          <a:p>
            <a:r>
              <a:rPr lang="tr-TR" dirty="0" smtClean="0"/>
              <a:t>IV-Bazı öğrencilerin sıkıntılarını aileleri  ile paylaşmamaları</a:t>
            </a:r>
          </a:p>
          <a:p>
            <a:pPr marL="0" indent="0">
              <a:buNone/>
            </a:pPr>
            <a:r>
              <a:rPr lang="tr-TR" dirty="0" smtClean="0"/>
              <a:t>Yukarıdaki verilenlerden hangileri, kitle iletişimin gelişmelerinin bir sonucudur?</a:t>
            </a:r>
          </a:p>
          <a:p>
            <a:pPr marL="0" indent="0">
              <a:buNone/>
            </a:pPr>
            <a:r>
              <a:rPr lang="tr-TR" dirty="0" smtClean="0"/>
              <a:t>A- I ve II         B-I ve IV         C-II ve III      D-III ve IV</a:t>
            </a:r>
            <a:endParaRPr lang="tr-TR" dirty="0"/>
          </a:p>
        </p:txBody>
      </p:sp>
      <p:sp>
        <p:nvSpPr>
          <p:cNvPr id="4" name="Oval 3"/>
          <p:cNvSpPr/>
          <p:nvPr/>
        </p:nvSpPr>
        <p:spPr>
          <a:xfrm>
            <a:off x="7020272" y="476672"/>
            <a:ext cx="457200" cy="36004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4 Altbilgi Yer Tutucusu"/>
          <p:cNvSpPr>
            <a:spLocks noGrp="1"/>
          </p:cNvSpPr>
          <p:nvPr>
            <p:ph type="ftr" sz="quarter" idx="11"/>
          </p:nvPr>
        </p:nvSpPr>
        <p:spPr/>
        <p:txBody>
          <a:bodyPr/>
          <a:lstStyle/>
          <a:p>
            <a:r>
              <a:rPr lang="tr-TR" u="sng" dirty="0" smtClean="0">
                <a:hlinkClick r:id="rId2"/>
              </a:rPr>
              <a:t>www.</a:t>
            </a:r>
            <a:r>
              <a:rPr lang="tr-TR" u="sng" dirty="0" err="1" smtClean="0">
                <a:hlinkClick r:id="rId2"/>
              </a:rPr>
              <a:t>sorubak</a:t>
            </a:r>
            <a:r>
              <a:rPr lang="tr-TR" u="sng" dirty="0" smtClean="0">
                <a:hlinkClick r:id="rId2"/>
              </a:rPr>
              <a:t>.com</a:t>
            </a:r>
            <a:endParaRPr lang="tr-TR" dirty="0"/>
          </a:p>
        </p:txBody>
      </p:sp>
    </p:spTree>
    <p:extLst>
      <p:ext uri="{BB962C8B-B14F-4D97-AF65-F5344CB8AC3E}">
        <p14:creationId xmlns="" xmlns:p14="http://schemas.microsoft.com/office/powerpoint/2010/main" val="769509808"/>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2.22222E-6 -1.11111E-6 C -0.01007 0.00301 -0.01806 0.01459 -0.02674 0.02223 C -0.03889 0.03287 -0.04809 0.04653 -0.06007 0.05764 C -0.06372 0.06111 -0.06823 0.06273 -0.07171 0.06667 C -0.09931 0.09792 -0.06771 0.07084 -0.09011 0.08889 C -0.10591 0.1206 -0.08542 0.08218 -0.10834 0.11551 C -0.12066 0.13357 -0.12171 0.14885 -0.14167 0.15764 C -0.15452 0.18079 -0.13855 0.15625 -0.15348 0.16875 C -0.15955 0.17385 -0.16424 0.18148 -0.17014 0.18658 C -0.18056 0.20579 -0.16789 0.18565 -0.19011 0.2044 C -0.1941 0.20787 -0.19497 0.21574 -0.19844 0.21991 C -0.20921 0.23287 -0.21754 0.23959 -0.23177 0.24213 C -0.25486 0.2632 -0.28143 0.27408 -0.30834 0.28449 C -0.31181 0.28588 -0.31528 0.28681 -0.31841 0.28889 C -0.32205 0.29121 -0.32466 0.29607 -0.32848 0.29769 C -0.33872 0.30209 -0.34966 0.30301 -0.36007 0.30672 C -0.36997 0.31019 -0.38212 0.31736 -0.39167 0.32223 C -0.39618 0.32801 -0.40226 0.32986 -0.40677 0.33542 C -0.42535 0.3581 -0.41441 0.35255 -0.42674 0.35764 C -0.43907 0.38287 -0.41789 0.34144 -0.43681 0.37107 C -0.44115 0.37801 -0.44462 0.38588 -0.44844 0.39329 C -0.4566 0.4088 -0.45608 0.42523 -0.46337 0.44005 C -0.47361 0.4919 -0.46233 0.51389 -0.44671 0.55556 C -0.44306 0.58218 -0.44827 0.55648 -0.44167 0.57107 C -0.4375 0.58033 -0.43802 0.58681 -0.42848 0.59098 C -0.41997 0.60625 -0.4066 0.6081 -0.39341 0.6132 C -0.38959 0.6169 -0.38629 0.62223 -0.38177 0.62431 C -0.37171 0.62917 -0.36042 0.62801 -0.35 0.63102 C -0.33959 0.63982 -0.33177 0.64792 -0.32171 0.65556 C -0.31719 0.65903 -0.31285 0.66297 -0.30834 0.66667 C -0.30556 0.66898 -0.3 0.67338 -0.3 0.67338 C -0.28698 0.67223 -0.23004 0.66783 -0.225 0.66667 C -0.21372 0.66412 -0.20417 0.65417 -0.19341 0.64885 C -0.17917 0.6419 -0.17952 0.64375 -0.16007 0.64005 C -0.14219 0.62986 -0.12344 0.62176 -0.10504 0.6132 C -0.10157 0.59885 -0.10643 0.6132 -0.09844 0.6044 C -0.08559 0.59028 -0.07952 0.5801 -0.07171 0.56227 C -0.06893 0.5463 -0.06493 0.55232 -0.05834 0.54005 C -0.05382 0.52176 -0.04323 0.48496 -0.06337 0.47547 C -0.06806 0.47315 -0.07344 0.47408 -0.07848 0.47338 C -0.10799 0.44514 -0.14358 0.44468 -0.17848 0.44005 C -0.21146 0.42685 -0.1573 0.44723 -0.21841 0.43334 C -0.23212 0.43033 -0.24445 0.41852 -0.25834 0.41783 C -0.31164 0.41505 -0.36511 0.41482 -0.41841 0.4132 C -0.42396 0.4125 -0.42969 0.41297 -0.43507 0.41111 C -0.4382 0.40996 -0.44028 0.40579 -0.44341 0.4044 C -0.44827 0.40209 -0.4533 0.40139 -0.45834 0.4 C -0.46997 0.38982 -0.479 0.38403 -0.49167 0.37778 C -0.50434 0.37153 -0.51719 0.36574 -0.53004 0.35996 C -0.53334 0.35834 -0.54011 0.35556 -0.54011 0.35556 C -0.54844 0.34653 -0.55782 0.33912 -0.56841 0.33542 C -0.58577 0.31736 -0.57743 0.32292 -0.59167 0.31551 C -0.59636 0.30648 -0.60834 0.29098 -0.60834 0.29098 C -0.61337 0.27338 -0.61667 0.26736 -0.61841 0.24885 C -0.61736 0.22153 -0.61771 0.19398 -0.61511 0.16667 C -0.61476 0.16343 -0.61164 0.16227 -0.61007 0.15996 C -0.60261 0.14861 -0.58924 0.13172 -0.57848 0.12662 C -0.53177 0.12963 -0.48507 0.13148 -0.43837 0.13542 C -0.42483 0.13658 -0.41181 0.1456 -0.39844 0.14885 C -0.37691 0.17153 -0.40521 0.14329 -0.37848 0.16435 C -0.35816 0.18033 -0.38264 0.16783 -0.36007 0.17778 C -0.34236 0.19352 -0.32431 0.20417 -0.30348 0.21111 C -0.29601 0.21713 -0.28733 0.22037 -0.28004 0.22662 C -0.27066 0.23449 -0.2625 0.24491 -0.25348 0.25324 C -0.23403 0.2713 -0.24844 0.25301 -0.22344 0.27338 C -0.2191 0.27685 -0.21598 0.28287 -0.21181 0.28658 C -0.20938 0.28866 -0.20608 0.28912 -0.20348 0.29098 C -0.18334 0.30533 -0.1974 0.29954 -0.18334 0.3044 C -0.17917 0.32223 -0.17205 0.31598 -0.16007 0.32662 C -0.14167 0.34329 -0.13802 0.34607 -0.11511 0.35556 C -0.11007 0.36065 -0.10539 0.36667 -0.1 0.37107 C -0.09705 0.37338 -0.09289 0.37269 -0.09011 0.37547 C -0.08438 0.38102 -0.08143 0.39144 -0.075 0.3956 C -0.05903 0.40625 -0.04497 0.4176 -0.03004 0.43102 C -0.01736 0.44236 -0.00782 0.45741 0.00486 0.46875 C 0.01041 0.48102 0.01371 0.49167 0.02152 0.50209 C 0.02204 0.50648 0.0217 0.51135 0.02326 0.51551 C 0.02413 0.51783 0.02708 0.51783 0.02829 0.51991 C 0.02986 0.52246 0.03003 0.52639 0.03159 0.52894 C 0.03402 0.5331 0.03715 0.53635 0.03993 0.54005 C 0.04514 0.55949 0.04878 0.58565 0.03489 0.59769 C 0.03264 0.60764 0.02743 0.61551 0.02152 0.62223 C 0.0177 0.62662 0.01579 0.6338 0.01163 0.63773 C 0.00312 0.64584 -0.01025 0.64954 -0.02014 0.65116 C -0.03507 0.65903 -0.05105 0.65672 -0.06667 0.66227 C -0.09341 0.66065 -0.11997 0.65926 -0.14671 0.65764 C -0.15157 0.65741 -0.16025 0.65047 -0.16511 0.64885 C -0.18438 0.6426 -0.20591 0.64213 -0.225 0.64005 C -0.24289 0.63195 -0.26007 0.62338 -0.27848 0.61783 C -0.30105 0.59723 -0.27344 0.61922 -0.31841 0.6044 C -0.32448 0.60232 -0.329 0.59491 -0.33507 0.59329 C -0.34514 0.59051 -0.35556 0.5875 -0.36511 0.58218 C -0.37466 0.57685 -0.37778 0.57269 -0.38681 0.56875 C -0.39688 0.56435 -0.40799 0.56435 -0.41841 0.56227 C -0.43421 0.55116 -0.454 0.55602 -0.47171 0.55324 C -0.5066 0.53496 -0.48056 0.54098 -0.54341 0.53542 C -0.57431 0.52801 -0.56719 0.52894 -0.60834 0.53102 C -0.61164 0.53172 -0.61511 0.53195 -0.61841 0.53334 C -0.62726 0.53727 -0.62049 0.5382 -0.62674 0.54653 C -0.63056 0.55162 -0.63525 0.55324 -0.64011 0.55556 C -0.64341 0.57408 -0.63872 0.55625 -0.64671 0.56875 C -0.65938 0.5882 -0.64497 0.57361 -0.65677 0.58449 C -0.66389 0.59838 -0.66441 0.61459 -0.67344 0.62662 C -0.67552 0.63542 -0.67848 0.64005 -0.68334 0.64653 C -0.68438 0.65162 -0.68611 0.6625 -0.68837 0.66667 C -0.69115 0.67176 -0.69844 0.67986 -0.69844 0.67986 C -0.70122 0.6956 -0.70625 0.69306 -0.71337 0.7044 C -0.71945 0.71412 -0.72414 0.72454 -0.73334 0.72894 C -0.73386 0.73102 -0.73507 0.73542 -0.73507 0.73542 " pathEditMode="relative" ptsTypes="ffffffffffffffffffffffffffffffffffffffffffffffffffffffffffffffffffffffffffffffffffffffffffffffffffffffffffffA">
                                      <p:cBhvr>
                                        <p:cTn id="6" dur="275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495895" y="116632"/>
            <a:ext cx="2310011" cy="2744568"/>
          </a:xfrm>
          <a:prstGeom prst="rect">
            <a:avLst/>
          </a:prstGeom>
        </p:spPr>
      </p:pic>
      <p:sp>
        <p:nvSpPr>
          <p:cNvPr id="3" name="Dikdörtgen Belirtme Çizgisi 2"/>
          <p:cNvSpPr/>
          <p:nvPr/>
        </p:nvSpPr>
        <p:spPr>
          <a:xfrm>
            <a:off x="3851920" y="552812"/>
            <a:ext cx="4226768" cy="1872208"/>
          </a:xfrm>
          <a:prstGeom prst="wedgeRectCallout">
            <a:avLst>
              <a:gd name="adj1" fmla="val -80113"/>
              <a:gd name="adj2" fmla="val -30623"/>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2000" b="1" dirty="0" smtClean="0"/>
              <a:t>Farklı duygu ve düşüncelerin çeşitli yollarla insanlara ulaşmasının sağlanması ,aşağıdaki hak ve özgürlüklerden hangisine bağlıdır</a:t>
            </a:r>
            <a:r>
              <a:rPr lang="tr-TR" dirty="0" smtClean="0"/>
              <a:t>?</a:t>
            </a:r>
            <a:endParaRPr lang="tr-TR" dirty="0"/>
          </a:p>
        </p:txBody>
      </p:sp>
      <p:sp>
        <p:nvSpPr>
          <p:cNvPr id="4" name="Metin kutusu 3"/>
          <p:cNvSpPr txBox="1"/>
          <p:nvPr/>
        </p:nvSpPr>
        <p:spPr>
          <a:xfrm>
            <a:off x="1043608" y="3356992"/>
            <a:ext cx="6840760" cy="3108543"/>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tr-TR" sz="2800" b="1" dirty="0" smtClean="0"/>
              <a:t>A-  Eğitim hakkına</a:t>
            </a:r>
          </a:p>
          <a:p>
            <a:endParaRPr lang="tr-TR" sz="2800" b="1" dirty="0"/>
          </a:p>
          <a:p>
            <a:r>
              <a:rPr lang="tr-TR" sz="2800" b="1" dirty="0" smtClean="0"/>
              <a:t>B- Seyahat özgürlüğüne</a:t>
            </a:r>
          </a:p>
          <a:p>
            <a:endParaRPr lang="tr-TR" sz="2800" b="1" dirty="0"/>
          </a:p>
          <a:p>
            <a:r>
              <a:rPr lang="tr-TR" sz="2800" b="1" dirty="0" smtClean="0"/>
              <a:t>C- Düşünce özgürlüğüne</a:t>
            </a:r>
          </a:p>
          <a:p>
            <a:endParaRPr lang="tr-TR" sz="2800" b="1" dirty="0"/>
          </a:p>
          <a:p>
            <a:r>
              <a:rPr lang="tr-TR" sz="2800" b="1" dirty="0" smtClean="0"/>
              <a:t>D- Çalışma özgürlüğüne</a:t>
            </a:r>
            <a:endParaRPr lang="tr-TR" sz="2800" b="1" dirty="0"/>
          </a:p>
        </p:txBody>
      </p:sp>
      <p:sp>
        <p:nvSpPr>
          <p:cNvPr id="5" name="Oval 4"/>
          <p:cNvSpPr/>
          <p:nvPr/>
        </p:nvSpPr>
        <p:spPr>
          <a:xfrm>
            <a:off x="8244408" y="2636912"/>
            <a:ext cx="457200" cy="576064"/>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 xmlns:p14="http://schemas.microsoft.com/office/powerpoint/2010/main" val="3921255049"/>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1.38889E-6 -1.48148E-6 C 0.0033 0.0213 0.00052 0.04144 -0.00329 0.06227 C -0.00503 0.10764 -0.00277 0.10139 -0.01493 0.13333 C -0.01545 0.14144 -0.01545 0.14977 -0.01666 0.15787 C -0.01788 0.16528 -0.02673 0.1706 -0.02986 0.17338 C -0.03125 0.17454 -0.03177 0.17708 -0.03333 0.17778 C -0.03993 0.18102 -0.05138 0.18287 -0.05833 0.18449 C -0.09843 0.18194 -0.0868 0.18727 -0.10833 0.17338 C -0.11805 0.16042 -0.11336 0.16528 -0.12152 0.15787 C -0.12274 0.15556 -0.12343 0.15278 -0.125 0.15116 C -0.12638 0.14977 -0.12864 0.15046 -0.12986 0.14884 C -0.13107 0.14722 -0.13055 0.14421 -0.13159 0.14236 C -0.13767 0.13171 -0.14774 0.12593 -0.15329 0.11551 C -0.15468 0.11273 -0.15503 0.10926 -0.15659 0.10671 C -0.16093 0.09931 -0.16649 0.09352 -0.17152 0.08681 C -0.17204 0.08611 -0.17968 0.0706 -0.18159 0.06667 C -0.18263 0.06435 -0.18507 0.06389 -0.18663 0.06227 C -0.18854 0.06019 -0.18993 0.05787 -0.19166 0.05556 C -0.1967 0.03403 -0.21701 0.00787 -0.23177 -0.00208 C -0.23576 -0.01829 -0.23003 0.00023 -0.23836 -0.01319 C -0.23975 -0.01574 -0.2401 -0.01944 -0.24184 -0.02222 C -0.24479 -0.02755 -0.25937 -0.04884 -0.26319 -0.05116 C -0.26597 -0.05255 -0.26875 -0.05231 -0.27152 -0.05324 C -0.28698 -0.05903 -0.30295 -0.06435 -0.31823 -0.07106 C -0.33281 -0.07014 -0.34948 -0.07685 -0.36163 -0.06667 C -0.36875 -0.06088 -0.37257 -0.04931 -0.37986 -0.04444 C -0.38437 -0.04143 -0.38906 -0.03889 -0.39323 -0.03542 C -0.39513 -0.0338 -0.39618 -0.03056 -0.39826 -0.02893 C -0.42986 -0.0044 -0.40156 -0.03148 -0.41996 -0.01319 C -0.4243 0.00486 -0.41666 -0.02199 -0.42986 -1.48148E-6 C -0.43402 0.00694 -0.43454 0.0169 -0.43819 0.02454 C -0.44253 0.03357 -0.44826 0.04074 -0.45486 0.04676 C -0.46857 0.07338 -0.46302 0.15278 -0.46319 0.15787 C -0.45937 0.18542 -0.45607 0.20648 -0.44323 0.22894 C -0.44062 0.24352 -0.4375 0.25093 -0.42829 0.25995 C -0.42725 0.26435 -0.42691 0.26944 -0.425 0.27338 C -0.42395 0.27569 -0.421 0.27546 -0.41996 0.27778 C -0.41875 0.28032 -0.41961 0.28426 -0.41823 0.28681 C -0.41614 0.29051 -0.41267 0.29259 -0.40989 0.2956 C -0.40746 0.30602 -0.40208 0.30671 -0.39652 0.31343 C -0.39236 0.31829 -0.38871 0.32384 -0.38489 0.32894 C -0.36875 0.35046 -0.37899 0.33287 -0.36684 0.34444 C -0.36475 0.3463 -0.36371 0.34954 -0.36163 0.35116 C -0.35816 0.35394 -0.35399 0.35394 -0.35 0.35556 C -0.34583 0.3713 -0.33854 0.36944 -0.32656 0.37107 C -0.3085 0.37616 -0.3 0.37454 -0.27986 0.37107 C -0.27708 0.36806 -0.27465 0.36458 -0.27152 0.36227 C -0.26961 0.36088 -0.26684 0.36181 -0.26493 0.35995 C -0.26319 0.35787 -0.26319 0.3537 -0.26163 0.35116 C -0.25868 0.3463 -0.25486 0.34213 -0.25156 0.33773 C -0.24496 0.32894 -0.23663 0.30671 -0.23663 0.30671 C -0.23611 0.29931 -0.23611 0.29167 -0.23489 0.28449 C -0.23454 0.28194 -0.23229 0.28032 -0.23177 0.27778 C -0.22673 0.25857 -0.23368 0.26968 -0.22656 0.25995 C -0.22534 0.24954 -0.2217 0.23958 -0.2217 0.22894 C -0.2217 0.2 -0.22309 0.17107 -0.225 0.14236 C -0.22743 0.10602 -0.25017 0.07107 -0.26823 0.04676 C -0.2717 0.0331 -0.2677 0.04607 -0.27829 0.02894 C -0.28975 0.01042 -0.28142 0.01597 -0.29166 0.01111 C -0.29444 0.0081 -0.29722 0.00486 -0.3 0.00232 C -0.30486 -0.00185 -0.31041 -0.00417 -0.31493 -0.0088 C -0.32309 -0.0169 -0.33038 -0.02662 -0.33836 -0.03542 C -0.34201 -0.03958 -0.34757 -0.03912 -0.35156 -0.04213 C -0.39045 -0.06944 -0.35729 -0.05278 -0.38819 -0.06667 C -0.39843 -0.07639 -0.4059 -0.08356 -0.41823 -0.08657 C -0.44826 -0.11343 -0.40607 -0.07801 -0.44166 -0.1 C -0.446 -0.10278 -0.44913 -0.10787 -0.45329 -0.11111 C -0.4559 -0.11319 -0.45902 -0.11366 -0.46163 -0.11551 C -0.47621 -0.12616 -0.46701 -0.1206 -0.47656 -0.13102 C -0.48541 -0.14074 -0.49861 -0.14491 -0.50659 -0.15556 C -0.51632 -0.16852 -0.51163 -0.16389 -0.51996 -0.17106 C -0.52517 -0.18148 -0.52743 -0.19398 -0.53663 -0.19768 C -0.55156 -0.19699 -0.56684 -0.19977 -0.58177 -0.1956 C -0.58628 -0.19421 -0.58836 -0.18657 -0.59166 -0.18218 C -0.59739 -0.17454 -0.60468 -0.16782 -0.61163 -0.16227 C -0.621 -0.14329 -0.62916 -0.12176 -0.63993 -0.1044 C -0.64375 -0.08079 -0.65225 -0.06065 -0.66163 -0.04005 C -0.66354 -0.0213 -0.66545 -0.02106 -0.67152 -0.0044 C -0.67621 0.0294 -0.67309 0.01227 -0.68159 0.04676 C -0.68298 0.05232 -0.68628 0.05694 -0.68819 0.06227 C -0.69184 0.07269 -0.69114 0.07824 -0.69826 0.08449 C -0.70295 0.09537 -0.70642 0.10741 -0.71163 0.11782 C -0.71736 0.12894 -0.72517 0.13657 -0.72986 0.14884 C -0.73385 0.15949 -0.73888 0.17569 -0.74166 0.18681 C -0.74809 0.21227 -0.74132 0.19699 -0.74826 0.21111 C -0.74878 0.21551 -0.74861 0.22037 -0.75 0.22454 C -0.75086 0.22732 -0.75364 0.2287 -0.75486 0.23125 C -0.75573 0.2331 -0.75607 0.23565 -0.75659 0.23773 C -0.75729 0.24074 -0.75798 0.24375 -0.75833 0.24676 C -0.75902 0.25185 -0.75885 0.25718 -0.75989 0.26227 C -0.76041 0.26482 -0.76232 0.26644 -0.76319 0.26898 C -0.76458 0.27315 -0.76545 0.27778 -0.76666 0.28218 C -0.76944 0.29259 -0.77013 0.30301 -0.77326 0.31343 C -0.775 0.32593 -0.77986 0.34097 -0.77986 0.35347 " pathEditMode="relative" ptsTypes="fffffffffffffffffffffffffffffffffffffffffffffffffffffffffffffffffffffffffffffffffffffffffffffA">
                                      <p:cBhvr>
                                        <p:cTn id="6" dur="2000" fill="hold"/>
                                        <p:tgtEl>
                                          <p:spTgt spid="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77366" y="260648"/>
            <a:ext cx="2857500" cy="1905000"/>
          </a:xfrm>
          <a:prstGeom prst="rect">
            <a:avLst/>
          </a:prstGeom>
        </p:spPr>
      </p:pic>
      <p:sp>
        <p:nvSpPr>
          <p:cNvPr id="3" name="Köşeleri Yuvarlanmış Dikdörtgen Belirtme Çizgisi 2"/>
          <p:cNvSpPr/>
          <p:nvPr/>
        </p:nvSpPr>
        <p:spPr>
          <a:xfrm>
            <a:off x="3491880" y="260648"/>
            <a:ext cx="5328592" cy="2448272"/>
          </a:xfrm>
          <a:prstGeom prst="wedgeRoundRectCallout">
            <a:avLst>
              <a:gd name="adj1" fmla="val -61702"/>
              <a:gd name="adj2" fmla="val -28507"/>
              <a:gd name="adj3" fmla="val 16667"/>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Artık bir insanın bilgiye ulaşma ,doğruları öğrenebilme ve kendi fikirlerini ifade edebilme özgürlüğünün temel hak olduğu görüşü , modern dünyada tartışmasız  kabul görmektedir</a:t>
            </a:r>
            <a:r>
              <a:rPr lang="tr-TR" dirty="0" smtClean="0"/>
              <a:t>.</a:t>
            </a:r>
            <a:endParaRPr lang="tr-TR" dirty="0"/>
          </a:p>
        </p:txBody>
      </p:sp>
      <p:sp>
        <p:nvSpPr>
          <p:cNvPr id="4" name="Metin kutusu 3"/>
          <p:cNvSpPr txBox="1"/>
          <p:nvPr/>
        </p:nvSpPr>
        <p:spPr>
          <a:xfrm>
            <a:off x="755576" y="3068960"/>
            <a:ext cx="7416824" cy="3785652"/>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tr-TR" sz="2400" b="1" dirty="0" smtClean="0"/>
              <a:t>Görselde, kişinin söylediklerini okudunuz.</a:t>
            </a:r>
          </a:p>
          <a:p>
            <a:r>
              <a:rPr lang="tr-TR" sz="2400" b="1" dirty="0" smtClean="0"/>
              <a:t>Kişi, bu sözlerinde neyi dile getirmektedir?</a:t>
            </a:r>
          </a:p>
          <a:p>
            <a:endParaRPr lang="tr-TR" sz="2400" b="1" dirty="0"/>
          </a:p>
          <a:p>
            <a:r>
              <a:rPr lang="tr-TR" sz="2400" b="1" dirty="0" smtClean="0"/>
              <a:t>A- Konut dokunulmazlığı</a:t>
            </a:r>
          </a:p>
          <a:p>
            <a:endParaRPr lang="tr-TR" sz="2400" b="1" dirty="0"/>
          </a:p>
          <a:p>
            <a:r>
              <a:rPr lang="tr-TR" sz="2400" b="1" dirty="0" smtClean="0"/>
              <a:t>B- Basın meslek ilkelerini</a:t>
            </a:r>
          </a:p>
          <a:p>
            <a:endParaRPr lang="tr-TR" sz="2400" b="1" dirty="0"/>
          </a:p>
          <a:p>
            <a:r>
              <a:rPr lang="tr-TR" sz="2400" b="1" dirty="0" smtClean="0"/>
              <a:t>C-Özel yaşamın gizliliğini</a:t>
            </a:r>
          </a:p>
          <a:p>
            <a:endParaRPr lang="tr-TR" sz="2400" b="1" dirty="0"/>
          </a:p>
          <a:p>
            <a:r>
              <a:rPr lang="tr-TR" sz="2400" b="1" dirty="0" smtClean="0"/>
              <a:t>D-İletişim hakkını</a:t>
            </a:r>
            <a:endParaRPr lang="tr-TR" sz="2400" b="1" dirty="0"/>
          </a:p>
        </p:txBody>
      </p:sp>
      <p:sp>
        <p:nvSpPr>
          <p:cNvPr id="5" name="Oval 4"/>
          <p:cNvSpPr/>
          <p:nvPr/>
        </p:nvSpPr>
        <p:spPr>
          <a:xfrm>
            <a:off x="1403648" y="2420888"/>
            <a:ext cx="576064" cy="457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 xmlns:p14="http://schemas.microsoft.com/office/powerpoint/2010/main" val="529242532"/>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4.16667E-6 -2.59259E-6 L -0.08646 0.5757 " pathEditMode="relative" rAng="0" ptsTypes="AA">
                                      <p:cBhvr>
                                        <p:cTn id="6" dur="4250" fill="hold"/>
                                        <p:tgtEl>
                                          <p:spTgt spid="5"/>
                                        </p:tgtEl>
                                        <p:attrNameLst>
                                          <p:attrName>ppt_x</p:attrName>
                                          <p:attrName>ppt_y</p:attrName>
                                        </p:attrNameLst>
                                      </p:cBhvr>
                                      <p:rCtr x="-4323" y="2877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çerik Yer Tutucusu 4"/>
          <p:cNvPicPr>
            <a:picLocks noGrp="1" noChangeAspect="1"/>
          </p:cNvPicPr>
          <p:nvPr>
            <p:ph sz="half" idx="1"/>
          </p:nvPr>
        </p:nvPicPr>
        <p:blipFill>
          <a:blip r:embed="rId2" cstate="print">
            <a:extLst>
              <a:ext uri="{28A0092B-C50C-407E-A947-70E740481C1C}">
                <a14:useLocalDpi xmlns="" xmlns:a14="http://schemas.microsoft.com/office/drawing/2010/main" val="0"/>
              </a:ext>
            </a:extLst>
          </a:blip>
          <a:stretch>
            <a:fillRect/>
          </a:stretch>
        </p:blipFill>
        <p:spPr>
          <a:xfrm>
            <a:off x="251520" y="116632"/>
            <a:ext cx="2184428" cy="2520279"/>
          </a:xfrm>
        </p:spPr>
      </p:pic>
      <p:sp>
        <p:nvSpPr>
          <p:cNvPr id="4" name="İçerik Yer Tutucusu 3"/>
          <p:cNvSpPr>
            <a:spLocks noGrp="1"/>
          </p:cNvSpPr>
          <p:nvPr>
            <p:ph sz="half" idx="2"/>
          </p:nvPr>
        </p:nvSpPr>
        <p:spPr>
          <a:xfrm>
            <a:off x="467544" y="2708920"/>
            <a:ext cx="8219256" cy="3646004"/>
          </a:xfrm>
          <a:ln>
            <a:solidFill>
              <a:schemeClr val="tx2">
                <a:lumMod val="60000"/>
                <a:lumOff val="40000"/>
              </a:schemeClr>
            </a:solidFill>
          </a:ln>
        </p:spPr>
        <p:style>
          <a:lnRef idx="0">
            <a:scrgbClr r="0" g="0" b="0"/>
          </a:lnRef>
          <a:fillRef idx="1002">
            <a:schemeClr val="lt1"/>
          </a:fillRef>
          <a:effectRef idx="0">
            <a:scrgbClr r="0" g="0" b="0"/>
          </a:effectRef>
          <a:fontRef idx="major"/>
        </p:style>
        <p:txBody>
          <a:bodyPr/>
          <a:lstStyle/>
          <a:p>
            <a:r>
              <a:rPr lang="tr-TR" dirty="0" smtClean="0"/>
              <a:t>A- Doğru haber alma hakkına</a:t>
            </a:r>
          </a:p>
          <a:p>
            <a:endParaRPr lang="tr-TR" dirty="0"/>
          </a:p>
          <a:p>
            <a:r>
              <a:rPr lang="tr-TR" dirty="0" smtClean="0"/>
              <a:t>B- Özel yaşamın gizliliğine</a:t>
            </a:r>
          </a:p>
          <a:p>
            <a:endParaRPr lang="tr-TR" dirty="0"/>
          </a:p>
          <a:p>
            <a:r>
              <a:rPr lang="tr-TR" dirty="0" smtClean="0"/>
              <a:t>C-Doğru bilgi verme sorumluluğuna</a:t>
            </a:r>
          </a:p>
          <a:p>
            <a:endParaRPr lang="tr-TR" dirty="0"/>
          </a:p>
          <a:p>
            <a:r>
              <a:rPr lang="tr-TR" dirty="0" smtClean="0"/>
              <a:t>D-Konut dokunulmazlığına</a:t>
            </a:r>
            <a:endParaRPr lang="tr-TR" dirty="0"/>
          </a:p>
        </p:txBody>
      </p:sp>
      <p:sp>
        <p:nvSpPr>
          <p:cNvPr id="6" name="Köşeleri Yuvarlanmış Dikdörtgen Belirtme Çizgisi 5"/>
          <p:cNvSpPr/>
          <p:nvPr/>
        </p:nvSpPr>
        <p:spPr>
          <a:xfrm>
            <a:off x="3131840" y="260648"/>
            <a:ext cx="4824536" cy="1728192"/>
          </a:xfrm>
          <a:prstGeom prst="wedgeRoundRectCallout">
            <a:avLst>
              <a:gd name="adj1" fmla="val -66185"/>
              <a:gd name="adj2" fmla="val -5449"/>
              <a:gd name="adj3" fmla="val 16667"/>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800" b="1" dirty="0" smtClean="0"/>
              <a:t>Kitle iletişim özgürlüğü aşağıdakilerden hangisine saygının bir gereğidir?</a:t>
            </a:r>
            <a:endParaRPr lang="tr-TR" sz="2800" b="1" dirty="0"/>
          </a:p>
        </p:txBody>
      </p:sp>
      <p:sp>
        <p:nvSpPr>
          <p:cNvPr id="7" name="Oval 6"/>
          <p:cNvSpPr/>
          <p:nvPr/>
        </p:nvSpPr>
        <p:spPr>
          <a:xfrm>
            <a:off x="7812360" y="2420888"/>
            <a:ext cx="72008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 xmlns:p14="http://schemas.microsoft.com/office/powerpoint/2010/main" val="1167711039"/>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11022E-16 -2.59259E-6 L -0.79531 0.0507 " pathEditMode="relative" rAng="0" ptsTypes="AA">
                                      <p:cBhvr>
                                        <p:cTn id="6" dur="3750" fill="hold"/>
                                        <p:tgtEl>
                                          <p:spTgt spid="7"/>
                                        </p:tgtEl>
                                        <p:attrNameLst>
                                          <p:attrName>ppt_x</p:attrName>
                                          <p:attrName>ppt_y</p:attrName>
                                        </p:attrNameLst>
                                      </p:cBhvr>
                                      <p:rCtr x="-39774" y="25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çerik Yer Tutucusu 4"/>
          <p:cNvPicPr>
            <a:picLocks noGrp="1" noChangeAspect="1"/>
          </p:cNvPicPr>
          <p:nvPr>
            <p:ph sz="half" idx="1"/>
          </p:nvPr>
        </p:nvPicPr>
        <p:blipFill>
          <a:blip r:embed="rId2" cstate="print">
            <a:extLst>
              <a:ext uri="{28A0092B-C50C-407E-A947-70E740481C1C}">
                <a14:useLocalDpi xmlns="" xmlns:a14="http://schemas.microsoft.com/office/drawing/2010/main" val="0"/>
              </a:ext>
            </a:extLst>
          </a:blip>
          <a:stretch>
            <a:fillRect/>
          </a:stretch>
        </p:blipFill>
        <p:spPr>
          <a:xfrm>
            <a:off x="467544" y="404664"/>
            <a:ext cx="2469177" cy="1642688"/>
          </a:xfrm>
        </p:spPr>
      </p:pic>
      <p:sp>
        <p:nvSpPr>
          <p:cNvPr id="4" name="İçerik Yer Tutucusu 3"/>
          <p:cNvSpPr>
            <a:spLocks noGrp="1"/>
          </p:cNvSpPr>
          <p:nvPr>
            <p:ph sz="half" idx="2"/>
          </p:nvPr>
        </p:nvSpPr>
        <p:spPr>
          <a:xfrm>
            <a:off x="467544" y="2564903"/>
            <a:ext cx="8219256" cy="3790021"/>
          </a:xfrm>
        </p:spPr>
        <p:style>
          <a:lnRef idx="1">
            <a:schemeClr val="accent3"/>
          </a:lnRef>
          <a:fillRef idx="2">
            <a:schemeClr val="accent3"/>
          </a:fillRef>
          <a:effectRef idx="1">
            <a:schemeClr val="accent3"/>
          </a:effectRef>
          <a:fontRef idx="minor">
            <a:schemeClr val="dk1"/>
          </a:fontRef>
        </p:style>
        <p:txBody>
          <a:bodyPr/>
          <a:lstStyle/>
          <a:p>
            <a:r>
              <a:rPr lang="tr-TR" dirty="0" smtClean="0"/>
              <a:t>Buna göre, aşağıdakilerden hangisi kitle iletişim aracı olarak nitelendirilemez?</a:t>
            </a:r>
          </a:p>
          <a:p>
            <a:r>
              <a:rPr lang="tr-TR" dirty="0" smtClean="0"/>
              <a:t>A- Radyo</a:t>
            </a:r>
          </a:p>
          <a:p>
            <a:r>
              <a:rPr lang="tr-TR" dirty="0" smtClean="0"/>
              <a:t>B- Mektup</a:t>
            </a:r>
          </a:p>
          <a:p>
            <a:r>
              <a:rPr lang="tr-TR" dirty="0" smtClean="0"/>
              <a:t>C-Televizyon</a:t>
            </a:r>
          </a:p>
          <a:p>
            <a:r>
              <a:rPr lang="tr-TR" dirty="0" smtClean="0"/>
              <a:t>D-Gazete</a:t>
            </a:r>
            <a:endParaRPr lang="tr-TR" dirty="0"/>
          </a:p>
        </p:txBody>
      </p:sp>
      <p:sp>
        <p:nvSpPr>
          <p:cNvPr id="6" name="Köşeleri Yuvarlanmış Dikdörtgen Belirtme Çizgisi 5"/>
          <p:cNvSpPr/>
          <p:nvPr/>
        </p:nvSpPr>
        <p:spPr>
          <a:xfrm>
            <a:off x="3635896" y="404664"/>
            <a:ext cx="4320480" cy="1368152"/>
          </a:xfrm>
          <a:prstGeom prst="wedgeRoundRectCallout">
            <a:avLst>
              <a:gd name="adj1" fmla="val -65631"/>
              <a:gd name="adj2" fmla="val -12132"/>
              <a:gd name="adj3" fmla="val 16667"/>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dirty="0" smtClean="0"/>
              <a:t>Kitle iletişim araçları toplumun geniş kesimlerine ileti(mesaj) dağıtan araçlardır.</a:t>
            </a:r>
            <a:endParaRPr lang="tr-TR" dirty="0"/>
          </a:p>
        </p:txBody>
      </p:sp>
      <p:sp>
        <p:nvSpPr>
          <p:cNvPr id="7" name="Oval 6"/>
          <p:cNvSpPr/>
          <p:nvPr/>
        </p:nvSpPr>
        <p:spPr>
          <a:xfrm>
            <a:off x="7668344" y="5661248"/>
            <a:ext cx="576064"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 xmlns:p14="http://schemas.microsoft.com/office/powerpoint/2010/main" val="407243572"/>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33333E-6 -7.03704E-6 C -0.01858 0.00323 -0.03646 -0.00024 -0.05504 -0.00209 C -0.0908 0.00439 -0.12656 -0.01135 -0.16163 -0.01991 C -0.16875 -0.02616 -0.17656 -0.02848 -0.1849 -0.03103 C -0.18889 -0.03427 -0.19219 -0.03751 -0.1967 -0.03982 C -0.20156 -0.0426 -0.21163 -0.0463 -0.21163 -0.0463 C -0.22639 -0.0669 -0.21024 -0.04769 -0.225 -0.05741 C -0.24045 -0.0676 -0.22483 -0.05973 -0.2349 -0.07084 C -0.23681 -0.07292 -0.23941 -0.07385 -0.24167 -0.07524 C -0.25851 -0.09792 -0.26702 -0.11251 -0.28004 -0.13982 C -0.28368 -0.14769 -0.28854 -0.15417 -0.29167 -0.16204 C -0.29774 -0.17825 -0.30243 -0.19491 -0.30833 -0.21112 C -0.31059 -0.2389 -0.32153 -0.28357 -0.2967 -0.29538 C -0.29392 -0.29839 -0.27639 -0.31968 -0.27327 -0.322 C -0.27083 -0.32385 -0.26771 -0.32339 -0.26493 -0.32408 C -0.25764 -0.3389 -0.26615 -0.32454 -0.2566 -0.33311 C -0.23906 -0.34885 -0.26736 -0.3301 -0.24323 -0.3463 C -0.23733 -0.35024 -0.23386 -0.3507 -0.2283 -0.35533 C -0.21927 -0.36297 -0.21111 -0.3713 -0.20156 -0.37755 C -0.2 -0.37987 -0.19827 -0.38195 -0.1967 -0.38427 C -0.19549 -0.38635 -0.19462 -0.38866 -0.19323 -0.39075 C -0.19063 -0.39468 -0.1849 -0.40186 -0.1849 -0.40186 C -0.18316 -0.40973 -0.1809 -0.41413 -0.17656 -0.41968 C -0.1658 -0.47061 -0.1658 -0.42292 -0.16997 -0.51528 C -0.17014 -0.5176 -0.17066 -0.52015 -0.1717 -0.522 C -0.17517 -0.52802 -0.17986 -0.53172 -0.18333 -0.53751 C -0.18698 -0.55255 -0.19149 -0.5676 -0.2033 -0.57315 C -0.2066 -0.58565 -0.21632 -0.59167 -0.225 -0.59746 C -0.23542 -0.6044 -0.24583 -0.61135 -0.2566 -0.6176 C -0.26024 -0.61968 -0.26441 -0.62038 -0.26823 -0.622 C -0.27604 -0.62547 -0.28403 -0.62871 -0.29167 -0.63311 C -0.29913 -0.63751 -0.3059 -0.64399 -0.31337 -0.64862 C -0.33403 -0.66135 -0.35833 -0.6713 -0.38004 -0.67964 C -0.4033 -0.68843 -0.42882 -0.68913 -0.45156 -0.69978 C -0.45799 -0.70278 -0.47795 -0.71552 -0.48333 -0.71968 C -0.48577 -0.72153 -0.48715 -0.7257 -0.48993 -0.7264 C -0.50087 -0.7294 -0.51215 -0.7294 -0.52327 -0.73079 C -0.54722 -0.747 -0.57327 -0.7551 -0.6 -0.75741 C -0.62552 -0.75603 -0.65104 -0.7551 -0.67656 -0.75302 C -0.6783 -0.75278 -0.68038 -0.75255 -0.6816 -0.75093 C -0.68733 -0.74283 -0.68976 -0.73033 -0.6967 -0.72408 C -0.69827 -0.72269 -0.7 -0.72107 -0.70156 -0.71968 C -0.71198 -0.68658 -0.70764 -0.70209 -0.71493 -0.67315 C -0.72257 -0.64283 -0.71372 -0.66181 -0.7217 -0.6463 C -0.72934 -0.60394 -0.73212 -0.56945 -0.73663 -0.5264 C -0.73854 -0.50927 -0.74358 -0.4926 -0.7467 -0.47524 C -0.74549 -0.45093 -0.74549 -0.4213 -0.73837 -0.39746 C -0.73698 -0.39306 -0.73333 -0.39052 -0.7316 -0.38635 C -0.72917 -0.38056 -0.72726 -0.37454 -0.725 -0.36853 C -0.71875 -0.33126 -0.70833 -0.29515 -0.7033 -0.25765 C -0.69983 -0.23126 -0.7 -0.20996 -0.68663 -0.18866 C -0.68316 -0.17478 -0.67969 -0.16181 -0.6717 -0.15093 C -0.66892 -0.1257 -0.66632 -0.09723 -0.66163 -0.07339 C -0.66042 -0.06042 -0.6592 -0.04052 -0.65156 -0.03103 C -0.64827 -0.01667 -0.63802 -0.01228 -0.6283 -0.0088 C -0.55017 -0.01621 -0.51806 -0.0169 -0.45833 -0.02871 C -0.45452 -0.03103 -0.45052 -0.03288 -0.4467 -0.03542 C -0.44375 -0.03728 -0.44132 -0.04005 -0.43837 -0.0419 C -0.42517 -0.04978 -0.41111 -0.05487 -0.39827 -0.06413 C -0.3849 -0.07385 -0.37274 -0.08913 -0.35833 -0.09561 C -0.35035 -0.1044 -0.34115 -0.11135 -0.33333 -0.11991 C -0.31979 -0.1345 -0.31233 -0.14769 -0.29497 -0.15533 C -0.29219 -0.15857 -0.28958 -0.16181 -0.28663 -0.16413 C -0.28507 -0.16528 -0.28264 -0.16482 -0.2816 -0.16644 C -0.27847 -0.17269 -0.27761 -0.17987 -0.275 -0.18635 C -0.26667 -0.20718 -0.2684 -0.20394 -0.2599 -0.21552 C -0.25833 -0.21991 -0.25695 -0.22454 -0.25504 -0.22894 C -0.25261 -0.23427 -0.2467 -0.24445 -0.2467 -0.24445 C -0.23854 -0.27547 -0.24757 -0.2382 -0.24167 -0.27315 C -0.23924 -0.28751 -0.23455 -0.30116 -0.2316 -0.31528 C -0.22639 -0.34005 -0.22205 -0.36459 -0.21493 -0.38866 C -0.21302 -0.40302 -0.21094 -0.4169 -0.20504 -0.42894 C -0.20052 -0.4514 -0.20035 -0.44978 -0.19827 -0.47778 C -0.19531 -0.5169 -0.20208 -0.50163 -0.19167 -0.51968 C -0.19045 -0.53774 -0.18924 -0.54769 -0.18663 -0.56413 C -0.18715 -0.56737 -0.18993 -0.58704 -0.19167 -0.58866 C -0.19566 -0.59214 -0.19896 -0.59723 -0.2033 -0.59978 C -0.21163 -0.6044 -0.23212 -0.61089 -0.23993 -0.61297 C -0.26389 -0.61228 -0.28767 -0.61228 -0.31163 -0.61089 C -0.32153 -0.61042 -0.33386 -0.59584 -0.34323 -0.59075 C -0.34965 -0.57871 -0.35434 -0.5639 -0.3599 -0.55093 C -0.36945 -0.49723 -0.375 -0.44538 -0.3816 -0.39075 C -0.38281 -0.31274 -0.37292 -0.20996 -0.39497 -0.12894 C -0.39636 -0.11413 -0.39688 -0.09283 -0.40156 -0.07778 C -0.40399 -0.06945 -0.40886 -0.0632 -0.41163 -0.05533 C -0.41684 -0.03982 -0.41667 -0.03427 -0.4283 -0.02663 C -0.43386 -0.01552 -0.43038 -0.0088 -0.43993 -0.0044 C -0.44844 -0.01251 -0.44705 -0.01552 -0.4533 -0.02663 C -0.45504 -0.0382 -0.45712 -0.04862 -0.4599 -0.05973 C -0.45938 -0.15672 -0.4599 -0.25417 -0.45833 -0.35093 C -0.45764 -0.39978 -0.43524 -0.46968 -0.46163 -0.50649 C -0.47101 -0.50603 -0.48056 -0.50603 -0.48993 -0.50417 C -0.49792 -0.50255 -0.50382 -0.49214 -0.51163 -0.4889 C -0.51615 -0.47616 -0.52274 -0.4713 -0.5316 -0.46413 C -0.53455 -0.44885 -0.53108 -0.45973 -0.54323 -0.44653 C -0.55104 -0.4382 -0.55764 -0.4301 -0.56667 -0.42408 C -0.5717 -0.41297 -0.57674 -0.4051 -0.5849 -0.39746 C -0.5882 -0.3845 -0.5941 -0.37848 -0.6033 -0.37524 C -0.6158 -0.36505 -0.62396 -0.35024 -0.63837 -0.34422 C -0.65035 -0.32778 -0.67136 -0.32269 -0.6849 -0.30857 C -0.68854 -0.30464 -0.69045 -0.29746 -0.69497 -0.29538 C -0.70226 -0.29214 -0.70469 -0.29214 -0.7099 -0.28635 C -0.7158 -0.27987 -0.71754 -0.272 -0.725 -0.26853 C -0.72552 -0.26644 -0.72535 -0.2639 -0.72656 -0.26204 C -0.72778 -0.26065 -0.73004 -0.26089 -0.7316 -0.25973 C -0.7349 -0.25765 -0.74063 -0.2544 -0.74323 -0.25093 L -0.7467 -0.26644 " pathEditMode="relative" ptsTypes="fffffffffffffffffffffffffffffffffffffffffffffffffffffffffffffffffffffffffffffffffffffffffffffffffffffffffAA">
                                      <p:cBhvr>
                                        <p:cTn id="6" dur="6000" fill="hold"/>
                                        <p:tgtEl>
                                          <p:spTgt spid="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3528" y="764704"/>
            <a:ext cx="8363272" cy="5559896"/>
          </a:xfrm>
        </p:spPr>
        <p:style>
          <a:lnRef idx="1">
            <a:schemeClr val="accent3"/>
          </a:lnRef>
          <a:fillRef idx="2">
            <a:schemeClr val="accent3"/>
          </a:fillRef>
          <a:effectRef idx="1">
            <a:schemeClr val="accent3"/>
          </a:effectRef>
          <a:fontRef idx="minor">
            <a:schemeClr val="dk1"/>
          </a:fontRef>
        </p:style>
        <p:txBody>
          <a:bodyPr>
            <a:normAutofit lnSpcReduction="10000"/>
          </a:bodyPr>
          <a:lstStyle/>
          <a:p>
            <a:r>
              <a:rPr lang="tr-TR" dirty="0" smtClean="0"/>
              <a:t>«Bir kişinin özgürlüğü, başkasının özgürlüğünün başladığı yerde biter»  diyen bir kişi, aşağıdakilerden hangisini buna örnek olarak gösterebilir?</a:t>
            </a:r>
          </a:p>
          <a:p>
            <a:endParaRPr lang="tr-TR" dirty="0"/>
          </a:p>
          <a:p>
            <a:r>
              <a:rPr lang="tr-TR" dirty="0" smtClean="0"/>
              <a:t>A-Gazetecilerin basın ve meslek ilkelerine uygun haber yapmasını</a:t>
            </a:r>
          </a:p>
          <a:p>
            <a:r>
              <a:rPr lang="tr-TR" dirty="0" smtClean="0"/>
              <a:t>B-Gazete ve dergilerde ,spor müsabakalarının ayrıntılı bir şekilde ele alması</a:t>
            </a:r>
          </a:p>
          <a:p>
            <a:r>
              <a:rPr lang="tr-TR" dirty="0" smtClean="0"/>
              <a:t>C-İnsanların özel hayatlarıyla ilgili  bilgilerin, onların izni dışında haber yapılmasının yasaklanmasını.</a:t>
            </a:r>
          </a:p>
          <a:p>
            <a:r>
              <a:rPr lang="tr-TR" dirty="0" smtClean="0"/>
              <a:t>D-İnsanların bir konu hakkındaki görüş ve düşüncelerini kitle iletişim araçları ile başkalarına anlatmasını</a:t>
            </a:r>
            <a:endParaRPr lang="tr-TR" dirty="0"/>
          </a:p>
        </p:txBody>
      </p:sp>
      <p:sp>
        <p:nvSpPr>
          <p:cNvPr id="4" name="Oval 3"/>
          <p:cNvSpPr/>
          <p:nvPr/>
        </p:nvSpPr>
        <p:spPr>
          <a:xfrm>
            <a:off x="8100392" y="476672"/>
            <a:ext cx="72008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 xmlns:p14="http://schemas.microsoft.com/office/powerpoint/2010/main" val="3553452151"/>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61111E-6 2.22222E-6 L -0.84253 0.50231 " pathEditMode="relative" rAng="0" ptsTypes="AA">
                                      <p:cBhvr>
                                        <p:cTn id="6" dur="3500" fill="hold"/>
                                        <p:tgtEl>
                                          <p:spTgt spid="4"/>
                                        </p:tgtEl>
                                        <p:attrNameLst>
                                          <p:attrName>ppt_x</p:attrName>
                                          <p:attrName>ppt_y</p:attrName>
                                        </p:attrNameLst>
                                      </p:cBhvr>
                                      <p:rCtr x="-42135" y="2511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Soru-8</a:t>
            </a:r>
            <a:endParaRPr lang="tr-TR" dirty="0"/>
          </a:p>
        </p:txBody>
      </p:sp>
      <p:sp>
        <p:nvSpPr>
          <p:cNvPr id="3" name="İçerik Yer Tutucusu 2"/>
          <p:cNvSpPr>
            <a:spLocks noGrp="1"/>
          </p:cNvSpPr>
          <p:nvPr>
            <p:ph sz="half" idx="1"/>
          </p:nvPr>
        </p:nvSpPr>
        <p:spPr>
          <a:xfrm>
            <a:off x="457200" y="1920085"/>
            <a:ext cx="4330824" cy="4434840"/>
          </a:xfrm>
        </p:spPr>
        <p:style>
          <a:lnRef idx="1">
            <a:schemeClr val="accent2"/>
          </a:lnRef>
          <a:fillRef idx="2">
            <a:schemeClr val="accent2"/>
          </a:fillRef>
          <a:effectRef idx="1">
            <a:schemeClr val="accent2"/>
          </a:effectRef>
          <a:fontRef idx="minor">
            <a:schemeClr val="dk1"/>
          </a:fontRef>
        </p:style>
        <p:txBody>
          <a:bodyPr/>
          <a:lstStyle/>
          <a:p>
            <a:r>
              <a:rPr lang="tr-TR" dirty="0" smtClean="0"/>
              <a:t>Kişinin özel yaşamı,» Kamuya açık alan ve sır alan» olarak ikiye ayrılabilir.</a:t>
            </a:r>
          </a:p>
          <a:p>
            <a:r>
              <a:rPr lang="tr-TR" dirty="0" smtClean="0"/>
              <a:t>Aşağıdakilerden hangisi «sır alanı» </a:t>
            </a:r>
            <a:r>
              <a:rPr lang="tr-TR" u="sng" dirty="0" smtClean="0"/>
              <a:t>nitelendirilemez?</a:t>
            </a:r>
            <a:endParaRPr lang="tr-TR" u="sng" dirty="0"/>
          </a:p>
        </p:txBody>
      </p:sp>
      <p:sp>
        <p:nvSpPr>
          <p:cNvPr id="4" name="İçerik Yer Tutucusu 3"/>
          <p:cNvSpPr>
            <a:spLocks noGrp="1"/>
          </p:cNvSpPr>
          <p:nvPr>
            <p:ph sz="half" idx="2"/>
          </p:nvPr>
        </p:nvSpPr>
        <p:spPr>
          <a:xfrm>
            <a:off x="5364088" y="1988839"/>
            <a:ext cx="3322712" cy="4366085"/>
          </a:xfrm>
          <a:blipFill>
            <a:blip r:embed="rId2" cstate="print"/>
            <a:tile tx="0" ty="0" sx="100000" sy="100000" flip="none" algn="tl"/>
          </a:blipFill>
        </p:spPr>
        <p:txBody>
          <a:bodyPr/>
          <a:lstStyle/>
          <a:p>
            <a:r>
              <a:rPr lang="tr-TR" dirty="0" smtClean="0"/>
              <a:t>A-Özel dostluklar kurma.</a:t>
            </a:r>
          </a:p>
          <a:p>
            <a:r>
              <a:rPr lang="tr-TR" dirty="0" smtClean="0"/>
              <a:t>B-Aile hayatı</a:t>
            </a:r>
          </a:p>
          <a:p>
            <a:endParaRPr lang="tr-TR" dirty="0"/>
          </a:p>
          <a:p>
            <a:r>
              <a:rPr lang="tr-TR" dirty="0" smtClean="0"/>
              <a:t>C-Özel mektuplar</a:t>
            </a:r>
          </a:p>
          <a:p>
            <a:endParaRPr lang="tr-TR" dirty="0"/>
          </a:p>
          <a:p>
            <a:r>
              <a:rPr lang="tr-TR" dirty="0" smtClean="0"/>
              <a:t>D-Araba kullanma</a:t>
            </a:r>
            <a:endParaRPr lang="tr-TR" dirty="0"/>
          </a:p>
        </p:txBody>
      </p:sp>
      <p:sp>
        <p:nvSpPr>
          <p:cNvPr id="5" name="Oval 4"/>
          <p:cNvSpPr/>
          <p:nvPr/>
        </p:nvSpPr>
        <p:spPr>
          <a:xfrm>
            <a:off x="7164288" y="980728"/>
            <a:ext cx="648072"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 xmlns:p14="http://schemas.microsoft.com/office/powerpoint/2010/main" val="149823464"/>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05556E-6 -4.81481E-6 C -0.09115 -0.0074 -0.11337 -0.00833 -0.22847 -0.00671 C -0.2368 -0.00486 -0.24687 -0.00717 -0.2533 -4.81481E-6 C -0.27187 0.01968 -0.25677 0.01389 -0.27517 0.0176 C -0.27986 0.02107 -0.28576 0.02223 -0.28993 0.02662 C -0.29965 0.03635 -0.30677 0.04885 -0.31319 0.06204 C -0.31562 0.07593 -0.31701 0.07292 -0.31996 0.08426 C -0.31406 0.15139 -0.32292 0.15973 -0.28993 0.19098 C -0.27726 0.21899 -0.26562 0.22431 -0.24826 0.24213 C -0.23976 0.26111 -0.22292 0.27338 -0.20851 0.28426 C -0.20486 0.30348 -0.21076 0.28426 -0.19514 0.29537 C -0.1842 0.30301 -0.18628 0.30949 -0.17986 0.31991 C -0.17691 0.32477 -0.17309 0.32848 -0.17014 0.33334 C -0.16007 0.34977 -0.17066 0.34074 -0.15833 0.34885 C -0.15295 0.36991 -0.16389 0.33218 -0.1401 0.37107 C -0.1368 0.37639 -0.13733 0.38473 -0.13507 0.39098 C -0.13385 0.39375 -0.13177 0.39537 -0.13003 0.39769 C -0.12708 0.40741 -0.12187 0.41459 -0.11996 0.42431 C -0.11875 0.43033 -0.11667 0.44213 -0.11667 0.44213 C -0.11823 0.47686 -0.11823 0.51181 -0.12153 0.54653 C -0.12222 0.55371 -0.12656 0.55949 -0.1283 0.56667 C -0.14305 0.62477 -0.12361 0.55718 -0.13351 0.6 C -0.13976 0.62778 -0.16007 0.66829 -0.1783 0.68635 C -0.18333 0.6963 -0.1849 0.71181 -0.19167 0.71991 C -0.1934 0.72199 -0.19601 0.72153 -0.19844 0.72223 C -0.21823 0.74283 -0.23472 0.76204 -0.25833 0.77547 C -0.26476 0.77917 -0.2783 0.78426 -0.2783 0.78426 C -0.29132 0.80209 -0.28542 0.79792 -0.31667 0.79537 C -0.34722 0.79283 -0.37274 0.76783 -0.40156 0.75764 C -0.41858 0.74283 -0.43142 0.72223 -0.44323 0.7 C -0.44705 0.6926 -0.45278 0.68704 -0.4566 0.67963 C -0.46319 0.6676 -0.47049 0.64746 -0.475 0.63311 C -0.47708 0.62686 -0.4776 0.61968 -0.47986 0.6132 C -0.48142 0.6088 -0.48524 0.60649 -0.48663 0.60209 C -0.49045 0.5919 -0.49653 0.57084 -0.49653 0.57084 C -0.49722 0.56574 -0.4974 0.56065 -0.49826 0.55533 C -0.49913 0.55232 -0.50104 0.54977 -0.50156 0.54653 C -0.50365 0.53611 -0.5066 0.51551 -0.5066 0.51551 C -0.50781 0.50024 -0.50885 0.49144 -0.51163 0.47755 C -0.51076 0.46297 -0.51076 0.44792 -0.50833 0.43334 C -0.50694 0.42269 -0.50243 0.42593 -0.49826 0.41991 C -0.4941 0.41366 -0.49045 0.40672 -0.48663 0.4 C -0.48333 0.38727 -0.4875 0.39861 -0.4783 0.38658 C -0.46684 0.3713 -0.45677 0.35417 -0.44653 0.33774 C -0.43542 0.31968 -0.43073 0.29815 -0.42326 0.27778 C -0.41458 0.2544 -0.42639 0.30024 -0.41667 0.26436 C -0.40868 0.23473 -0.41701 0.24931 -0.4033 0.23079 C -0.39722 0.20232 -0.39323 0.17361 -0.38993 0.14445 C -0.39236 0.04815 -0.38889 0.10278 -0.39323 0.06204 C -0.39531 0.04213 -0.39184 0.04885 -0.39826 0.03982 C -0.40052 0.03311 -0.40295 0.02662 -0.40486 0.01991 C -0.40677 0.01343 -0.40555 0.00417 -0.4099 -4.81481E-6 C -0.45121 -0.03958 -0.50503 -0.02847 -0.5533 -0.03796 C -0.56944 -0.03726 -0.58559 -0.03842 -0.60156 -0.03564 C -0.60347 -0.03518 -0.60312 -0.03032 -0.60486 -0.02893 C -0.60729 -0.02708 -0.61042 -0.02754 -0.61319 -0.02685 C -0.61962 -0.01828 -0.62865 -0.01088 -0.63663 -0.00463 C -0.63889 -0.00092 -0.64062 0.00324 -0.64323 0.00649 C -0.6467 0.01088 -0.65174 0.01297 -0.65486 0.0176 C -0.66042 0.0257 -0.6625 0.03704 -0.66667 0.04653 C -0.66771 0.05255 -0.66858 0.05857 -0.66996 0.06436 C -0.67187 0.07338 -0.67656 0.09098 -0.67656 0.09098 C -0.67986 0.13611 -0.68194 0.14283 -0.6783 0.19098 C -0.67778 0.19676 -0.67344 0.20162 -0.67153 0.20649 C -0.66528 0.2213 -0.66597 0.22824 -0.65486 0.23519 C -0.64757 0.25186 -0.63941 0.26042 -0.62656 0.26875 C -0.62483 0.26968 -0.62344 0.27269 -0.62153 0.27315 C -0.61337 0.275 -0.60486 0.27477 -0.59653 0.27547 C -0.58055 0.28473 -0.56354 0.29051 -0.54653 0.29537 C -0.5092 0.29236 -0.47413 0.29352 -0.43819 0.28218 C -0.42639 0.27824 -0.40885 0.25649 -0.39653 0.24885 C -0.38177 0.22848 -0.37309 0.22801 -0.35486 0.21528 C -0.34288 0.20741 -0.34861 0.20996 -0.33819 0.20649 C -0.32031 0.19074 -0.32899 0.19584 -0.31319 0.18889 C -0.30469 0.17315 -0.29687 0.17408 -0.2849 0.16436 C -0.27865 0.15139 -0.28542 0.1625 -0.27153 0.15324 C -0.26805 0.15093 -0.26545 0.1463 -0.2618 0.14445 C -0.23177 0.13033 -0.24653 0.13519 -0.21823 0.12871 C -0.20434 0.13102 -0.19045 0.13241 -0.17656 0.13542 C -0.16684 0.1375 -0.16215 0.14607 -0.15503 0.15324 C -0.14149 0.16644 -0.12639 0.17431 -0.11163 0.18426 C -0.10625 0.1919 -0.10243 0.18912 -0.1 0.2 C -0.10295 0.22408 -0.11649 0.25811 -0.13507 0.26667 C -0.15121 0.28218 -0.13715 0.27801 -0.16337 0.28426 C -0.1849 0.29908 -0.20781 0.30047 -0.23177 0.3044 C -0.24496 0.31528 -0.24618 0.3169 -0.2618 0.31111 C -0.27309 0.31274 -0.30017 0.31135 -0.31163 0.32223 C -0.32899 0.35649 -0.30764 0.3794 -0.28663 0.38889 C -0.27222 0.40417 -0.25625 0.41667 -0.2401 0.42871 C -0.22535 0.43982 -0.21146 0.45417 -0.19514 0.45996 C -0.1908 0.46366 -0.18837 0.46621 -0.18333 0.46875 C -0.18021 0.47037 -0.17344 0.47292 -0.17344 0.47292 C -0.17153 0.47547 -0.17014 0.47801 -0.1684 0.47963 C -0.16076 0.48635 -0.16476 0.47616 -0.1618 0.48889 C -0.16215 0.5051 -0.1618 0.52153 -0.16337 0.53774 C -0.16424 0.54861 -0.18073 0.55949 -0.18837 0.56204 C -0.20278 0.55949 -0.19965 0.56528 -0.20347 0.55533 L -0.20347 0.5419 " pathEditMode="relative" ptsTypes="ffffffffffffffffffffffffffffffffffffffffffffffffffffffffffffffffffffffffffffffffffffffffffffffffAA">
                                      <p:cBhvr>
                                        <p:cTn id="6" dur="4750" fill="hold"/>
                                        <p:tgtEl>
                                          <p:spTgt spid="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169</TotalTime>
  <Words>652</Words>
  <Application>Microsoft Office PowerPoint</Application>
  <PresentationFormat>Ekran Gösterisi (4:3)</PresentationFormat>
  <Paragraphs>141</Paragraphs>
  <Slides>17</Slides>
  <Notes>0</Notes>
  <HiddenSlides>0</HiddenSlides>
  <MMClips>0</MMClips>
  <ScaleCrop>false</ScaleCrop>
  <HeadingPairs>
    <vt:vector size="4" baseType="variant">
      <vt:variant>
        <vt:lpstr>Tema</vt:lpstr>
      </vt:variant>
      <vt:variant>
        <vt:i4>1</vt:i4>
      </vt:variant>
      <vt:variant>
        <vt:lpstr>Slayt Başlıkları</vt:lpstr>
      </vt:variant>
      <vt:variant>
        <vt:i4>17</vt:i4>
      </vt:variant>
    </vt:vector>
  </HeadingPairs>
  <TitlesOfParts>
    <vt:vector size="18" baseType="lpstr">
      <vt:lpstr>Akış</vt:lpstr>
      <vt:lpstr>İLETİŞİMDE KİTLE İLETİŞİM ARAÇLARININ ROLÜ</vt:lpstr>
      <vt:lpstr> SORU-1</vt:lpstr>
      <vt:lpstr>SORU-2</vt:lpstr>
      <vt:lpstr>Slayt 4</vt:lpstr>
      <vt:lpstr>Slayt 5</vt:lpstr>
      <vt:lpstr>Slayt 6</vt:lpstr>
      <vt:lpstr>Slayt 7</vt:lpstr>
      <vt:lpstr>Slayt 8</vt:lpstr>
      <vt:lpstr>Soru-8</vt:lpstr>
      <vt:lpstr>Slayt 10</vt:lpstr>
      <vt:lpstr>SORU-10</vt:lpstr>
      <vt:lpstr>Soru-11</vt:lpstr>
      <vt:lpstr>SORU-12</vt:lpstr>
      <vt:lpstr>SORU-13</vt:lpstr>
      <vt:lpstr>Soru-14</vt:lpstr>
      <vt:lpstr>Soru-15</vt:lpstr>
      <vt:lpstr>HAZIRLAYAN</vt:lpstr>
    </vt:vector>
  </TitlesOfParts>
  <Company>By NeC ® 2010 | Katilimsiz.Com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HP</dc:creator>
  <cp:keywords>www.sorubak.com</cp:keywords>
  <dc:description>www.sorubak.com</dc:description>
  <cp:lastModifiedBy>Dogan</cp:lastModifiedBy>
  <cp:revision>www.sorubak.com</cp:revision>
  <dcterms:created xsi:type="dcterms:W3CDTF">2013-09-21T22:58:26Z</dcterms:created>
  <dcterms:modified xsi:type="dcterms:W3CDTF">2013-09-26T07:48:07Z</dcterms:modified>
  <cp:category>www.sorubak.com</cp:category>
  <cp:version>www.sorubak.com</cp:version>
</cp:coreProperties>
</file>