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78" autoAdjust="0"/>
    <p:restoredTop sz="97364" autoAdjust="0"/>
  </p:normalViewPr>
  <p:slideViewPr>
    <p:cSldViewPr>
      <p:cViewPr>
        <p:scale>
          <a:sx n="73" d="100"/>
          <a:sy n="73" d="100"/>
        </p:scale>
        <p:origin x="-804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B89B6D-45C7-4199-A415-DD148A5130D7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6BCB02EE-CFFC-4EFF-930C-00202C145CD4}">
      <dgm:prSet phldrT="[Metin]"/>
      <dgm:spPr/>
      <dgm:t>
        <a:bodyPr/>
        <a:lstStyle/>
        <a:p>
          <a:r>
            <a:rPr lang="tr-TR" dirty="0" smtClean="0"/>
            <a:t>IV-Doğu Cephesi</a:t>
          </a:r>
          <a:endParaRPr lang="tr-TR" dirty="0"/>
        </a:p>
      </dgm:t>
    </dgm:pt>
    <dgm:pt modelId="{92ACB22F-D78B-4F5D-A44D-115527D18634}" type="parTrans" cxnId="{DA8ED909-1961-4F31-8D38-D5B74160FD04}">
      <dgm:prSet/>
      <dgm:spPr/>
      <dgm:t>
        <a:bodyPr/>
        <a:lstStyle/>
        <a:p>
          <a:endParaRPr lang="tr-TR"/>
        </a:p>
      </dgm:t>
    </dgm:pt>
    <dgm:pt modelId="{397B0825-A096-4F39-A279-37A35507A57E}" type="sibTrans" cxnId="{DA8ED909-1961-4F31-8D38-D5B74160FD04}">
      <dgm:prSet/>
      <dgm:spPr/>
      <dgm:t>
        <a:bodyPr/>
        <a:lstStyle/>
        <a:p>
          <a:endParaRPr lang="tr-TR"/>
        </a:p>
      </dgm:t>
    </dgm:pt>
    <dgm:pt modelId="{5A3799A4-E797-42E4-9458-AB499129D2D3}">
      <dgm:prSet phldrT="[Metin]"/>
      <dgm:spPr/>
      <dgm:t>
        <a:bodyPr/>
        <a:lstStyle/>
        <a:p>
          <a:r>
            <a:rPr lang="tr-TR" dirty="0" smtClean="0"/>
            <a:t>I-Suriye Cephesi</a:t>
          </a:r>
          <a:endParaRPr lang="tr-TR" dirty="0"/>
        </a:p>
      </dgm:t>
    </dgm:pt>
    <dgm:pt modelId="{ACB50D3C-1C18-4552-B712-4100248B29B7}" type="parTrans" cxnId="{4D845749-7F03-4B0C-B4B3-6EFED6D5C575}">
      <dgm:prSet/>
      <dgm:spPr/>
      <dgm:t>
        <a:bodyPr/>
        <a:lstStyle/>
        <a:p>
          <a:endParaRPr lang="tr-TR"/>
        </a:p>
      </dgm:t>
    </dgm:pt>
    <dgm:pt modelId="{14FA9FED-9C87-4612-BAE8-E01331228805}" type="sibTrans" cxnId="{4D845749-7F03-4B0C-B4B3-6EFED6D5C575}">
      <dgm:prSet/>
      <dgm:spPr/>
      <dgm:t>
        <a:bodyPr/>
        <a:lstStyle/>
        <a:p>
          <a:endParaRPr lang="tr-TR"/>
        </a:p>
      </dgm:t>
    </dgm:pt>
    <dgm:pt modelId="{0C9D6188-6E34-461E-8892-0086E8A7EFB4}">
      <dgm:prSet phldrT="[Metin]"/>
      <dgm:spPr/>
      <dgm:t>
        <a:bodyPr/>
        <a:lstStyle/>
        <a:p>
          <a:r>
            <a:rPr lang="tr-TR" dirty="0" smtClean="0"/>
            <a:t>II-Galiçya</a:t>
          </a:r>
          <a:endParaRPr lang="tr-TR" dirty="0"/>
        </a:p>
      </dgm:t>
    </dgm:pt>
    <dgm:pt modelId="{8840F4A1-4BB4-439F-9512-4804481054A3}" type="parTrans" cxnId="{D68AD058-46F0-4C03-BCF3-02F3CE421E7A}">
      <dgm:prSet/>
      <dgm:spPr/>
      <dgm:t>
        <a:bodyPr/>
        <a:lstStyle/>
        <a:p>
          <a:endParaRPr lang="tr-TR"/>
        </a:p>
      </dgm:t>
    </dgm:pt>
    <dgm:pt modelId="{B49AE0EE-2F9D-4982-8AC0-907C5706790D}" type="sibTrans" cxnId="{D68AD058-46F0-4C03-BCF3-02F3CE421E7A}">
      <dgm:prSet/>
      <dgm:spPr/>
      <dgm:t>
        <a:bodyPr/>
        <a:lstStyle/>
        <a:p>
          <a:endParaRPr lang="tr-TR"/>
        </a:p>
      </dgm:t>
    </dgm:pt>
    <dgm:pt modelId="{E0B5FB56-EBE6-42B0-8675-8BEDCDB8F4D9}">
      <dgm:prSet phldrT="[Metin]"/>
      <dgm:spPr/>
      <dgm:t>
        <a:bodyPr/>
        <a:lstStyle/>
        <a:p>
          <a:r>
            <a:rPr lang="tr-TR" dirty="0" smtClean="0"/>
            <a:t>III-Çanakkale Cephesi</a:t>
          </a:r>
          <a:endParaRPr lang="tr-TR" dirty="0"/>
        </a:p>
      </dgm:t>
    </dgm:pt>
    <dgm:pt modelId="{C0BCE1AD-8BE7-46A9-9F4F-5A6532F43761}" type="parTrans" cxnId="{352DBF8A-5EE1-49C2-AA0F-023C81EF263C}">
      <dgm:prSet/>
      <dgm:spPr/>
      <dgm:t>
        <a:bodyPr/>
        <a:lstStyle/>
        <a:p>
          <a:endParaRPr lang="tr-TR"/>
        </a:p>
      </dgm:t>
    </dgm:pt>
    <dgm:pt modelId="{C318BB31-4085-48C3-8D9C-B6BA37CD91BB}" type="sibTrans" cxnId="{352DBF8A-5EE1-49C2-AA0F-023C81EF263C}">
      <dgm:prSet/>
      <dgm:spPr/>
      <dgm:t>
        <a:bodyPr/>
        <a:lstStyle/>
        <a:p>
          <a:endParaRPr lang="tr-TR"/>
        </a:p>
      </dgm:t>
    </dgm:pt>
    <dgm:pt modelId="{906F7E9B-1491-4CE9-85CE-8CDFC12875BD}" type="pres">
      <dgm:prSet presAssocID="{F8B89B6D-45C7-4199-A415-DD148A5130D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73FBEF1-E75B-4A66-AAF3-1C4D76615DF3}" type="pres">
      <dgm:prSet presAssocID="{6BCB02EE-CFFC-4EFF-930C-00202C145CD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E47F807-5B91-492F-A249-B7CFE05E1223}" type="pres">
      <dgm:prSet presAssocID="{6BCB02EE-CFFC-4EFF-930C-00202C145CD4}" presName="spNode" presStyleCnt="0"/>
      <dgm:spPr/>
    </dgm:pt>
    <dgm:pt modelId="{724643CA-3680-4C8E-A868-E943B7900309}" type="pres">
      <dgm:prSet presAssocID="{397B0825-A096-4F39-A279-37A35507A57E}" presName="sibTrans" presStyleLbl="sibTrans1D1" presStyleIdx="0" presStyleCnt="4"/>
      <dgm:spPr/>
      <dgm:t>
        <a:bodyPr/>
        <a:lstStyle/>
        <a:p>
          <a:endParaRPr lang="tr-TR"/>
        </a:p>
      </dgm:t>
    </dgm:pt>
    <dgm:pt modelId="{844AD59D-9981-4064-8CA6-4D2676AD02FB}" type="pres">
      <dgm:prSet presAssocID="{5A3799A4-E797-42E4-9458-AB499129D2D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E7E443-A256-469F-BAC5-8E71FBD76DD9}" type="pres">
      <dgm:prSet presAssocID="{5A3799A4-E797-42E4-9458-AB499129D2D3}" presName="spNode" presStyleCnt="0"/>
      <dgm:spPr/>
    </dgm:pt>
    <dgm:pt modelId="{6E7CA78A-FC54-45F3-802E-5C966DC2CA07}" type="pres">
      <dgm:prSet presAssocID="{14FA9FED-9C87-4612-BAE8-E01331228805}" presName="sibTrans" presStyleLbl="sibTrans1D1" presStyleIdx="1" presStyleCnt="4"/>
      <dgm:spPr/>
      <dgm:t>
        <a:bodyPr/>
        <a:lstStyle/>
        <a:p>
          <a:endParaRPr lang="tr-TR"/>
        </a:p>
      </dgm:t>
    </dgm:pt>
    <dgm:pt modelId="{11D2AD03-A8A1-4D81-9052-434289FCDD1A}" type="pres">
      <dgm:prSet presAssocID="{0C9D6188-6E34-461E-8892-0086E8A7EFB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0437D14-E6C0-4476-A462-0F3FDAED6E2D}" type="pres">
      <dgm:prSet presAssocID="{0C9D6188-6E34-461E-8892-0086E8A7EFB4}" presName="spNode" presStyleCnt="0"/>
      <dgm:spPr/>
    </dgm:pt>
    <dgm:pt modelId="{5CBAFAC0-B54F-4C18-8746-F5837689EDB5}" type="pres">
      <dgm:prSet presAssocID="{B49AE0EE-2F9D-4982-8AC0-907C5706790D}" presName="sibTrans" presStyleLbl="sibTrans1D1" presStyleIdx="2" presStyleCnt="4"/>
      <dgm:spPr/>
      <dgm:t>
        <a:bodyPr/>
        <a:lstStyle/>
        <a:p>
          <a:endParaRPr lang="tr-TR"/>
        </a:p>
      </dgm:t>
    </dgm:pt>
    <dgm:pt modelId="{0B6DE438-5DDD-4B6E-BF9F-94E76DD00724}" type="pres">
      <dgm:prSet presAssocID="{E0B5FB56-EBE6-42B0-8675-8BEDCDB8F4D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B9771A1-C1AC-474E-BD40-91C4325D65E2}" type="pres">
      <dgm:prSet presAssocID="{E0B5FB56-EBE6-42B0-8675-8BEDCDB8F4D9}" presName="spNode" presStyleCnt="0"/>
      <dgm:spPr/>
    </dgm:pt>
    <dgm:pt modelId="{2874EF68-9DEB-4C9F-863F-42E62ECBFF5B}" type="pres">
      <dgm:prSet presAssocID="{C318BB31-4085-48C3-8D9C-B6BA37CD91BB}" presName="sibTrans" presStyleLbl="sibTrans1D1" presStyleIdx="3" presStyleCnt="4"/>
      <dgm:spPr/>
      <dgm:t>
        <a:bodyPr/>
        <a:lstStyle/>
        <a:p>
          <a:endParaRPr lang="tr-TR"/>
        </a:p>
      </dgm:t>
    </dgm:pt>
  </dgm:ptLst>
  <dgm:cxnLst>
    <dgm:cxn modelId="{BD9AFEFA-414B-4B32-BB85-3D6ED1C8474C}" type="presOf" srcId="{0C9D6188-6E34-461E-8892-0086E8A7EFB4}" destId="{11D2AD03-A8A1-4D81-9052-434289FCDD1A}" srcOrd="0" destOrd="0" presId="urn:microsoft.com/office/officeart/2005/8/layout/cycle6"/>
    <dgm:cxn modelId="{D68AD058-46F0-4C03-BCF3-02F3CE421E7A}" srcId="{F8B89B6D-45C7-4199-A415-DD148A5130D7}" destId="{0C9D6188-6E34-461E-8892-0086E8A7EFB4}" srcOrd="2" destOrd="0" parTransId="{8840F4A1-4BB4-439F-9512-4804481054A3}" sibTransId="{B49AE0EE-2F9D-4982-8AC0-907C5706790D}"/>
    <dgm:cxn modelId="{DA8ED909-1961-4F31-8D38-D5B74160FD04}" srcId="{F8B89B6D-45C7-4199-A415-DD148A5130D7}" destId="{6BCB02EE-CFFC-4EFF-930C-00202C145CD4}" srcOrd="0" destOrd="0" parTransId="{92ACB22F-D78B-4F5D-A44D-115527D18634}" sibTransId="{397B0825-A096-4F39-A279-37A35507A57E}"/>
    <dgm:cxn modelId="{BC488DFB-01B5-41B9-B80B-F7F1A91E4C23}" type="presOf" srcId="{397B0825-A096-4F39-A279-37A35507A57E}" destId="{724643CA-3680-4C8E-A868-E943B7900309}" srcOrd="0" destOrd="0" presId="urn:microsoft.com/office/officeart/2005/8/layout/cycle6"/>
    <dgm:cxn modelId="{96FC6DA9-0150-4DCA-BC11-E87D4A6FE358}" type="presOf" srcId="{5A3799A4-E797-42E4-9458-AB499129D2D3}" destId="{844AD59D-9981-4064-8CA6-4D2676AD02FB}" srcOrd="0" destOrd="0" presId="urn:microsoft.com/office/officeart/2005/8/layout/cycle6"/>
    <dgm:cxn modelId="{6EC2D1D2-696A-4BE4-89F2-C63A8C5D8409}" type="presOf" srcId="{14FA9FED-9C87-4612-BAE8-E01331228805}" destId="{6E7CA78A-FC54-45F3-802E-5C966DC2CA07}" srcOrd="0" destOrd="0" presId="urn:microsoft.com/office/officeart/2005/8/layout/cycle6"/>
    <dgm:cxn modelId="{0E589E74-C0A6-45E1-8288-871F61FF0355}" type="presOf" srcId="{F8B89B6D-45C7-4199-A415-DD148A5130D7}" destId="{906F7E9B-1491-4CE9-85CE-8CDFC12875BD}" srcOrd="0" destOrd="0" presId="urn:microsoft.com/office/officeart/2005/8/layout/cycle6"/>
    <dgm:cxn modelId="{4D845749-7F03-4B0C-B4B3-6EFED6D5C575}" srcId="{F8B89B6D-45C7-4199-A415-DD148A5130D7}" destId="{5A3799A4-E797-42E4-9458-AB499129D2D3}" srcOrd="1" destOrd="0" parTransId="{ACB50D3C-1C18-4552-B712-4100248B29B7}" sibTransId="{14FA9FED-9C87-4612-BAE8-E01331228805}"/>
    <dgm:cxn modelId="{352DBF8A-5EE1-49C2-AA0F-023C81EF263C}" srcId="{F8B89B6D-45C7-4199-A415-DD148A5130D7}" destId="{E0B5FB56-EBE6-42B0-8675-8BEDCDB8F4D9}" srcOrd="3" destOrd="0" parTransId="{C0BCE1AD-8BE7-46A9-9F4F-5A6532F43761}" sibTransId="{C318BB31-4085-48C3-8D9C-B6BA37CD91BB}"/>
    <dgm:cxn modelId="{78FA5169-F7F9-4175-8FAF-AC1C0744CFE8}" type="presOf" srcId="{C318BB31-4085-48C3-8D9C-B6BA37CD91BB}" destId="{2874EF68-9DEB-4C9F-863F-42E62ECBFF5B}" srcOrd="0" destOrd="0" presId="urn:microsoft.com/office/officeart/2005/8/layout/cycle6"/>
    <dgm:cxn modelId="{E203C7AA-01D5-44AF-8BF5-1A49E04BD268}" type="presOf" srcId="{E0B5FB56-EBE6-42B0-8675-8BEDCDB8F4D9}" destId="{0B6DE438-5DDD-4B6E-BF9F-94E76DD00724}" srcOrd="0" destOrd="0" presId="urn:microsoft.com/office/officeart/2005/8/layout/cycle6"/>
    <dgm:cxn modelId="{7D00493C-5F91-49C9-A795-9F8266FA5B7D}" type="presOf" srcId="{6BCB02EE-CFFC-4EFF-930C-00202C145CD4}" destId="{E73FBEF1-E75B-4A66-AAF3-1C4D76615DF3}" srcOrd="0" destOrd="0" presId="urn:microsoft.com/office/officeart/2005/8/layout/cycle6"/>
    <dgm:cxn modelId="{A9C8EBDE-76CD-41C3-B7A6-0EFA2179A585}" type="presOf" srcId="{B49AE0EE-2F9D-4982-8AC0-907C5706790D}" destId="{5CBAFAC0-B54F-4C18-8746-F5837689EDB5}" srcOrd="0" destOrd="0" presId="urn:microsoft.com/office/officeart/2005/8/layout/cycle6"/>
    <dgm:cxn modelId="{61FFB6D1-ABCB-4E78-9A45-88BA1D9B0126}" type="presParOf" srcId="{906F7E9B-1491-4CE9-85CE-8CDFC12875BD}" destId="{E73FBEF1-E75B-4A66-AAF3-1C4D76615DF3}" srcOrd="0" destOrd="0" presId="urn:microsoft.com/office/officeart/2005/8/layout/cycle6"/>
    <dgm:cxn modelId="{ADE0FB49-314E-455E-925A-71752A888A51}" type="presParOf" srcId="{906F7E9B-1491-4CE9-85CE-8CDFC12875BD}" destId="{1E47F807-5B91-492F-A249-B7CFE05E1223}" srcOrd="1" destOrd="0" presId="urn:microsoft.com/office/officeart/2005/8/layout/cycle6"/>
    <dgm:cxn modelId="{893FC8D5-1A9A-4529-9CA7-1AC439743B46}" type="presParOf" srcId="{906F7E9B-1491-4CE9-85CE-8CDFC12875BD}" destId="{724643CA-3680-4C8E-A868-E943B7900309}" srcOrd="2" destOrd="0" presId="urn:microsoft.com/office/officeart/2005/8/layout/cycle6"/>
    <dgm:cxn modelId="{ED1DCE97-E790-45B3-A966-3A6DF1246065}" type="presParOf" srcId="{906F7E9B-1491-4CE9-85CE-8CDFC12875BD}" destId="{844AD59D-9981-4064-8CA6-4D2676AD02FB}" srcOrd="3" destOrd="0" presId="urn:microsoft.com/office/officeart/2005/8/layout/cycle6"/>
    <dgm:cxn modelId="{EBB67873-A343-46AD-A9D7-5CF4DE277E64}" type="presParOf" srcId="{906F7E9B-1491-4CE9-85CE-8CDFC12875BD}" destId="{A7E7E443-A256-469F-BAC5-8E71FBD76DD9}" srcOrd="4" destOrd="0" presId="urn:microsoft.com/office/officeart/2005/8/layout/cycle6"/>
    <dgm:cxn modelId="{7331E0B9-7531-46D5-9B07-DD970485EDC9}" type="presParOf" srcId="{906F7E9B-1491-4CE9-85CE-8CDFC12875BD}" destId="{6E7CA78A-FC54-45F3-802E-5C966DC2CA07}" srcOrd="5" destOrd="0" presId="urn:microsoft.com/office/officeart/2005/8/layout/cycle6"/>
    <dgm:cxn modelId="{12F1B0CF-3DD9-42EC-82D7-0546C39DAAEB}" type="presParOf" srcId="{906F7E9B-1491-4CE9-85CE-8CDFC12875BD}" destId="{11D2AD03-A8A1-4D81-9052-434289FCDD1A}" srcOrd="6" destOrd="0" presId="urn:microsoft.com/office/officeart/2005/8/layout/cycle6"/>
    <dgm:cxn modelId="{C4014528-FD28-4D88-BC61-50FEEB77BF28}" type="presParOf" srcId="{906F7E9B-1491-4CE9-85CE-8CDFC12875BD}" destId="{F0437D14-E6C0-4476-A462-0F3FDAED6E2D}" srcOrd="7" destOrd="0" presId="urn:microsoft.com/office/officeart/2005/8/layout/cycle6"/>
    <dgm:cxn modelId="{E61A31DA-E729-48AC-98C5-FE916B2416B2}" type="presParOf" srcId="{906F7E9B-1491-4CE9-85CE-8CDFC12875BD}" destId="{5CBAFAC0-B54F-4C18-8746-F5837689EDB5}" srcOrd="8" destOrd="0" presId="urn:microsoft.com/office/officeart/2005/8/layout/cycle6"/>
    <dgm:cxn modelId="{4DC74664-CFB3-45A6-82D6-DF2E2B6336B9}" type="presParOf" srcId="{906F7E9B-1491-4CE9-85CE-8CDFC12875BD}" destId="{0B6DE438-5DDD-4B6E-BF9F-94E76DD00724}" srcOrd="9" destOrd="0" presId="urn:microsoft.com/office/officeart/2005/8/layout/cycle6"/>
    <dgm:cxn modelId="{61D9103C-373E-4268-9123-CFFA5DF7D02D}" type="presParOf" srcId="{906F7E9B-1491-4CE9-85CE-8CDFC12875BD}" destId="{3B9771A1-C1AC-474E-BD40-91C4325D65E2}" srcOrd="10" destOrd="0" presId="urn:microsoft.com/office/officeart/2005/8/layout/cycle6"/>
    <dgm:cxn modelId="{8BD48410-E5C3-4262-89CF-632522418C07}" type="presParOf" srcId="{906F7E9B-1491-4CE9-85CE-8CDFC12875BD}" destId="{2874EF68-9DEB-4C9F-863F-42E62ECBFF5B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3FBEF1-E75B-4A66-AAF3-1C4D76615DF3}">
      <dsp:nvSpPr>
        <dsp:cNvPr id="0" name=""/>
        <dsp:cNvSpPr/>
      </dsp:nvSpPr>
      <dsp:spPr>
        <a:xfrm>
          <a:off x="1298218" y="248341"/>
          <a:ext cx="1207213" cy="7846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IV-Doğu Cephesi</a:t>
          </a:r>
          <a:endParaRPr lang="tr-TR" sz="1400" kern="1200" dirty="0"/>
        </a:p>
      </dsp:txBody>
      <dsp:txXfrm>
        <a:off x="1298218" y="248341"/>
        <a:ext cx="1207213" cy="784688"/>
      </dsp:txXfrm>
    </dsp:sp>
    <dsp:sp modelId="{724643CA-3680-4C8E-A868-E943B7900309}">
      <dsp:nvSpPr>
        <dsp:cNvPr id="0" name=""/>
        <dsp:cNvSpPr/>
      </dsp:nvSpPr>
      <dsp:spPr>
        <a:xfrm>
          <a:off x="604173" y="640685"/>
          <a:ext cx="2595303" cy="2595303"/>
        </a:xfrm>
        <a:custGeom>
          <a:avLst/>
          <a:gdLst/>
          <a:ahLst/>
          <a:cxnLst/>
          <a:rect l="0" t="0" r="0" b="0"/>
          <a:pathLst>
            <a:path>
              <a:moveTo>
                <a:pt x="1909973" y="153552"/>
              </a:moveTo>
              <a:arcTo wR="1297651" hR="1297651" stAng="17889342" swAng="262859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4AD59D-9981-4064-8CA6-4D2676AD02FB}">
      <dsp:nvSpPr>
        <dsp:cNvPr id="0" name=""/>
        <dsp:cNvSpPr/>
      </dsp:nvSpPr>
      <dsp:spPr>
        <a:xfrm>
          <a:off x="2595870" y="1545993"/>
          <a:ext cx="1207213" cy="7846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I-Suriye Cephesi</a:t>
          </a:r>
          <a:endParaRPr lang="tr-TR" sz="1400" kern="1200" dirty="0"/>
        </a:p>
      </dsp:txBody>
      <dsp:txXfrm>
        <a:off x="2595870" y="1545993"/>
        <a:ext cx="1207213" cy="784688"/>
      </dsp:txXfrm>
    </dsp:sp>
    <dsp:sp modelId="{6E7CA78A-FC54-45F3-802E-5C966DC2CA07}">
      <dsp:nvSpPr>
        <dsp:cNvPr id="0" name=""/>
        <dsp:cNvSpPr/>
      </dsp:nvSpPr>
      <dsp:spPr>
        <a:xfrm>
          <a:off x="604173" y="640685"/>
          <a:ext cx="2595303" cy="2595303"/>
        </a:xfrm>
        <a:custGeom>
          <a:avLst/>
          <a:gdLst/>
          <a:ahLst/>
          <a:cxnLst/>
          <a:rect l="0" t="0" r="0" b="0"/>
          <a:pathLst>
            <a:path>
              <a:moveTo>
                <a:pt x="2531551" y="1699388"/>
              </a:moveTo>
              <a:arcTo wR="1297651" hR="1297651" stAng="1082061" swAng="262859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D2AD03-A8A1-4D81-9052-434289FCDD1A}">
      <dsp:nvSpPr>
        <dsp:cNvPr id="0" name=""/>
        <dsp:cNvSpPr/>
      </dsp:nvSpPr>
      <dsp:spPr>
        <a:xfrm>
          <a:off x="1298218" y="2843645"/>
          <a:ext cx="1207213" cy="7846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II-Galiçya</a:t>
          </a:r>
          <a:endParaRPr lang="tr-TR" sz="1400" kern="1200" dirty="0"/>
        </a:p>
      </dsp:txBody>
      <dsp:txXfrm>
        <a:off x="1298218" y="2843645"/>
        <a:ext cx="1207213" cy="784688"/>
      </dsp:txXfrm>
    </dsp:sp>
    <dsp:sp modelId="{5CBAFAC0-B54F-4C18-8746-F5837689EDB5}">
      <dsp:nvSpPr>
        <dsp:cNvPr id="0" name=""/>
        <dsp:cNvSpPr/>
      </dsp:nvSpPr>
      <dsp:spPr>
        <a:xfrm>
          <a:off x="604173" y="640685"/>
          <a:ext cx="2595303" cy="2595303"/>
        </a:xfrm>
        <a:custGeom>
          <a:avLst/>
          <a:gdLst/>
          <a:ahLst/>
          <a:cxnLst/>
          <a:rect l="0" t="0" r="0" b="0"/>
          <a:pathLst>
            <a:path>
              <a:moveTo>
                <a:pt x="685329" y="2441750"/>
              </a:moveTo>
              <a:arcTo wR="1297651" hR="1297651" stAng="7089342" swAng="262859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6DE438-5DDD-4B6E-BF9F-94E76DD00724}">
      <dsp:nvSpPr>
        <dsp:cNvPr id="0" name=""/>
        <dsp:cNvSpPr/>
      </dsp:nvSpPr>
      <dsp:spPr>
        <a:xfrm>
          <a:off x="566" y="1545993"/>
          <a:ext cx="1207213" cy="7846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III-Çanakkale Cephesi</a:t>
          </a:r>
          <a:endParaRPr lang="tr-TR" sz="1400" kern="1200" dirty="0"/>
        </a:p>
      </dsp:txBody>
      <dsp:txXfrm>
        <a:off x="566" y="1545993"/>
        <a:ext cx="1207213" cy="784688"/>
      </dsp:txXfrm>
    </dsp:sp>
    <dsp:sp modelId="{2874EF68-9DEB-4C9F-863F-42E62ECBFF5B}">
      <dsp:nvSpPr>
        <dsp:cNvPr id="0" name=""/>
        <dsp:cNvSpPr/>
      </dsp:nvSpPr>
      <dsp:spPr>
        <a:xfrm>
          <a:off x="604173" y="640685"/>
          <a:ext cx="2595303" cy="2595303"/>
        </a:xfrm>
        <a:custGeom>
          <a:avLst/>
          <a:gdLst/>
          <a:ahLst/>
          <a:cxnLst/>
          <a:rect l="0" t="0" r="0" b="0"/>
          <a:pathLst>
            <a:path>
              <a:moveTo>
                <a:pt x="63752" y="895915"/>
              </a:moveTo>
              <a:arcTo wR="1297651" hR="1297651" stAng="11882061" swAng="262859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D123AC-5070-4036-ABEB-8F177E9B0AA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61A67-00AF-457F-ADB9-BA98E8490B8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6180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080146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113235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79224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625231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211369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100094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65616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900798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285404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608210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26214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518206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98845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483293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7164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454718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44797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03431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783573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78490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513719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61A67-00AF-457F-ADB9-BA98E8490B84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66239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E067780-3452-47E4-BDCB-D4BC953137E6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BEC5D04-2C3F-4854-9A4C-B9096CF27400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7780-3452-47E4-BDCB-D4BC953137E6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C5D04-2C3F-4854-9A4C-B9096CF27400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7780-3452-47E4-BDCB-D4BC953137E6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C5D04-2C3F-4854-9A4C-B9096CF27400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7780-3452-47E4-BDCB-D4BC953137E6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C5D04-2C3F-4854-9A4C-B9096CF2740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7780-3452-47E4-BDCB-D4BC953137E6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C5D04-2C3F-4854-9A4C-B9096CF2740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7780-3452-47E4-BDCB-D4BC953137E6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C5D04-2C3F-4854-9A4C-B9096CF2740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7780-3452-47E4-BDCB-D4BC953137E6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C5D04-2C3F-4854-9A4C-B9096CF27400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7780-3452-47E4-BDCB-D4BC953137E6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C5D04-2C3F-4854-9A4C-B9096CF27400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7780-3452-47E4-BDCB-D4BC953137E6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C5D04-2C3F-4854-9A4C-B9096CF2740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7780-3452-47E4-BDCB-D4BC953137E6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C5D04-2C3F-4854-9A4C-B9096CF2740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7780-3452-47E4-BDCB-D4BC953137E6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C5D04-2C3F-4854-9A4C-B9096CF2740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E067780-3452-47E4-BDCB-D4BC953137E6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BEC5D04-2C3F-4854-9A4C-B9096CF2740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BİR  KAHRAMAN DOĞUYOR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T.C İNKILAP TARİHİ ve ATATÜRKÇÜLÜK</a:t>
            </a:r>
          </a:p>
          <a:p>
            <a:r>
              <a:rPr lang="tr-TR" dirty="0" smtClean="0"/>
              <a:t>TEST-1</a:t>
            </a:r>
            <a:endParaRPr lang="tr-TR" dirty="0"/>
          </a:p>
        </p:txBody>
      </p:sp>
      <p:sp>
        <p:nvSpPr>
          <p:cNvPr id="5" name="Yuvarlatılmış Dikdörtgen 7"/>
          <p:cNvSpPr/>
          <p:nvPr/>
        </p:nvSpPr>
        <p:spPr>
          <a:xfrm>
            <a:off x="6660232" y="1196752"/>
            <a:ext cx="1781175" cy="33337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www.</a:t>
            </a:r>
            <a:r>
              <a:rPr kumimoji="0" lang="tr-TR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sorubak</a:t>
            </a: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.com</a:t>
            </a: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3453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SORU-9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43" y="1461"/>
            <a:ext cx="2857500" cy="2019300"/>
          </a:xfrm>
        </p:spPr>
      </p:pic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/>
          <a:lstStyle/>
          <a:p>
            <a:r>
              <a:rPr lang="tr-TR" dirty="0" smtClean="0"/>
              <a:t>Atatürk’ün bu sözü kişisel özelliklerinden  hangisiyle örtüşmektedir?</a:t>
            </a:r>
          </a:p>
          <a:p>
            <a:r>
              <a:rPr lang="tr-TR" dirty="0" smtClean="0"/>
              <a:t>A- Sanatseverliği</a:t>
            </a:r>
          </a:p>
          <a:p>
            <a:r>
              <a:rPr lang="tr-TR" dirty="0" smtClean="0"/>
              <a:t>B-İdealistliği</a:t>
            </a:r>
          </a:p>
          <a:p>
            <a:r>
              <a:rPr lang="tr-TR" dirty="0" smtClean="0"/>
              <a:t>C-Çok </a:t>
            </a:r>
            <a:r>
              <a:rPr lang="tr-TR" dirty="0" err="1" smtClean="0"/>
              <a:t>cephecililiği</a:t>
            </a:r>
            <a:endParaRPr lang="tr-TR" dirty="0" smtClean="0"/>
          </a:p>
          <a:p>
            <a:r>
              <a:rPr lang="tr-TR" dirty="0" smtClean="0"/>
              <a:t>D-Vatanseverliği</a:t>
            </a:r>
            <a:endParaRPr lang="tr-TR" dirty="0"/>
          </a:p>
        </p:txBody>
      </p:sp>
      <p:sp>
        <p:nvSpPr>
          <p:cNvPr id="6" name="Köşeleri Yuvarlanmış Dikdörtgen Belirtme Çizgisi 5"/>
          <p:cNvSpPr/>
          <p:nvPr/>
        </p:nvSpPr>
        <p:spPr>
          <a:xfrm>
            <a:off x="611560" y="2564904"/>
            <a:ext cx="2952328" cy="2520280"/>
          </a:xfrm>
          <a:prstGeom prst="wedgeRoundRectCallout">
            <a:avLst>
              <a:gd name="adj1" fmla="val 10347"/>
              <a:gd name="adj2" fmla="val -787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Ben bir işte nasıl  başarılı olacağım diye düşünmem. O İşe neler engel olur diye düşünürüm</a:t>
            </a:r>
            <a:endParaRPr lang="tr-TR" dirty="0"/>
          </a:p>
        </p:txBody>
      </p:sp>
      <p:sp>
        <p:nvSpPr>
          <p:cNvPr id="7" name="Gülen Yüz 6"/>
          <p:cNvSpPr/>
          <p:nvPr/>
        </p:nvSpPr>
        <p:spPr>
          <a:xfrm>
            <a:off x="7596336" y="404664"/>
            <a:ext cx="457200" cy="4572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35216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C -0.02431 -0.00069 -0.04861 -0.00092 -0.07292 -0.00208 C -0.07969 -0.00231 -0.0875 -0.0081 -0.09427 -0.00972 C -0.11215 -0.01389 -0.13056 -0.01366 -0.14861 -0.01528 C -0.16024 -0.02083 -0.17222 -0.02153 -0.18438 -0.02292 C -0.1934 -0.02523 -0.20243 -0.02685 -0.21146 -0.0287 C -0.22552 -0.03611 -0.2408 -0.0375 -0.25573 -0.04004 C -0.2783 -0.04398 -0.30035 -0.05208 -0.32292 -0.05532 C -0.33559 -0.06111 -0.34844 -0.06319 -0.36146 -0.06667 C -0.37535 -0.06597 -0.38924 -0.06643 -0.40295 -0.06481 C -0.41389 -0.06366 -0.40695 -0.06204 -0.41285 -0.05717 C -0.42344 -0.04861 -0.41059 -0.06342 -0.42153 -0.05162 C -0.42865 -0.04398 -0.4349 -0.03518 -0.44149 -0.02685 C -0.44462 -0.01342 -0.44028 -0.02917 -0.44722 -0.01528 C -0.44809 -0.01366 -0.44774 -0.01134 -0.44861 -0.00972 C -0.45122 -0.00555 -0.45556 -0.00393 -0.45851 -3.7037E-7 C -0.46215 0.00463 -0.46719 0.01713 -0.46719 0.01713 C -0.46962 0.02708 -0.46771 0.02107 -0.47431 0.03426 C -0.47934 0.04421 -0.47587 0.05208 -0.48438 0.06273 C -0.48368 0.09607 -0.48837 0.13634 -0.47865 0.16945 C -0.47535 0.19792 -0.47847 0.22685 -0.47431 0.25509 C -0.47118 0.42778 -0.47813 0.35579 -0.46858 0.42083 C -0.46597 0.48727 -0.45885 0.55394 -0.46858 0.62083 C -0.46962 0.6382 -0.47153 0.65486 -0.47292 0.67222 C -0.4724 0.69375 -0.4724 0.71551 -0.47153 0.73704 C -0.47153 0.73912 -0.47014 0.74074 -0.46997 0.74283 C -0.46927 0.74977 -0.46945 0.75671 -0.46858 0.76343 C -0.46806 0.76759 -0.4658 0.77523 -0.4658 0.77523 C -0.46528 0.78033 -0.46528 0.78542 -0.46424 0.79028 C -0.46389 0.7919 -0.46215 0.79259 -0.46146 0.79421 C -0.4599 0.79769 -0.45955 0.80185 -0.45851 0.80533 C -0.45747 0.80926 -0.45695 0.81435 -0.45434 0.81713 C -0.45313 0.81829 -0.45139 0.81829 -0.45 0.81898 C -0.44861 0.82153 -0.44757 0.82454 -0.44566 0.82639 C -0.44462 0.82778 -0.44271 0.82732 -0.44149 0.82847 C -0.42882 0.84213 -0.44948 0.82639 -0.43438 0.83982 C -0.4309 0.84283 -0.42552 0.8456 -0.42153 0.84746 C -0.41285 0.8588 -0.41754 0.85579 -0.40851 0.85903 C -0.39861 0.86736 -0.39132 0.87199 -0.38004 0.87616 C -0.3651 0.87546 -0.33559 0.87824 -0.31719 0.87037 C -0.30955 0.86273 -0.30087 0.85046 -0.29149 0.84746 C -0.28681 0.84144 -0.2816 0.83912 -0.2757 0.83611 C -0.27205 0.83079 -0.2717 0.82477 -0.26858 0.81898 C -0.26806 0.81204 -0.26823 0.80486 -0.26719 0.79792 C -0.26684 0.7956 -0.26493 0.79445 -0.26424 0.79236 C -0.26302 0.78866 -0.26233 0.78472 -0.26146 0.78079 C -0.25868 0.76898 -0.25712 0.75648 -0.25434 0.74468 C -0.25191 0.69838 -0.24601 0.6463 -0.25712 0.60185 C -0.25816 0.59097 -0.25851 0.58125 -0.26424 0.57292 C -0.26754 0.55671 -0.27309 0.56551 -0.28576 0.56551 " pathEditMode="relative" ptsTypes="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Soru-10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3158784" cy="3068960"/>
          </a:xfrm>
        </p:spPr>
      </p:pic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3995936" y="1772816"/>
            <a:ext cx="4453119" cy="4344520"/>
          </a:xfrm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/>
          <a:lstStyle/>
          <a:p>
            <a:r>
              <a:rPr lang="tr-TR" dirty="0" smtClean="0"/>
              <a:t>Atatürk’ün bu sözü onun kişisel özelliklerinden hangisini yansıtmaktadır?</a:t>
            </a:r>
          </a:p>
          <a:p>
            <a:r>
              <a:rPr lang="tr-TR" dirty="0" smtClean="0"/>
              <a:t>A-İleri görüşlülüğü</a:t>
            </a:r>
          </a:p>
          <a:p>
            <a:r>
              <a:rPr lang="tr-TR" dirty="0" smtClean="0"/>
              <a:t>B-Çok </a:t>
            </a:r>
            <a:r>
              <a:rPr lang="tr-TR" dirty="0" err="1" smtClean="0"/>
              <a:t>cephecililiği</a:t>
            </a:r>
            <a:endParaRPr lang="tr-TR" dirty="0" smtClean="0"/>
          </a:p>
          <a:p>
            <a:r>
              <a:rPr lang="tr-TR" dirty="0" smtClean="0"/>
              <a:t>C-Gurura yer vermemesini</a:t>
            </a:r>
          </a:p>
          <a:p>
            <a:r>
              <a:rPr lang="tr-TR" dirty="0" smtClean="0"/>
              <a:t>D-Ümitsizliğe yer vermemesini</a:t>
            </a:r>
            <a:endParaRPr lang="tr-TR" dirty="0"/>
          </a:p>
        </p:txBody>
      </p:sp>
      <p:sp>
        <p:nvSpPr>
          <p:cNvPr id="6" name="Köşeleri Yuvarlanmış Dikdörtgen Belirtme Çizgisi 5"/>
          <p:cNvSpPr/>
          <p:nvPr/>
        </p:nvSpPr>
        <p:spPr>
          <a:xfrm>
            <a:off x="611560" y="3645024"/>
            <a:ext cx="3096344" cy="2304256"/>
          </a:xfrm>
          <a:prstGeom prst="wedgeRoundRectCallout">
            <a:avLst>
              <a:gd name="adj1" fmla="val -32646"/>
              <a:gd name="adj2" fmla="val -1101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Kazanılan zafer ve sağlanan başarılar kahraman  erlerin, subayların, komutanların ve Türk milletinin eseridir.</a:t>
            </a:r>
            <a:endParaRPr lang="tr-TR" dirty="0"/>
          </a:p>
        </p:txBody>
      </p:sp>
      <p:sp>
        <p:nvSpPr>
          <p:cNvPr id="7" name="Gülen Yüz 6"/>
          <p:cNvSpPr/>
          <p:nvPr/>
        </p:nvSpPr>
        <p:spPr>
          <a:xfrm>
            <a:off x="8028384" y="476672"/>
            <a:ext cx="457200" cy="36004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38566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6.66667E-6 C -0.05104 0.00116 -0.09566 0.00579 -0.14566 0.0095 C -0.14809 0.01019 -0.15087 0.00973 -0.15295 0.01135 C -0.15781 0.01505 -0.17048 0.03426 -0.1743 0.0419 C -0.17795 0.05695 -0.17656 0.04931 -0.17864 0.06482 C -0.18107 0.10116 -0.18385 0.14144 -0.17569 0.17709 C -0.17378 0.18496 -0.17048 0.19213 -0.16857 0.20001 C -0.16614 0.23102 -0.16146 0.26158 -0.15434 0.29144 C -0.1526 0.30834 -0.15069 0.31459 -0.14566 0.32963 C -0.14218 0.34005 -0.14288 0.34422 -0.13576 0.35047 C -0.13524 0.35301 -0.13524 0.35579 -0.13437 0.35811 C -0.13368 0.35973 -0.13194 0.36019 -0.13142 0.36181 C -0.13038 0.36505 -0.12882 0.38565 -0.12864 0.38658 C -0.1276 0.39376 -0.12534 0.40047 -0.1243 0.40764 C -0.12378 0.41088 -0.12378 0.41413 -0.12291 0.41713 C -0.12048 0.42501 -0.11423 0.44005 -0.11423 0.44005 C -0.11371 0.44329 -0.11371 0.44653 -0.11284 0.44954 C -0.11232 0.45163 -0.11059 0.45325 -0.11007 0.45533 C -0.10902 0.4595 -0.1092 0.46413 -0.1085 0.46852 C -0.10781 0.47246 -0.10573 0.4801 -0.10573 0.4801 C -0.10451 0.49584 -0.10225 0.51065 -0.09861 0.5257 C -0.09722 0.53889 -0.0934 0.54954 -0.08993 0.56181 C -0.08889 0.57408 -0.08524 0.60487 -0.08142 0.61528 C -0.07916 0.62153 -0.07621 0.62755 -0.0743 0.63426 C -0.07014 0.64954 -0.06875 0.66019 -0.06007 0.67246 C -0.05677 0.67107 -0.05295 0.67107 -0.05 0.66852 C -0.03837 0.65903 -0.03212 0.63936 -0.02291 0.62663 C -0.01875 0.61297 -0.01666 0.59908 -0.0085 0.58866 C -0.00208 0.55325 0.00486 0.51829 0.01719 0.48565 C 0.02917 0.45394 0.04688 0.41413 0.05434 0.38102 C 0.06042 0.35417 0.06511 0.32501 0.07292 0.29908 C 0.07552 0.23403 0.08473 0.1676 0.07292 0.10278 C 0.04236 0.11829 0.01372 0.14283 -0.01284 0.1676 C -0.03455 0.18797 -0.05764 0.20672 -0.07864 0.22848 C -0.10833 0.25926 -0.07482 0.22894 -0.10434 0.25718 C -0.13038 0.28218 -0.15521 0.29862 -0.18281 0.31991 C -0.19687 0.33079 -0.20955 0.34491 -0.2243 0.35417 C -0.23142 0.35857 -0.23871 0.36274 -0.24566 0.3676 C -0.26632 0.38195 -0.28802 0.39468 -0.3085 0.4095 C -0.32899 0.42431 -0.34635 0.44399 -0.3658 0.46088 C -0.37777 0.4713 -0.3901 0.48195 -0.40139 0.49329 C -0.40868 0.5007 -0.40347 0.49422 -0.41423 0.50278 C -0.41632 0.5044 -0.42239 0.50811 -0.41996 0.50857 C -0.41198 0.51019 -0.40382 0.50741 -0.39566 0.50672 C -0.39427 0.50602 -0.39288 0.50533 -0.39149 0.50487 C -0.38906 0.50394 -0.38437 0.50278 -0.38437 0.50278 " pathEditMode="relative" ptsTypes="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SORU-11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491" y="0"/>
            <a:ext cx="2202227" cy="2516831"/>
          </a:xfrm>
        </p:spPr>
      </p:pic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tr-TR" dirty="0" smtClean="0"/>
              <a:t>Yukarıdaki öğrenci Atatürk’ün hangi kişisel özelliğini açıklamaktadır?</a:t>
            </a:r>
          </a:p>
          <a:p>
            <a:r>
              <a:rPr lang="tr-TR" dirty="0" smtClean="0"/>
              <a:t>A-Yöneticiliğini</a:t>
            </a:r>
          </a:p>
          <a:p>
            <a:r>
              <a:rPr lang="tr-TR" dirty="0" smtClean="0"/>
              <a:t>B-Gerçekçiliğini</a:t>
            </a:r>
          </a:p>
          <a:p>
            <a:r>
              <a:rPr lang="tr-TR" dirty="0" smtClean="0"/>
              <a:t>C-İdealistliğini</a:t>
            </a:r>
          </a:p>
          <a:p>
            <a:r>
              <a:rPr lang="tr-TR" dirty="0" smtClean="0"/>
              <a:t>D-Çok yönlülüğünü</a:t>
            </a:r>
            <a:endParaRPr lang="tr-TR" dirty="0"/>
          </a:p>
        </p:txBody>
      </p:sp>
      <p:sp>
        <p:nvSpPr>
          <p:cNvPr id="6" name="Köşeleri Yuvarlanmış Dikdörtgen Belirtme Çizgisi 5"/>
          <p:cNvSpPr/>
          <p:nvPr/>
        </p:nvSpPr>
        <p:spPr>
          <a:xfrm>
            <a:off x="683568" y="2780928"/>
            <a:ext cx="3312368" cy="3168352"/>
          </a:xfrm>
          <a:prstGeom prst="wedgeRoundRectCallout">
            <a:avLst>
              <a:gd name="adj1" fmla="val -62241"/>
              <a:gd name="adj2" fmla="val -474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Mustafa Kemal’in en büyük ideali; Türk milletini, refahı yüksek bir millet seviyesine yükseltmekti.</a:t>
            </a:r>
          </a:p>
          <a:p>
            <a:pPr algn="ctr"/>
            <a:r>
              <a:rPr lang="tr-TR" dirty="0" smtClean="0"/>
              <a:t>M. Kemal ,en kısa zamanda bu hedefine ulaşmak için düşündüklerini  kararlılıkla hayata geçirmeye çalışmıştır.</a:t>
            </a:r>
            <a:endParaRPr lang="tr-TR" dirty="0"/>
          </a:p>
        </p:txBody>
      </p:sp>
      <p:sp>
        <p:nvSpPr>
          <p:cNvPr id="7" name="4-Nokta Yıldız 6"/>
          <p:cNvSpPr/>
          <p:nvPr/>
        </p:nvSpPr>
        <p:spPr>
          <a:xfrm>
            <a:off x="8172400" y="548680"/>
            <a:ext cx="720080" cy="576064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02822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5.18519E-6 C -0.00243 0.00996 -0.00538 0.01389 -0.01284 0.01714 C -0.01684 0.02547 -0.02014 0.02686 -0.02708 0.03056 C -0.03125 0.03589 -0.03593 0.03589 -0.04132 0.0382 C -0.04774 0.0463 -0.0401 0.03797 -0.05278 0.04376 C -0.05451 0.04445 -0.05555 0.047 -0.05712 0.04769 C -0.0776 0.05764 -0.10156 0.05718 -0.12274 0.05903 C -0.13889 0.06436 -0.11406 0.05672 -0.15 0.06297 C -0.1618 0.06505 -0.17222 0.07061 -0.1842 0.07246 C -0.19462 0.07686 -0.20156 0.07871 -0.21284 0.0801 C -0.22916 0.08727 -0.23906 0.08473 -0.25989 0.08565 C -0.27083 0.08681 -0.28212 0.08612 -0.29288 0.08959 C -0.29444 0.09005 -0.29548 0.0926 -0.29705 0.09329 C -0.29982 0.09445 -0.30278 0.09468 -0.30573 0.09538 C -0.31215 0.09954 -0.31875 0.10255 -0.32569 0.10487 C -0.33107 0.1095 -0.3368 0.11181 -0.34288 0.11436 C -0.34635 0.11899 -0.35069 0.12292 -0.35416 0.12755 C -0.36146 0.13727 -0.3658 0.14584 -0.37569 0.15232 C -0.37968 0.15788 -0.38628 0.16366 -0.38993 0.16968 C -0.39427 0.17663 -0.39809 0.18403 -0.40278 0.19051 C -0.4033 0.19306 -0.4033 0.19584 -0.40416 0.19815 C -0.40486 0.19977 -0.40642 0.20024 -0.40712 0.20186 C -0.41111 0.21227 -0.40868 0.21899 -0.41562 0.22871 C -0.41753 0.23866 -0.42153 0.24723 -0.4243 0.25718 C -0.42517 0.26019 -0.42482 0.26366 -0.42569 0.26667 C -0.42725 0.272 -0.43142 0.28195 -0.43142 0.28195 C -0.4335 0.29283 -0.4368 0.30325 -0.43854 0.31436 C -0.44028 0.32431 -0.44062 0.33357 -0.44427 0.34283 C -0.44965 0.3801 -0.44687 0.35533 -0.44861 0.41714 C -0.44791 0.42547 -0.44635 0.43357 -0.44566 0.4419 C -0.44496 0.45209 -0.44531 0.46227 -0.44427 0.47246 C -0.44305 0.48403 -0.43368 0.49839 -0.42708 0.50672 C -0.42569 0.52593 -0.42604 0.52709 -0.41701 0.53913 C -0.41528 0.5463 -0.4125 0.55093 -0.4085 0.55626 C -0.40538 0.56482 -0.40069 0.57431 -0.39566 0.58102 C -0.39271 0.58913 -0.39132 0.59283 -0.39132 0.60186 " pathEditMode="relative" ptsTypes="ffff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solidFill>
            <a:srgbClr val="FFC000"/>
          </a:solidFill>
          <a:ln w="57150">
            <a:solidFill>
              <a:schemeClr val="tx1"/>
            </a:solidFill>
          </a:ln>
          <a:scene3d>
            <a:camera prst="isometricOffAxis1Right"/>
            <a:lightRig rig="threePt" dir="t"/>
          </a:scene3d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Mustafa Kemal’in doğduğu dönemde Osmanlı Devlet’i Balkanlar’da ayrılıkçı isyanları önlemeye çalışmışsa da bunda başarılı olamamış ve Balkanlar’da ayrı ulus devletler kurulmuştur</a:t>
            </a:r>
          </a:p>
          <a:p>
            <a:r>
              <a:rPr lang="tr-TR" dirty="0" smtClean="0"/>
              <a:t>Bu dönemde Balkanlar’da yaşayan ayrılıkçı hareketlerin, aşağıdakilerin öncelikle hangisinden kaynaklandığı  söylenebilir.</a:t>
            </a:r>
          </a:p>
          <a:p>
            <a:r>
              <a:rPr lang="tr-TR" dirty="0" smtClean="0"/>
              <a:t>A-Meşruti yönetime geçilmesinden</a:t>
            </a:r>
          </a:p>
          <a:p>
            <a:r>
              <a:rPr lang="tr-TR" dirty="0" smtClean="0"/>
              <a:t>B-Milliyetçilik akımının etkili olmasından</a:t>
            </a:r>
          </a:p>
          <a:p>
            <a:r>
              <a:rPr lang="tr-TR" dirty="0" smtClean="0"/>
              <a:t>C-Savaşların uzun sürmesinden</a:t>
            </a:r>
          </a:p>
          <a:p>
            <a:r>
              <a:rPr lang="tr-TR" dirty="0" smtClean="0"/>
              <a:t>D-Siyasi otorite boşluğu yaşanmasından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Soru-12</a:t>
            </a:r>
            <a:endParaRPr lang="tr-TR" dirty="0"/>
          </a:p>
        </p:txBody>
      </p:sp>
      <p:sp>
        <p:nvSpPr>
          <p:cNvPr id="4" name="5-Nokta Yıldız 3"/>
          <p:cNvSpPr/>
          <p:nvPr/>
        </p:nvSpPr>
        <p:spPr>
          <a:xfrm>
            <a:off x="683568" y="1268760"/>
            <a:ext cx="648072" cy="4572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93292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7.77778E-6 C 0.00087 0.01296 -0.00035 0.0199 0.00574 0.02847 C 0.00782 0.03749 0.01251 0.0449 0.01581 0.05324 C 0.01893 0.07407 0.01511 0.06759 0.02154 0.07615 C 0.0231 0.0824 0.02865 0.09328 0.02865 0.09328 C 0.03161 0.10972 0.02744 0.09282 0.03438 0.10648 C 0.03525 0.1081 0.03508 0.11041 0.03577 0.11226 C 0.03699 0.11504 0.03872 0.11736 0.04011 0.1199 C 0.04306 0.13657 0.0389 0.12037 0.04567 0.13124 C 0.05053 0.13912 0.0481 0.14212 0.05435 0.15046 C 0.05834 0.16412 0.06338 0.17824 0.07154 0.18842 C 0.07483 0.20185 0.08074 0.21342 0.08716 0.22453 C 0.08994 0.23611 0.09306 0.24768 0.09862 0.25694 C 0.09966 0.25879 0.10018 0.26111 0.1014 0.26273 C 0.10365 0.2662 0.10869 0.27222 0.10869 0.27222 C 0.11129 0.2831 0.11702 0.28587 0.12154 0.29513 C 0.12813 0.30833 0.12518 0.30277 0.13004 0.31226 C 0.13178 0.3155 0.14029 0.32268 0.14289 0.32569 C 0.15261 0.33634 0.16355 0.34884 0.1757 0.35416 C 0.18282 0.36365 0.18473 0.36134 0.19289 0.36759 C 0.20036 0.37314 0.20643 0.37962 0.21424 0.38472 C 0.22692 0.39328 0.23699 0.40648 0.24862 0.41712 C 0.25192 0.42361 0.25435 0.42546 0.25869 0.43032 C 0.26876 0.44189 0.26216 0.43726 0.27154 0.4456 C 0.28265 0.45555 0.29497 0.46342 0.30574 0.47407 C 0.31268 0.48101 0.3073 0.4787 0.31424 0.48379 C 0.31789 0.48657 0.3224 0.48773 0.3257 0.4912 C 0.33438 0.50046 0.32987 0.49768 0.33855 0.50092 C 0.34584 0.50717 0.35157 0.51504 0.36008 0.51805 C 0.3665 0.52384 0.37379 0.52731 0.38143 0.52939 C 0.3849 0.53402 0.39376 0.53865 0.39862 0.54074 C 0.40383 0.54814 0.39931 0.54305 0.41008 0.54837 C 0.42292 0.55486 0.43664 0.55601 0.45001 0.55995 C 0.47987 0.57939 0.49706 0.56643 0.54289 0.56759 C 0.56008 0.56689 0.57709 0.56666 0.59428 0.5655 C 0.60799 0.56458 0.62188 0.55763 0.63577 0.55601 C 0.64775 0.55092 0.65817 0.54236 0.66997 0.53703 C 0.6764 0.52893 0.68213 0.52615 0.69011 0.52175 C 0.69567 0.51388 0.70227 0.51134 0.70869 0.50462 C 0.71494 0.49814 0.71997 0.4912 0.72709 0.48564 C 0.72848 0.4824 0.7297 0.47916 0.73143 0.47615 C 0.73265 0.47407 0.73473 0.47268 0.73577 0.47037 C 0.73664 0.46874 0.73629 0.4662 0.73716 0.46458 C 0.7448 0.44791 0.73508 0.47685 0.74289 0.45509 C 0.74584 0.44675 0.74775 0.43842 0.7514 0.43032 C 0.75244 0.42337 0.75279 0.4162 0.75435 0.40949 C 0.75522 0.40601 0.75747 0.40324 0.75869 0.39999 C 0.75938 0.39814 0.75973 0.39629 0.76008 0.39421 C 0.76424 0.37083 0.77015 0.34861 0.77865 0.32754 C 0.78508 0.3118 0.78751 0.29467 0.79723 0.28171 C 0.80036 0.26898 0.80417 0.2574 0.80869 0.2456 C 0.81095 0.23032 0.8172 0.21689 0.81997 0.20185 C 0.82206 0.1905 0.82327 0.18009 0.82709 0.16944 C 0.82987 0.15347 0.83421 0.13888 0.83855 0.12361 C 0.84115 0.09537 0.84845 0.06805 0.8514 0.03981 C 0.85088 0.01944 0.85088 -0.0007 0.85001 -0.02107 C 0.85001 -0.02315 0.84966 -0.02547 0.84862 -0.02686 C 0.83438 -0.04399 0.80296 -0.05417 0.78438 -0.05718 C 0.76928 -0.06274 0.76598 -0.06065 0.74567 -0.05926 C 0.7415 -0.05718 0.73681 -0.05764 0.73282 -0.05533 C 0.70852 -0.04144 0.73438 -0.04792 0.71008 -0.04399 C 0.69897 -0.03797 0.68855 -0.03357 0.67709 -0.02871 C 0.67223 -0.01876 0.67709 -0.0257 0.66858 -0.02107 C 0.66268 -0.01783 0.65904 -0.01065 0.65296 -0.00764 C 0.65036 0.00162 0.63855 0.01504 0.63855 0.01504 C 0.63386 0.028 0.6257 0.03425 0.61858 0.04374 C 0.61772 0.04629 0.61702 0.04907 0.61581 0.05138 C 0.61511 0.05277 0.61355 0.05347 0.61286 0.05509 C 0.60383 0.07476 0.60296 0.0949 0.58855 0.11041 C 0.58473 0.12083 0.58074 0.13148 0.5757 0.14074 C 0.57362 0.1493 0.56893 0.16319 0.56424 0.16944 C 0.56129 0.17962 0.55938 0.19027 0.55574 0.19999 C 0.55331 0.20648 0.54914 0.21203 0.54723 0.21898 C 0.54532 0.22592 0.5448 0.23402 0.5415 0.23981 C 0.53838 0.24513 0.53456 0.24976 0.53143 0.25509 C 0.51667 0.28148 0.53056 0.26203 0.51997 0.27615 C 0.51667 0.28541 0.51268 0.29537 0.50713 0.30277 C 0.50417 0.31481 0.49688 0.32337 0.4915 0.33333 C 0.48629 0.34305 0.47952 0.3662 0.47154 0.37314 C 0.46893 0.38634 0.45695 0.4037 0.44845 0.41134 C 0.4481 0.41319 0.44827 0.41574 0.44723 0.41712 C 0.44549 0.41921 0.44324 0.41921 0.4415 0.42083 C 0.43699 0.42476 0.4356 0.42986 0.43004 0.43217 C 0.42102 0.4412 0.41008 0.4493 0.4014 0.45902 C 0.39515 0.46597 0.39081 0.47152 0.38282 0.47407 C 0.3698 0.49236 0.34931 0.49884 0.33143 0.50462 C 0.32605 0.50624 0.32223 0.51226 0.3172 0.51412 C 0.31199 0.5162 0.30661 0.5162 0.3014 0.51805 C 0.28664 0.53124 0.26286 0.52847 0.24706 0.52939 C 0.20678 0.54652 0.23143 0.53356 0.13438 0.53518 C 0.13421 0.53518 0.11459 0.53726 0.11147 0.53888 C 0.11025 0.53958 0.1099 0.54189 0.10869 0.54282 C 0.10695 0.54398 0.10487 0.54398 0.10296 0.54467 C 0.10157 0.54583 0.09983 0.54675 0.09862 0.54837 C 0.0974 0.54999 0.09706 0.55277 0.09567 0.55416 C 0.09411 0.55601 0.09167 0.55624 0.09011 0.55787 C 0.08282 0.5655 0.07674 0.57615 0.06858 0.58263 C 0.06633 0.58449 0.06372 0.58495 0.06147 0.58657 " pathEditMode="relative" ptsTypes="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Soru-13</a:t>
            </a:r>
            <a:endParaRPr lang="tr-TR" dirty="0"/>
          </a:p>
        </p:txBody>
      </p:sp>
      <p:graphicFrame>
        <p:nvGraphicFramePr>
          <p:cNvPr id="6" name="İçerik Yer Tutucusu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3383242507"/>
              </p:ext>
            </p:extLst>
          </p:nvPr>
        </p:nvGraphicFramePr>
        <p:xfrm>
          <a:off x="685800" y="2239963"/>
          <a:ext cx="380365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7848"/>
                <a:gridCol w="3085802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Çanakkale Savaşı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Trablusgarp Savaşı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Sakarya Meydan Savaşı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4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Başkomutanlık Meydan  Savaşı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Yanda Atatürk’ün içinde bulunduğu savaşlar verilmiştir.</a:t>
            </a:r>
          </a:p>
          <a:p>
            <a:r>
              <a:rPr lang="tr-TR" dirty="0" smtClean="0"/>
              <a:t>Savaşlar gerçekleştirildikleri döneme göre kronolojik bir şekilde </a:t>
            </a:r>
            <a:r>
              <a:rPr lang="tr-TR" dirty="0" err="1" smtClean="0"/>
              <a:t>sıralandırıldığında</a:t>
            </a:r>
            <a:r>
              <a:rPr lang="tr-TR" dirty="0" smtClean="0"/>
              <a:t> aşağıdaki rakam sıralamalarından hangisine ulaşılabilir?</a:t>
            </a:r>
          </a:p>
          <a:p>
            <a:r>
              <a:rPr lang="tr-TR" dirty="0" smtClean="0"/>
              <a:t>A-2413         B-3214</a:t>
            </a:r>
          </a:p>
          <a:p>
            <a:r>
              <a:rPr lang="tr-TR" dirty="0" smtClean="0"/>
              <a:t>C-4132         D-1234</a:t>
            </a:r>
            <a:endParaRPr lang="tr-TR" dirty="0"/>
          </a:p>
        </p:txBody>
      </p:sp>
      <p:sp>
        <p:nvSpPr>
          <p:cNvPr id="7" name="5-Nokta Yıldız 6"/>
          <p:cNvSpPr/>
          <p:nvPr/>
        </p:nvSpPr>
        <p:spPr>
          <a:xfrm>
            <a:off x="683568" y="5805264"/>
            <a:ext cx="576064" cy="4572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24240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1.11111E-6 L 0.31858 -1.11111E-6 C 0.46146 -1.11111E-6 0.63785 -0.02083 0.63785 -0.03773 L 0.63785 -0.07546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92" y="-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SORU-14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645151" y="1556792"/>
            <a:ext cx="3803904" cy="4560544"/>
          </a:xfrm>
          <a:solidFill>
            <a:srgbClr val="92D050"/>
          </a:solidFill>
        </p:spPr>
        <p:txBody>
          <a:bodyPr/>
          <a:lstStyle/>
          <a:p>
            <a:r>
              <a:rPr lang="tr-TR" dirty="0" smtClean="0"/>
              <a:t>Yandaki haritada gösterilen şehirlerden hangilerinin Mustafa Kemal ‘in askerlik ve çocukluk hayatında yer aldığı </a:t>
            </a:r>
            <a:r>
              <a:rPr lang="tr-TR" u="sng" dirty="0" smtClean="0"/>
              <a:t>söylenemez?</a:t>
            </a:r>
          </a:p>
          <a:p>
            <a:r>
              <a:rPr lang="tr-TR" dirty="0" smtClean="0"/>
              <a:t>A-Selanik</a:t>
            </a:r>
          </a:p>
          <a:p>
            <a:r>
              <a:rPr lang="tr-TR" dirty="0" smtClean="0"/>
              <a:t>B-Samsun</a:t>
            </a:r>
          </a:p>
          <a:p>
            <a:r>
              <a:rPr lang="tr-TR" dirty="0" smtClean="0"/>
              <a:t>C-Antalya</a:t>
            </a:r>
          </a:p>
          <a:p>
            <a:r>
              <a:rPr lang="tr-TR" dirty="0" smtClean="0"/>
              <a:t>D-Şam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282" y="1628800"/>
            <a:ext cx="4448036" cy="33843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5-Nokta Yıldız 4"/>
          <p:cNvSpPr/>
          <p:nvPr/>
        </p:nvSpPr>
        <p:spPr>
          <a:xfrm>
            <a:off x="8028384" y="548680"/>
            <a:ext cx="648072" cy="4572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Yuvarlatılmış Dikdörtgen 7"/>
          <p:cNvSpPr/>
          <p:nvPr/>
        </p:nvSpPr>
        <p:spPr>
          <a:xfrm>
            <a:off x="6660232" y="1196752"/>
            <a:ext cx="1781175" cy="33337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www.</a:t>
            </a:r>
            <a:r>
              <a:rPr kumimoji="0" lang="tr-TR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sorubak</a:t>
            </a: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.com</a:t>
            </a: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8652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8148E-6 C -0.03386 0.00416 -0.03577 0.00602 -0.08004 0.00764 C -0.11858 0.01458 -0.07691 0.00764 -0.16858 0.01157 C -0.18507 0.01227 -0.20208 0.01597 -0.21858 0.01713 C -0.22934 0.02222 -0.24063 0.02592 -0.25156 0.03055 C -0.26094 0.04352 -0.28056 0.04352 -0.29288 0.04768 C -0.30417 0.05162 -0.31285 0.05717 -0.32431 0.05903 C -0.34132 0.0706 -0.33368 0.06643 -0.34722 0.07245 C -0.35313 0.08102 -0.34601 0.07176 -0.35729 0.08009 C -0.36302 0.08426 -0.36545 0.09051 -0.37153 0.09352 C -0.37847 0.10278 -0.38629 0.11227 -0.39583 0.1162 C -0.39774 0.11805 -0.39965 0.12014 -0.40156 0.12199 C -0.40573 0.12592 -0.41441 0.13333 -0.41441 0.13333 C -0.42118 0.14745 -0.41215 0.13148 -0.42292 0.14097 C -0.42604 0.14375 -0.42778 0.14861 -0.43004 0.15254 C -0.44149 0.17199 -0.45347 0.1919 -0.46441 0.21157 C -0.46997 0.22129 -0.47517 0.23148 -0.48004 0.2419 C -0.48698 0.25671 -0.48368 0.25625 -0.49149 0.26875 C -0.49688 0.27731 -0.50191 0.28495 -0.50729 0.29352 C -0.51146 0.3 -0.5125 0.30787 -0.51719 0.31435 C -0.51962 0.32453 -0.525 0.33264 -0.53004 0.34097 C -0.54028 0.35833 -0.55087 0.38842 -0.56441 0.4 C -0.56754 0.41134 -0.57188 0.41504 -0.57726 0.42477 C -0.58316 0.43541 -0.58785 0.44722 -0.59583 0.45532 C -0.60156 0.47129 -0.60851 0.47778 -0.61719 0.48958 C -0.625 0.5 -0.61771 0.4956 -0.62587 0.49907 C -0.63177 0.51944 -0.64792 0.5294 -0.66007 0.54282 C -0.66702 0.55069 -0.68195 0.57083 -0.69011 0.57708 C -0.70521 0.58865 -0.72188 0.5956 -0.73872 0.6 C -0.75764 0.59699 -0.77344 0.59166 -0.79149 0.58472 C -0.79202 0.5831 -0.7934 0.58102 -0.79288 0.57916 C -0.79184 0.57546 -0.78142 0.57083 -0.77865 0.56967 C -0.77274 0.56134 -0.76337 0.56759 -0.75573 0.56967 C -0.75017 0.57708 -0.74323 0.58171 -0.73715 0.58865 C -0.72761 0.5993 -0.72153 0.61504 -0.71146 0.62477 C -0.70313 0.64745 -0.71441 0.62014 -0.70434 0.63611 C -0.70087 0.6419 -0.69879 0.65 -0.69445 0.65532 C -0.69184 0.65833 -0.68854 0.66018 -0.68577 0.66296 C -0.67205 0.67615 -0.67309 0.67731 -0.65729 0.68194 C -0.63629 0.70092 -0.60625 0.69629 -0.58299 0.69722 C -0.53715 0.70254 -0.49462 0.68611 -0.45 0.68194 C -0.43993 0.67847 -0.43472 0.67778 -0.42292 0.67615 C -0.4132 0.67153 -0.41667 0.67523 -0.41146 0.66852 C -0.41007 0.66088 -0.40764 0.65856 -0.40573 0.65139 C -0.40243 0.63889 -0.40174 0.6287 -0.39288 0.62106 C -0.39045 0.61065 -0.39323 0.61944 -0.38715 0.60949 C -0.3816 0.60092 -0.38212 0.60278 -0.37292 0.6 C -0.36441 0.60069 -0.35573 0.60115 -0.34722 0.60185 C -0.34392 0.60254 -0.34045 0.60301 -0.33715 0.60393 C -0.3342 0.60486 -0.32604 0.60949 -0.32865 0.60764 C -0.33577 0.60301 -0.34688 0.59236 -0.35573 0.59236 C -0.35816 0.59236 -0.35104 0.59375 -0.34861 0.59421 C -0.3467 0.59514 -0.34479 0.5956 -0.34288 0.59629 C -0.34427 0.59722 -0.34549 0.60023 -0.34722 0.6 C -0.34861 0.59953 -0.34861 0.59421 -0.34861 0.59421 " pathEditMode="relative" ptsTypes="ffffffffffffffffffffffffffffffffffffffffffffffffffffffA">
                                      <p:cBhvr>
                                        <p:cTn id="4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SORU-15</a:t>
            </a:r>
            <a:endParaRPr lang="tr-TR" sz="3200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5" y="0"/>
            <a:ext cx="3634071" cy="2852936"/>
          </a:xfrm>
        </p:spPr>
      </p:pic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3779912" y="1340768"/>
            <a:ext cx="4669143" cy="4776568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Mustafa Kemal Nutuk’ta Kurtuluş Savaşının kazanılmasıyla ulusal egemenliğin gerçekleşmesinin de kaçınılmaz olduğunu ;çünkü savaşın ulusun kendi iradesiyle gerçekleştirdiğini belirtmektedir.</a:t>
            </a:r>
          </a:p>
          <a:p>
            <a:r>
              <a:rPr lang="tr-TR" dirty="0" smtClean="0"/>
              <a:t>Bu durum Kurtuluş Savaşı’nın ;</a:t>
            </a:r>
          </a:p>
          <a:p>
            <a:r>
              <a:rPr lang="tr-TR" dirty="0" smtClean="0"/>
              <a:t>I-Ulusal</a:t>
            </a:r>
          </a:p>
          <a:p>
            <a:r>
              <a:rPr lang="tr-TR" dirty="0" smtClean="0"/>
              <a:t>II-Evrensel</a:t>
            </a:r>
          </a:p>
          <a:p>
            <a:r>
              <a:rPr lang="tr-TR" dirty="0" smtClean="0"/>
              <a:t>III-Bölgesel</a:t>
            </a:r>
          </a:p>
          <a:p>
            <a:r>
              <a:rPr lang="tr-TR" dirty="0" smtClean="0"/>
              <a:t>Gibi özelliklerden hangilerine sahip olduğunun göstergesidir?</a:t>
            </a:r>
          </a:p>
          <a:p>
            <a:r>
              <a:rPr lang="tr-TR" dirty="0" smtClean="0"/>
              <a:t>A-Yalnız I    B-Yalnız II</a:t>
            </a:r>
          </a:p>
          <a:p>
            <a:r>
              <a:rPr lang="tr-TR" dirty="0" smtClean="0"/>
              <a:t>C-I ve III       D-II ve III</a:t>
            </a:r>
            <a:endParaRPr lang="tr-TR" dirty="0"/>
          </a:p>
        </p:txBody>
      </p:sp>
      <p:pic>
        <p:nvPicPr>
          <p:cNvPr id="2050" name="Picture 2" descr="C:\Documents and Settings\HP\Belgelerim\Resimlerim\ATATÜRK  RESİMLERİ\erzurum kon.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6912"/>
            <a:ext cx="3456384" cy="341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>
            <a:off x="7956376" y="548680"/>
            <a:ext cx="45720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2574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59259E-6 C -0.00955 -0.00486 -0.01701 -0.0125 -0.02708 -0.01505 C -0.03246 -0.0257 -0.02673 -0.01736 -0.03715 -0.02269 C -0.03871 -0.02361 -0.03976 -0.0257 -0.04132 -0.02662 C -0.04392 -0.02801 -0.05416 -0.0301 -0.05573 -0.03033 C -0.06458 -0.03426 -0.07378 -0.0338 -0.08281 -0.03611 C -0.1125 -0.04329 -0.07396 -0.03681 -0.10851 -0.0419 C -0.13941 -0.05185 -0.17083 -0.03982 -0.20139 -0.03426 C -0.21128 -0.02963 -0.22048 -0.02709 -0.23003 -0.02084 C -0.23142 -0.01898 -0.23264 -0.01667 -0.2342 -0.01505 C -0.23559 -0.01366 -0.23732 -0.01297 -0.23854 -0.01135 C -0.24444 -0.00371 -0.25156 0.01111 -0.25573 0.02106 C -0.25885 0.02847 -0.25816 0.03426 -0.26285 0.04004 C -0.26493 0.05717 -0.26614 0.06666 -0.26719 0.08588 C -0.26649 0.10278 -0.26962 0.12245 -0.25989 0.13541 C -0.25521 0.1544 -0.24114 0.17106 -0.22847 0.18102 C -0.22239 0.19768 -0.23021 0.17916 -0.21857 0.19629 C -0.2158 0.20046 -0.21389 0.20532 -0.21146 0.20972 C -0.20677 0.21852 -0.20364 0.23518 -0.19861 0.2419 C -0.19305 0.2493 -0.18854 0.25764 -0.18281 0.26481 C -0.1816 0.2699 -0.1816 0.27523 -0.18003 0.28009 C -0.17951 0.28171 -0.17795 0.2824 -0.17708 0.28379 C -0.17535 0.2868 -0.17396 0.29004 -0.17274 0.29352 C -0.16996 0.30115 -0.1691 0.3074 -0.16562 0.31435 C -0.16389 0.32384 -0.16267 0.3331 -0.16146 0.34305 C -0.16232 0.35509 -0.16302 0.36713 -0.16423 0.37916 C -0.16476 0.38449 -0.16701 0.3875 -0.16857 0.39236 C -0.17795 0.42106 -0.2092 0.43102 -0.23003 0.43634 C -0.24323 0.4449 -0.23038 0.43541 -0.23854 0.44398 C -0.24184 0.44745 -0.24861 0.45347 -0.24861 0.45347 C -0.24948 0.45602 -0.25035 0.45856 -0.25139 0.46111 C -0.25226 0.46296 -0.25364 0.46435 -0.25434 0.46666 C -0.25798 0.47639 -0.25972 0.48842 -0.26146 0.49907 C -0.26094 0.51481 -0.26232 0.55162 -0.25573 0.57153 C -0.25139 0.58449 -0.23941 0.59676 -0.23142 0.60578 C -0.22448 0.61365 -0.21684 0.62245 -0.20712 0.62291 C -0.17465 0.62453 -0.14236 0.62546 -0.10989 0.62685 C -0.10851 0.62801 -0.10729 0.62963 -0.10573 0.63055 C -0.10434 0.63148 -0.1026 0.63125 -0.10139 0.6324 C -0.10017 0.63333 -0.09965 0.63541 -0.09861 0.63634 C -0.09687 0.63796 -0.09479 0.63889 -0.09288 0.64004 C -0.07517 0.67106 -0.08507 0.66435 -0.08715 0.73333 C -0.08732 0.73657 -0.0875 0.74004 -0.08854 0.74305 C -0.08941 0.74537 -0.09948 0.7618 -0.10139 0.76389 C -0.10399 0.7669 -0.10989 0.77153 -0.10989 0.77153 C -0.13281 0.77083 -0.15573 0.77153 -0.17847 0.76967 C -0.18055 0.76921 -0.18212 0.76643 -0.1842 0.76574 C -0.19653 0.76111 -0.21007 0.7574 -0.22274 0.7544 C -0.2276 0.75023 -0.23715 0.74444 -0.24132 0.73912 C -0.24878 0.72916 -0.25399 0.71458 -0.25989 0.70278 C -0.26632 0.67361 -0.27795 0.61412 -0.25139 0.60578 C -0.20972 0.60764 -0.22448 0.60764 -0.19861 0.61342 C -0.17413 0.61227 -0.16632 0.61852 -0.15 0.60764 C -0.14236 0.60254 -0.12569 0.59629 -0.12569 0.59629 C -0.12291 0.59375 -0.12031 0.59051 -0.11719 0.58865 C -0.11354 0.58657 -0.10573 0.58495 -0.10573 0.58495 C -0.08993 0.56389 -0.11302 0.59259 -0.09566 0.57731 C -0.09288 0.57477 -0.09114 0.5706 -0.08854 0.56782 C -0.08073 0.55995 -0.07257 0.55046 -0.06562 0.54097 C -0.05885 0.53171 -0.05868 0.52546 -0.05 0.5162 C -0.04861 0.5125 -0.04757 0.50833 -0.04566 0.50486 C -0.0441 0.50185 -0.04132 0.50023 -0.03993 0.49722 C -0.03837 0.49375 -0.03854 0.48912 -0.03715 0.48588 C -0.03472 0.47916 -0.0309 0.47338 -0.02847 0.46666 C -0.02621 0.43912 -0.02517 0.43889 -0.02708 0.40393 C -0.02778 0.39166 -0.02673 0.39444 -0.03142 0.38865 C -0.03559 0.36574 -0.02899 0.39791 -0.03715 0.37338 C -0.03819 0.37037 -0.03732 0.36666 -0.03854 0.36389 C -0.03993 0.36065 -0.04253 0.35903 -0.04427 0.35625 C -0.04635 0.35278 -0.04809 0.34861 -0.05 0.3449 C -0.05295 0.33889 -0.05712 0.3368 -0.06146 0.3331 C -0.06753 0.32847 -0.07187 0.32315 -0.07847 0.32014 C -0.0908 0.30903 -0.10555 0.30694 -0.11996 0.30486 C -0.1283 0.30185 -0.13594 0.29815 -0.14427 0.29537 C -0.15851 0.28565 -0.17187 0.28102 -0.18715 0.27639 C -0.2092 0.2787 -0.22587 0.28009 -0.24566 0.28958 C -0.25226 0.29282 -0.25677 0.29398 -0.26285 0.29907 C -0.26684 0.30254 -0.2743 0.31065 -0.2743 0.31065 C -0.27864 0.33472 -0.29861 0.35069 -0.30851 0.37153 C -0.30989 0.38472 -0.31232 0.39676 -0.31423 0.40972 C -0.31319 0.44282 -0.31476 0.46597 -0.29705 0.48958 C -0.29114 0.50555 -0.2842 0.5169 -0.27274 0.52569 C -0.26996 0.53703 -0.27378 0.52685 -0.26562 0.53333 C -0.26389 0.53472 -0.26302 0.53727 -0.26146 0.53912 C -0.2592 0.5412 -0.2566 0.54282 -0.25434 0.5449 C -0.24219 0.55555 -0.2316 0.56481 -0.21719 0.56967 C -0.21215 0.57407 -0.20694 0.57453 -0.20139 0.57731 C -0.17344 0.57639 -0.14601 0.58565 -0.12135 0.56967 C -0.11319 0.5581 -0.10173 0.5581 -0.09288 0.54676 C -0.0783 0.52754 -0.06684 0.51157 -0.05573 0.48773 C -0.05156 0.4787 -0.04583 0.46736 -0.04288 0.45717 C -0.0401 0.44722 -0.03576 0.42685 -0.03576 0.42685 C -0.03472 0.41597 -0.03385 0.40532 -0.03281 0.39444 C -0.03229 0.38935 -0.03142 0.37916 -0.03142 0.37916 C -0.03368 0.32615 -0.0342 0.27963 -0.04861 0.23055 C -0.05382 0.21296 -0.05937 0.19051 -0.06996 0.17731 C -0.09045 0.15162 -0.11423 0.1206 -0.14132 0.10856 C -0.15399 0.10301 -0.18142 0.10301 -0.18142 0.10301 C -0.20555 0.09467 -0.22413 0.10509 -0.24705 0.11065 C -0.25642 0.11782 -0.26649 0.12523 -0.27708 0.12778 C -0.28976 0.13426 -0.30069 0.14352 -0.31146 0.1544 C -0.31649 0.15972 -0.31875 0.1669 -0.3243 0.17153 C -0.33316 0.19166 -0.32326 0.17291 -0.3342 0.18495 C -0.33837 0.18958 -0.34392 0.20278 -0.34705 0.20764 C -0.34965 0.21713 -0.35469 0.22453 -0.35712 0.23449 C -0.35798 0.23819 -0.35851 0.24236 -0.35989 0.24583 C -0.3625 0.25231 -0.36788 0.25764 -0.37135 0.26296 C -0.37448 0.26782 -0.37708 0.27315 -0.38003 0.27824 C -0.38194 0.28148 -0.38576 0.28773 -0.38576 0.28773 C -0.38715 0.29676 -0.38802 0.30046 -0.39288 0.30671 C -0.39444 0.31528 -0.39809 0.32106 -0.4 0.32963 C -0.40416 0.34745 -0.40798 0.36481 -0.41146 0.38287 C -0.41319 0.39213 -0.41562 0.40046 -0.41719 0.40972 C -0.41805 0.41481 -0.41996 0.42477 -0.41996 0.42477 C -0.42135 0.44097 -0.42482 0.45301 -0.42708 0.46875 C -0.42864 0.47963 -0.42969 0.49051 -0.43142 0.50115 C -0.43177 0.5037 -0.43246 0.50602 -0.43281 0.50856 C -0.43385 0.51551 -0.43472 0.52268 -0.43576 0.52963 C -0.43628 0.53287 -0.43715 0.53912 -0.43715 0.53912 C -0.43663 0.55903 -0.43785 0.5919 -0.43142 0.61342 C -0.43038 0.61713 -0.42448 0.62338 -0.42274 0.62685 C -0.42135 0.6324 -0.42239 0.64074 -0.41857 0.64398 C -0.41719 0.64514 -0.41476 0.64537 -0.41423 0.64768 C -0.41319 0.65254 -0.41423 0.65787 -0.41423 0.66296 " pathEditMode="relative" ptsTypes="fffffffffffffffffffff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45514988"/>
              </p:ext>
            </p:extLst>
          </p:nvPr>
        </p:nvGraphicFramePr>
        <p:xfrm>
          <a:off x="0" y="620688"/>
          <a:ext cx="5220072" cy="5346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320"/>
                <a:gridCol w="2183996"/>
                <a:gridCol w="2407756"/>
              </a:tblGrid>
              <a:tr h="38829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X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Y</a:t>
                      </a:r>
                      <a:endParaRPr lang="tr-TR" dirty="0"/>
                    </a:p>
                  </a:txBody>
                  <a:tcPr/>
                </a:tc>
              </a:tr>
              <a:tr h="670210">
                <a:tc>
                  <a:txBody>
                    <a:bodyPr/>
                    <a:lstStyle/>
                    <a:p>
                      <a:r>
                        <a:rPr lang="tr-TR" dirty="0" smtClean="0"/>
                        <a:t>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Egemenlik verilmez alınır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096383">
                <a:tc>
                  <a:txBody>
                    <a:bodyPr/>
                    <a:lstStyle/>
                    <a:p>
                      <a:r>
                        <a:rPr lang="tr-TR" dirty="0" smtClean="0"/>
                        <a:t>II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Türk ,esirlik kabul etmeyen bir millettir.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Ey kahraman Türk kadını sen yerde sürünmeye değil </a:t>
                      </a:r>
                    </a:p>
                    <a:p>
                      <a:r>
                        <a:rPr lang="tr-TR" dirty="0" smtClean="0"/>
                        <a:t>Omuzlar üzerinde göklere yükselmeye layıksın</a:t>
                      </a:r>
                    </a:p>
                    <a:p>
                      <a:endParaRPr lang="tr-TR" dirty="0"/>
                    </a:p>
                  </a:txBody>
                  <a:tcPr/>
                </a:tc>
              </a:tr>
              <a:tr h="952901">
                <a:tc>
                  <a:txBody>
                    <a:bodyPr/>
                    <a:lstStyle/>
                    <a:p>
                      <a:r>
                        <a:rPr lang="tr-TR" dirty="0" smtClean="0"/>
                        <a:t>III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Söz konusu olan</a:t>
                      </a:r>
                    </a:p>
                    <a:p>
                      <a:r>
                        <a:rPr lang="tr-TR" dirty="0" smtClean="0"/>
                        <a:t>Vatansa gerisi teferruattır</a:t>
                      </a:r>
                      <a:endParaRPr lang="tr-TR" dirty="0"/>
                    </a:p>
                  </a:txBody>
                  <a:tcPr/>
                </a:tc>
              </a:tr>
              <a:tr h="1238772">
                <a:tc>
                  <a:txBody>
                    <a:bodyPr/>
                    <a:lstStyle/>
                    <a:p>
                      <a:r>
                        <a:rPr lang="tr-TR" dirty="0" smtClean="0"/>
                        <a:t>IV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Türkiye’nin asıl sahibi </a:t>
                      </a:r>
                    </a:p>
                    <a:p>
                      <a:r>
                        <a:rPr lang="tr-TR" dirty="0" smtClean="0"/>
                        <a:t>Üretici olan</a:t>
                      </a:r>
                      <a:r>
                        <a:rPr lang="tr-TR" baseline="0" dirty="0" smtClean="0"/>
                        <a:t> köylüdür.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5508104" y="980728"/>
            <a:ext cx="3240361" cy="3693319"/>
          </a:xfrm>
          <a:prstGeom prst="rect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Yandaki sütunlarda yer alan Atatürk’e ait sözlerden hangilerinin toplumun belli bir kesimini içerdiği </a:t>
            </a:r>
          </a:p>
          <a:p>
            <a:r>
              <a:rPr lang="tr-TR" dirty="0" smtClean="0"/>
              <a:t>Söylenebilir?</a:t>
            </a:r>
          </a:p>
          <a:p>
            <a:endParaRPr lang="tr-TR" dirty="0" smtClean="0"/>
          </a:p>
          <a:p>
            <a:r>
              <a:rPr lang="tr-TR" dirty="0" smtClean="0"/>
              <a:t>A-I ve X,II ve Y</a:t>
            </a:r>
          </a:p>
          <a:p>
            <a:endParaRPr lang="tr-TR" dirty="0" smtClean="0"/>
          </a:p>
          <a:p>
            <a:r>
              <a:rPr lang="tr-TR" dirty="0" smtClean="0"/>
              <a:t>B-II ve Y,IV ve X</a:t>
            </a:r>
          </a:p>
          <a:p>
            <a:endParaRPr lang="tr-TR" dirty="0" smtClean="0"/>
          </a:p>
          <a:p>
            <a:r>
              <a:rPr lang="tr-TR" dirty="0" smtClean="0"/>
              <a:t>C-III ve Y,I ve X</a:t>
            </a:r>
          </a:p>
          <a:p>
            <a:endParaRPr lang="tr-TR" dirty="0" smtClean="0"/>
          </a:p>
          <a:p>
            <a:r>
              <a:rPr lang="tr-TR" dirty="0" smtClean="0"/>
              <a:t>D-IV ve X,III ve Y</a:t>
            </a:r>
            <a:endParaRPr lang="tr-TR" dirty="0"/>
          </a:p>
        </p:txBody>
      </p:sp>
      <p:sp>
        <p:nvSpPr>
          <p:cNvPr id="8" name="Oval 7"/>
          <p:cNvSpPr/>
          <p:nvPr/>
        </p:nvSpPr>
        <p:spPr>
          <a:xfrm>
            <a:off x="6876256" y="5949280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0417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03704E-6 C -0.02952 0.00277 -0.05903 0.00208 -0.08854 -0.00186 C -0.09532 -0.00371 -0.10191 -0.00533 -0.10851 -0.00765 C -0.1125 -0.00903 -0.11597 -0.01204 -0.12014 -0.01343 C -0.12535 -0.01528 -0.13073 -0.01552 -0.13577 -0.01714 C -0.14514 -0.02478 -0.15347 -0.02778 -0.16441 -0.03056 C -0.17153 -0.03774 -0.17795 -0.03843 -0.18577 -0.04376 C -0.20191 -0.05441 -0.2191 -0.06876 -0.2342 -0.08195 C -0.23733 -0.08473 -0.23976 -0.08866 -0.24288 -0.09144 C -0.24931 -0.09746 -0.25643 -0.10302 -0.26285 -0.10857 C -0.26667 -0.11181 -0.27431 -0.11806 -0.27431 -0.11806 C -0.27622 -0.1213 -0.27778 -0.12478 -0.28004 -0.12778 C -0.28212 -0.13056 -0.28559 -0.13172 -0.28716 -0.13519 C -0.28872 -0.13843 -0.2875 -0.14306 -0.28854 -0.14677 C -0.28941 -0.14978 -0.29184 -0.15163 -0.29288 -0.15441 C -0.29532 -0.16042 -0.29705 -0.16691 -0.29879 -0.17339 C -0.30434 -0.197 -0.30782 -0.22177 -0.31302 -0.24584 C -0.31875 -0.27408 -0.32761 -0.30116 -0.33282 -0.32964 C -0.33976 -0.41459 -0.35157 -0.50672 -0.3257 -0.58681 C -0.32413 -0.59792 -0.32136 -0.60579 -0.31302 -0.6095 C -0.30955 -0.6088 -0.30591 -0.6095 -0.30278 -0.60765 C -0.29913 -0.60556 -0.29532 -0.5963 -0.29288 -0.59237 C -0.2875 -0.58403 -0.28334 -0.5764 -0.27865 -0.5676 C -0.27518 -0.56112 -0.26719 -0.54862 -0.26719 -0.54862 C -0.26441 -0.53218 -0.26198 -0.51482 -0.25712 -0.49908 C -0.254 -0.46968 -0.25747 -0.48033 -0.25139 -0.46482 C -0.25035 -0.447 -0.24861 -0.43728 -0.24584 -0.42107 C -0.24705 -0.39746 -0.24532 -0.35325 -0.25712 -0.32964 C -0.26163 -0.30718 -0.26927 -0.2963 -0.28143 -0.2801 C -0.30434 -0.24954 -0.33351 -0.22177 -0.36563 -0.21343 C -0.37847 -0.21413 -0.39219 -0.21135 -0.40434 -0.21714 C -0.42188 -0.2257 -0.43629 -0.24144 -0.45139 -0.25533 C -0.4658 -0.26853 -0.45782 -0.25649 -0.47136 -0.27431 C -0.48663 -0.29445 -0.49722 -0.32246 -0.50851 -0.34677 C -0.51493 -0.37478 -0.5165 -0.39607 -0.51858 -0.42663 C -0.51806 -0.44769 -0.51858 -0.46876 -0.51719 -0.48959 C -0.51563 -0.51297 -0.50625 -0.53427 -0.5 -0.55626 C -0.4842 -0.61274 -0.43716 -0.68403 -0.39566 -0.70857 C -0.37431 -0.73774 -0.34358 -0.75001 -0.31424 -0.75626 C -0.29879 -0.75441 -0.27847 -0.75441 -0.26285 -0.74677 C -0.25174 -0.74121 -0.24045 -0.73542 -0.23004 -0.72778 C -0.22483 -0.72385 -0.21979 -0.71922 -0.21424 -0.71621 C -0.16493 -0.68959 -0.22518 -0.72987 -0.17292 -0.69723 C -0.14775 -0.68149 -0.12327 -0.66413 -0.09722 -0.6514 C -0.08299 -0.63658 -0.06962 -0.62431 -0.05712 -0.60765 C -0.04775 -0.59515 -0.0415 -0.57917 -0.03282 -0.56575 C -0.03004 -0.55278 -0.0257 -0.54075 -0.02292 -0.52778 C -0.02049 -0.51598 -0.02084 -0.50325 -0.01858 -0.49144 C -0.01667 -0.48126 -0.01389 -0.4713 -0.01146 -0.46112 C -0.0099 -0.42385 -0.00087 -0.39306 0.00434 -0.35626 C 0.0125 -0.29908 0.02014 -0.24052 0.02708 -0.18288 C 0.03021 -0.11899 0.03281 -0.10903 0.02569 -0.0382 C 0.02396 -0.02153 0.01389 -0.00857 0.00712 0.00555 C -0.02066 0.06388 -0.05764 0.1155 -0.11146 0.12175 C -0.16077 0.11851 -0.20938 0.12059 -0.25712 0.10462 C -0.30851 0.08726 -0.35625 0.04837 -0.4 0.00948 C -0.41302 -0.00209 -0.42483 -0.01621 -0.43854 -0.02663 C -0.45834 -0.04167 -0.48004 -0.05209 -0.5 -0.06667 C -0.54288 -0.09816 -0.53334 -0.10001 -0.57431 -0.13728 C -0.58386 -0.14584 -0.59497 -0.15116 -0.60434 -0.15996 C -0.64358 -0.19653 -0.66372 -0.2639 -0.67292 -0.32385 C -0.67709 -0.35047 -0.6842 -0.40394 -0.6842 -0.40394 C -0.68351 -0.46135 -0.68681 -0.51204 -0.6757 -0.56575 C -0.67118 -0.58728 -0.66094 -0.60579 -0.65278 -0.62478 C -0.63802 -0.65927 -0.61528 -0.69515 -0.58594 -0.70857 C -0.57136 -0.71505 -0.55625 -0.71876 -0.5415 -0.72385 C -0.51841 -0.73172 -0.4967 -0.73704 -0.47292 -0.73913 C -0.45573 -0.73843 -0.43854 -0.73843 -0.42136 -0.73728 C -0.41181 -0.73658 -0.40243 -0.73473 -0.39288 -0.73334 C -0.3882 -0.73265 -0.37865 -0.73149 -0.37865 -0.73149 C -0.31511 -0.70811 -0.25226 -0.67941 -0.18993 -0.6514 C -0.1875 -0.64885 -0.18559 -0.64607 -0.18282 -0.64376 C -0.18108 -0.64214 -0.17882 -0.64167 -0.17709 -0.64005 C -0.17552 -0.63843 -0.17448 -0.63589 -0.17292 -0.63427 C -0.17153 -0.63288 -0.16997 -0.63172 -0.16858 -0.63056 C -0.16302 -0.61922 -0.15782 -0.60973 -0.15434 -0.5963 C -0.15157 -0.58566 -0.15035 -0.57755 -0.14427 -0.56968 C -0.14271 -0.55672 -0.13924 -0.54839 -0.13438 -0.53728 C -0.13143 -0.52362 -0.1283 -0.51135 -0.12292 -0.49908 C -0.12014 -0.48566 -0.1158 -0.46853 -0.12431 -0.45718 C -0.12604 -0.44954 -0.12934 -0.44954 -0.13282 -0.44376 C -0.13681 -0.43704 -0.13889 -0.43056 -0.1415 -0.42292 C -0.14966 -0.39862 -0.13959 -0.42941 -0.14705 -0.4095 C -0.14775 -0.40765 -0.14861 -0.40394 -0.14861 -0.40394 " pathEditMode="relative" ptsTypes="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21" y="0"/>
            <a:ext cx="2721925" cy="2996952"/>
          </a:xfrm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2483768" y="570156"/>
            <a:ext cx="5960985" cy="1054250"/>
          </a:xfrm>
        </p:spPr>
        <p:txBody>
          <a:bodyPr/>
          <a:lstStyle/>
          <a:p>
            <a:r>
              <a:rPr lang="tr-TR" dirty="0" smtClean="0"/>
              <a:t>Soru-17</a:t>
            </a:r>
            <a:endParaRPr lang="tr-TR" dirty="0"/>
          </a:p>
        </p:txBody>
      </p:sp>
      <p:sp>
        <p:nvSpPr>
          <p:cNvPr id="6" name="Dikdörtgen Belirtme Çizgisi 5"/>
          <p:cNvSpPr/>
          <p:nvPr/>
        </p:nvSpPr>
        <p:spPr>
          <a:xfrm>
            <a:off x="467544" y="3212976"/>
            <a:ext cx="3024336" cy="1368152"/>
          </a:xfrm>
          <a:prstGeom prst="wedgeRectCallout">
            <a:avLst>
              <a:gd name="adj1" fmla="val -7011"/>
              <a:gd name="adj2" fmla="val -883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«Türk milleti evlatlarına vereceği eğitimi okul ve medrese diye iki ayrı kuruluşa bırakamazdı.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3995936" y="2348880"/>
            <a:ext cx="3888433" cy="34163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2060"/>
                </a:solidFill>
              </a:rPr>
              <a:t>Atatürk’ün bu sözüyle aşağıdakilerden hangisini  vurgulamak  istediği söylenebilir?</a:t>
            </a:r>
          </a:p>
          <a:p>
            <a:r>
              <a:rPr lang="tr-TR" dirty="0" smtClean="0">
                <a:solidFill>
                  <a:srgbClr val="002060"/>
                </a:solidFill>
              </a:rPr>
              <a:t>A- Eğitim sisteminde ikiliğin devam edemeyeceğini</a:t>
            </a:r>
          </a:p>
          <a:p>
            <a:r>
              <a:rPr lang="tr-TR" dirty="0" smtClean="0">
                <a:solidFill>
                  <a:srgbClr val="002060"/>
                </a:solidFill>
              </a:rPr>
              <a:t>B- Medrese eğitimin kalitesinin son</a:t>
            </a:r>
          </a:p>
          <a:p>
            <a:r>
              <a:rPr lang="tr-TR" dirty="0" smtClean="0">
                <a:solidFill>
                  <a:srgbClr val="002060"/>
                </a:solidFill>
              </a:rPr>
              <a:t>Derece düşük olduğunu</a:t>
            </a:r>
          </a:p>
          <a:p>
            <a:r>
              <a:rPr lang="tr-TR" dirty="0" smtClean="0">
                <a:solidFill>
                  <a:srgbClr val="002060"/>
                </a:solidFill>
              </a:rPr>
              <a:t>C-Cumhuriyetin ilk yıllarında eğitimin verildiği tek yerin okul olduğunu</a:t>
            </a:r>
          </a:p>
          <a:p>
            <a:r>
              <a:rPr lang="tr-TR" dirty="0" smtClean="0">
                <a:solidFill>
                  <a:srgbClr val="002060"/>
                </a:solidFill>
              </a:rPr>
              <a:t>D-Türk milletinin eğitimine çok önem vermediğini</a:t>
            </a:r>
            <a:endParaRPr lang="tr-TR" dirty="0">
              <a:solidFill>
                <a:srgbClr val="002060"/>
              </a:solidFill>
            </a:endParaRPr>
          </a:p>
        </p:txBody>
      </p:sp>
      <p:sp>
        <p:nvSpPr>
          <p:cNvPr id="8" name="4-Nokta Yıldız 7"/>
          <p:cNvSpPr/>
          <p:nvPr/>
        </p:nvSpPr>
        <p:spPr>
          <a:xfrm>
            <a:off x="467544" y="5589240"/>
            <a:ext cx="457200" cy="457200"/>
          </a:xfrm>
          <a:prstGeom prst="star4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20287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33333E-6 C 0.00781 0.01042 0.01771 0.02824 0.02708 0.03611 C 0.03055 0.03889 0.03489 0.03959 0.03854 0.0419 C 0.04826 0.04792 0.0585 0.05486 0.06857 0.05903 C 0.07257 0.06065 0.09496 0.06273 0.09566 0.06273 C 0.11632 0.06713 0.13767 0.06111 0.1585 0.05903 C 0.16094 0.05834 0.16319 0.05741 0.16562 0.05695 C 0.17083 0.05602 0.17621 0.05625 0.18142 0.0551 C 0.1868 0.05371 0.19166 0.0507 0.19705 0.04931 C 0.20382 0.04491 0.21059 0.04144 0.21701 0.03611 C 0.22326 0.03102 0.22569 0.02709 0.23264 0.02477 C 0.23802 0.01736 0.23455 0.02176 0.24427 0.0132 C 0.25087 0.00741 0.25486 -0.00208 0.26146 -0.00764 C 0.26666 -0.01736 0.27222 -0.02615 0.27708 -0.03634 C 0.27778 -0.03796 0.27916 -0.03865 0.28003 -0.04004 C 0.28107 -0.0419 0.28194 -0.04375 0.28281 -0.04583 C 0.28802 -0.05856 0.28993 -0.07384 0.29566 -0.08588 C 0.29618 -0.08842 0.29618 -0.0912 0.29705 -0.09352 C 0.29774 -0.09514 0.2993 -0.0956 0.3 -0.09722 C 0.30295 -0.10509 0.3033 -0.11551 0.30573 -0.12384 C 0.31076 -0.14166 0.30677 -0.12152 0.30989 -0.13912 C 0.31146 -0.16342 0.31354 -0.18078 0.31423 -0.20578 C 0.31562 -0.25324 0.31441 -0.29375 0.33715 -0.33148 C 0.34219 -0.33981 0.34618 -0.34907 0.35416 -0.35254 C 0.35503 -0.3537 0.3592 -0.35879 0.35989 -0.36018 C 0.36059 -0.3618 0.36041 -0.36435 0.36146 -0.36574 C 0.36597 -0.37176 0.375 -0.3706 0.38003 -0.37152 C 0.3868 -0.37268 0.39201 -0.37523 0.39861 -0.37523 " pathEditMode="relative" ptsTypes="f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/>
              <a:t>. Mustafa Kemal Sofya’da askeri ateşe iken </a:t>
            </a:r>
            <a:r>
              <a:rPr lang="tr-TR" b="1" dirty="0" err="1"/>
              <a:t>I.Dünya</a:t>
            </a:r>
            <a:r>
              <a:rPr lang="tr-TR" b="1" dirty="0"/>
              <a:t> Savaşı başladı</a:t>
            </a:r>
            <a:r>
              <a:rPr lang="tr-TR" b="1" dirty="0" smtClean="0"/>
              <a:t>. Osmanlı </a:t>
            </a:r>
            <a:r>
              <a:rPr lang="tr-TR" b="1" dirty="0"/>
              <a:t>Devleti savaşa girince Mustafa Kemal derhal Genelkurmay’a başvurarak cephede görev almak istediğini belirtti.</a:t>
            </a:r>
            <a:endParaRPr lang="tr-TR" dirty="0"/>
          </a:p>
          <a:p>
            <a:r>
              <a:rPr lang="tr-TR" b="1" dirty="0"/>
              <a:t>Buna  göre Mustafa Kemal için;</a:t>
            </a:r>
            <a:endParaRPr lang="tr-TR" dirty="0"/>
          </a:p>
          <a:p>
            <a:pPr lvl="0"/>
            <a:r>
              <a:rPr lang="tr-TR" b="1" dirty="0" smtClean="0"/>
              <a:t>I-Rütbesini </a:t>
            </a:r>
            <a:r>
              <a:rPr lang="tr-TR" b="1" dirty="0"/>
              <a:t>yükseltilmesini amaçlamıştır.</a:t>
            </a:r>
            <a:endParaRPr lang="tr-TR" dirty="0"/>
          </a:p>
          <a:p>
            <a:pPr lvl="0"/>
            <a:r>
              <a:rPr lang="tr-TR" b="1" dirty="0" smtClean="0"/>
              <a:t>II-Osmanlı </a:t>
            </a:r>
            <a:r>
              <a:rPr lang="tr-TR" b="1" dirty="0"/>
              <a:t>yönetimi ele geçirmeyi hedeflemiştir.</a:t>
            </a:r>
            <a:endParaRPr lang="tr-TR" dirty="0"/>
          </a:p>
          <a:p>
            <a:pPr lvl="0"/>
            <a:r>
              <a:rPr lang="tr-TR" b="1" dirty="0" smtClean="0"/>
              <a:t>III-Düşmana </a:t>
            </a:r>
            <a:r>
              <a:rPr lang="tr-TR" b="1" dirty="0"/>
              <a:t>karşı daha aktif bir görev almak istemektedir.</a:t>
            </a:r>
            <a:endParaRPr lang="tr-TR" dirty="0"/>
          </a:p>
          <a:p>
            <a:r>
              <a:rPr lang="tr-TR" b="1" dirty="0"/>
              <a:t>Yargılarından hangisi ya da hangileri doğrudur.</a:t>
            </a:r>
            <a:endParaRPr lang="tr-TR" dirty="0"/>
          </a:p>
          <a:p>
            <a:pPr lvl="0"/>
            <a:r>
              <a:rPr lang="tr-TR" b="1" dirty="0"/>
              <a:t>Yalnız I            B) Yalnız   III              C) I ve  II            D) II  ve III</a:t>
            </a:r>
            <a:endParaRPr lang="tr-TR" dirty="0"/>
          </a:p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SORU-18</a:t>
            </a:r>
            <a:endParaRPr lang="tr-TR" dirty="0"/>
          </a:p>
        </p:txBody>
      </p:sp>
      <p:sp>
        <p:nvSpPr>
          <p:cNvPr id="4" name="5-Nokta Yıldız 3"/>
          <p:cNvSpPr/>
          <p:nvPr/>
        </p:nvSpPr>
        <p:spPr>
          <a:xfrm>
            <a:off x="7884368" y="620688"/>
            <a:ext cx="720080" cy="57606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67884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81481E-6 C 0.00087 0.03681 -0.0033 0.11713 0.00417 0.14861 C 0.00347 0.19283 0.0066 0.25787 2.22222E-6 0.30278 C -0.00052 0.31158 -0.00017 0.3206 -0.00156 0.3294 C -0.00243 0.33449 -0.00608 0.33797 -0.00712 0.34283 C -0.01094 0.36019 -0.01389 0.37639 -0.02014 0.39236 C -0.02413 0.41459 -0.02882 0.44074 -0.03715 0.46088 C -0.04132 0.47084 -0.04705 0.47778 -0.05156 0.4875 C -0.05295 0.49537 -0.05434 0.49908 -0.05868 0.50463 C -0.06701 0.52755 -0.08507 0.54514 -0.10156 0.55625 C -0.10451 0.55834 -0.1059 0.5632 -0.10868 0.56574 C -0.11701 0.57315 -0.12621 0.57824 -0.13576 0.58102 C -0.16076 0.59722 -0.18854 0.60787 -0.2158 0.61343 C -0.22517 0.61829 -0.23437 0.61898 -0.24427 0.62084 C -0.2651 0.62894 -0.28698 0.62871 -0.30868 0.63056 C -0.3533 0.64213 -0.38715 0.64074 -0.43576 0.6419 C -0.45139 0.65023 -0.46753 0.65486 -0.48437 0.65718 C -0.51198 0.66922 -0.53351 0.66482 -0.5658 0.66482 " pathEditMode="relative" ptsTypes="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/>
          <a:lstStyle/>
          <a:p>
            <a:r>
              <a:rPr lang="tr-TR" dirty="0" smtClean="0"/>
              <a:t>I-1885 YILINDA Selanik’te doğdu.</a:t>
            </a:r>
          </a:p>
          <a:p>
            <a:r>
              <a:rPr lang="tr-TR" dirty="0" smtClean="0"/>
              <a:t>II-Babası bir dönem gümrük memurluğu yapmıştır.</a:t>
            </a:r>
          </a:p>
          <a:p>
            <a:r>
              <a:rPr lang="tr-TR" dirty="0" smtClean="0"/>
              <a:t>III-Şam’da Vatan ve Hürriyet Cemiyetini kurmuştur.</a:t>
            </a:r>
          </a:p>
          <a:p>
            <a:pPr marL="0" indent="0">
              <a:buNone/>
            </a:pPr>
            <a:r>
              <a:rPr lang="tr-TR" dirty="0" smtClean="0"/>
              <a:t>Yukarıda verilen bilgilerden hangisi yada hangilerinin Mustafa Kemal ile ilgili doğru bilgi olduğu söylenebilir?</a:t>
            </a:r>
          </a:p>
          <a:p>
            <a:pPr marL="0" indent="0">
              <a:buNone/>
            </a:pPr>
            <a:r>
              <a:rPr lang="tr-TR" dirty="0" smtClean="0"/>
              <a:t>A-I          B-II               C- III                 D- II ve III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</a:t>
            </a:r>
            <a:endParaRPr lang="tr-TR" dirty="0"/>
          </a:p>
        </p:txBody>
      </p:sp>
      <p:sp>
        <p:nvSpPr>
          <p:cNvPr id="5" name="Oval 4"/>
          <p:cNvSpPr/>
          <p:nvPr/>
        </p:nvSpPr>
        <p:spPr>
          <a:xfrm>
            <a:off x="7956376" y="476672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45625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50601E-6 C -0.00607 0.00763 -0.00295 0.00532 -0.01649 0.00624 C -0.03385 0.0074 -0.05139 0.0074 -0.06875 0.00809 C -0.09288 0.01434 -0.09844 0.01341 -0.12691 0.01017 C -0.15469 0.00069 -0.14271 0.00324 -0.16267 3.50601E-6 C -0.17205 -0.00324 -0.18212 -0.00532 -0.19114 -0.00971 C -0.20955 -0.0185 -0.22656 -0.03076 -0.24635 -0.03377 C -0.2717 -0.0377 -0.29705 -0.04117 -0.32239 -0.04556 C -0.35816 -0.0599 -0.39861 -0.071 -0.43594 -0.07539 C -0.46632 -0.08349 -0.49583 -0.08395 -0.52691 -0.08534 C -0.55972 -0.08464 -0.59271 -0.08673 -0.62552 -0.08326 C -0.63107 -0.08256 -0.63541 -0.07655 -0.64028 -0.07331 C -0.65955 -0.06036 -0.68316 -0.04926 -0.69705 -0.02567 C -0.70243 -0.01665 -0.70503 -0.0037 -0.71059 0.00624 C -0.71302 0.02313 -0.71788 0.03931 -0.721 0.05573 C -0.72448 0.07516 -0.7276 0.09297 -0.73298 0.11147 C -0.73559 0.13205 -0.73837 0.14801 -0.7434 0.16721 C -0.74288 0.19773 -0.74323 0.22803 -0.74184 0.25856 C -0.74149 0.26503 -0.73715 0.27012 -0.73594 0.27636 C -0.73142 0.2981 -0.72795 0.31961 -0.71805 0.33788 C -0.70486 0.36263 -0.71007 0.34482 -0.69861 0.37003 C -0.68889 0.3913 -0.6816 0.41489 -0.6717 0.43571 C -0.66788 0.4438 -0.6585 0.45513 -0.65382 0.46115 C -0.65104 0.47202 -0.62725 0.49075 -0.61944 0.49699 C -0.61753 0.49884 -0.5868 0.52382 -0.57916 0.52706 C -0.546 0.54116 -0.50746 0.53955 -0.47326 0.54463 C -0.4118 0.55388 -0.46632 0.54949 -0.39705 0.55296 C -0.36076 0.55828 -0.32465 0.56198 -0.28819 0.56452 C -0.21475 0.56036 -0.17587 0.55874 -0.11059 0.53492 C -0.09826 0.52428 -0.0842 0.51619 -0.07326 0.50324 C -0.06389 0.4919 -0.05607 0.47826 -0.04635 0.46739 C -0.03923 0.45953 -0.03055 0.45421 -0.02396 0.44542 C -0.0026 0.41836 0.01059 0.38275 0.01493 0.34413 C 0.01302 0.27636 0.03108 0.21462 0.00434 0.16327 C 0.00139 0.14177 0.0059 0.16166 -0.00156 0.1494 C -0.0026 0.14778 -0.00208 0.145 -0.00312 0.14338 C -0.02014 0.1154 -0.00833 0.1346 -0.021 0.12326 C -0.03715 0.10916 -0.04479 0.10176 -0.06423 0.09551 C -0.08038 0.08487 -0.10017 0.07956 -0.11805 0.07585 C -0.12396 0.07655 -0.13003 0.07585 -0.13594 0.07771 C -0.13871 0.07863 -0.1408 0.08187 -0.1434 0.08372 C -0.14965 0.08811 -0.15607 0.09227 -0.16267 0.09551 C -0.17864 0.10384 -0.19583 0.10893 -0.21215 0.11748 C -0.22778 0.12581 -0.23819 0.14662 -0.25382 0.15518 C -0.26528 0.17044 -0.28177 0.18478 -0.2941 0.19912 C -0.31423 0.22248 -0.33264 0.24838 -0.35225 0.27266 C -0.3625 0.28515 -0.38489 0.30458 -0.39861 0.31013 C -0.40555 0.31337 -0.41944 0.31799 -0.41944 0.31799 C -0.43194 0.31684 -0.44444 0.31753 -0.45677 0.31429 C -0.45989 0.31337 -0.46146 0.30851 -0.46423 0.30643 C -0.46753 0.30388 -0.47135 0.30296 -0.47465 0.30042 C -0.49149 0.28723 -0.50573 0.26665 -0.521 0.25046 C -0.53281 0.23797 -0.546 0.22502 -0.55677 0.21092 C -0.56632 0.19796 -0.57535 0.18501 -0.58368 0.17091 C -0.58854 0.16281 -0.59097 0.15171 -0.59705 0.145 C -0.60052 0.1413 -0.60434 0.13783 -0.60746 0.13344 C -0.61354 0.12488 -0.6191 0.1154 -0.62396 0.10569 C -0.62587 0.10176 -0.62639 0.09713 -0.62847 0.09343 C -0.63142 0.08904 -0.63594 0.08626 -0.63889 0.08164 C -0.6434 0.07424 -0.64687 0.06568 -0.65087 0.05758 C -0.65625 0.04695 -0.66528 0.03978 -0.66875 0.02775 C -0.67257 0.0148 -0.67778 0.00208 -0.68507 -0.00786 C -0.63298 -0.01896 -0.66285 -0.01318 -0.54184 -0.00786 C -0.54028 -0.00786 -0.53316 0.00439 -0.53142 0.00624 C -0.53333 0.02336 -0.53489 0.0407 -0.5375 0.05758 C -0.53975 0.07377 -0.55278 0.08904 -0.55972 0.10153 C -0.58489 0.14662 -0.61337 0.19288 -0.6434 0.23289 C -0.65208 0.26226 -0.66285 0.28839 -0.67621 0.31429 C -0.67916 0.33094 -0.68715 0.34528 -0.69114 0.36193 C -0.69166 0.3661 -0.69184 0.37003 -0.69253 0.37373 C -0.69323 0.37789 -0.69514 0.38182 -0.69566 0.38598 C -0.69913 0.4105 -0.70104 0.43663 -0.70312 0.46115 C -0.70208 0.49468 -0.70156 0.52128 -0.69566 0.55296 C -0.69305 0.56637 -0.68663 0.59274 -0.68663 0.59274 C -0.68455 0.61355 -0.67934 0.64038 -0.67326 0.66027 C -0.67048 0.66952 -0.65712 0.69218 -0.65521 0.69796 C -0.64757 0.71878 -0.63403 0.73797 -0.61649 0.7419 C -0.60225 0.75139 -0.61805 0.7419 -0.58819 0.74954 C -0.56285 0.75624 -0.5401 0.75624 -0.51354 0.75763 C -0.48385 0.75509 -0.46493 0.75555 -0.43732 0.74769 C -0.39878 0.73635 -0.36041 0.72456 -0.321 0.71785 C -0.31198 0.71438 -0.30312 0.71138 -0.2941 0.70791 C -0.28212 0.69519 -0.2684 0.68455 -0.25521 0.67391 C -0.25295 0.67206 -0.25035 0.67021 -0.24774 0.6679 C -0.24531 0.66628 -0.24028 0.66212 -0.24028 0.66212 C -0.23819 0.65795 -0.23507 0.65472 -0.23298 0.65032 C -0.22639 0.63691 -0.22778 0.61771 -0.22396 0.60268 C -0.22291 0.58302 -0.221 0.57215 -0.21823 0.55458 C -0.21996 0.50624 -0.21337 0.50994 -0.24774 0.51295 C -0.2566 0.51873 -0.26319 0.52544 -0.27014 0.53492 C -0.27378 0.54625 -0.27795 0.55758 -0.28212 0.56869 C -0.28385 0.58048 -0.28732 0.59204 -0.29114 0.60268 C -0.29288 0.61193 -0.29705 0.63043 -0.29705 0.63043 C -0.2967 0.64362 -0.2967 0.65703 -0.29583 0.67021 C -0.29548 0.67206 -0.29583 0.67553 -0.2941 0.67622 C -0.29166 0.67715 -0.28906 0.67507 -0.28663 0.67391 C -0.2776 0.67114 -0.27326 0.66952 -0.26267 0.6679 C -0.26094 0.66466 -0.25833 0.66096 -0.25833 0.65634 C -0.25833 0.64847 -0.25972 0.63252 -0.25972 0.63252 " pathEditMode="relative" ptsTypes="ffffffffffffffffffffffffffffffffffffffffffffffffffffffffffffffffffffffffffffffffffffffffffffffffffA">
                                      <p:cBhvr>
                                        <p:cTn id="6" dur="9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 fontScale="92500"/>
          </a:bodyPr>
          <a:lstStyle/>
          <a:p>
            <a:r>
              <a:rPr lang="tr-TR" b="1" dirty="0"/>
              <a:t>. Atatürk gibi insanlar bir kuşak için doğmadıkları gibi bir devre için de doğmazlar</a:t>
            </a:r>
            <a:r>
              <a:rPr lang="tr-TR" b="1" dirty="0" smtClean="0"/>
              <a:t>. Onlar </a:t>
            </a:r>
            <a:r>
              <a:rPr lang="tr-TR" b="1" dirty="0"/>
              <a:t>önderleriyle yüzyıllarca milletlerin tarihinde  hüküm sürecek insanlardır.?</a:t>
            </a:r>
            <a:endParaRPr lang="tr-TR" dirty="0"/>
          </a:p>
          <a:p>
            <a:r>
              <a:rPr lang="tr-TR" b="1" dirty="0"/>
              <a:t>Buna göre Atatürk için yapılabilecek en kapsamlı yargı aşağıdakilerden hangisidir?</a:t>
            </a:r>
            <a:endParaRPr lang="tr-TR" dirty="0"/>
          </a:p>
          <a:p>
            <a:pPr lvl="0"/>
            <a:r>
              <a:rPr lang="tr-TR" b="1" dirty="0" smtClean="0"/>
              <a:t>A-Başarılı </a:t>
            </a:r>
            <a:r>
              <a:rPr lang="tr-TR" b="1" dirty="0"/>
              <a:t>bir siyaset adamı</a:t>
            </a:r>
            <a:endParaRPr lang="tr-TR" dirty="0"/>
          </a:p>
          <a:p>
            <a:pPr lvl="0"/>
            <a:r>
              <a:rPr lang="tr-TR" b="1" dirty="0" smtClean="0"/>
              <a:t>B-Kurtuluş </a:t>
            </a:r>
            <a:r>
              <a:rPr lang="tr-TR" b="1" dirty="0"/>
              <a:t>Savaşı’nın kazanılmasını sağlamıştır.</a:t>
            </a:r>
            <a:endParaRPr lang="tr-TR" dirty="0"/>
          </a:p>
          <a:p>
            <a:pPr lvl="0"/>
            <a:r>
              <a:rPr lang="tr-TR" b="1" dirty="0" smtClean="0"/>
              <a:t>C-Türkiye’yi </a:t>
            </a:r>
            <a:r>
              <a:rPr lang="tr-TR" b="1" dirty="0"/>
              <a:t>çağdaşlaşma yolunda ileriye götürmüştür.</a:t>
            </a:r>
            <a:endParaRPr lang="tr-TR" dirty="0"/>
          </a:p>
          <a:p>
            <a:pPr lvl="0"/>
            <a:r>
              <a:rPr lang="tr-TR" b="1" dirty="0" smtClean="0"/>
              <a:t>D-Evrensel </a:t>
            </a:r>
            <a:r>
              <a:rPr lang="tr-TR" b="1" dirty="0"/>
              <a:t>bir değerdir.</a:t>
            </a:r>
            <a:endParaRPr lang="tr-TR" dirty="0"/>
          </a:p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SORU-19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8100392" y="476672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16326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C -0.00156 0.01805 -0.00538 0.02893 -0.01285 0.04398 C -0.01372 0.0456 -0.01354 0.04768 -0.01424 0.04954 C -0.0151 0.05162 -0.01615 0.05347 -0.01719 0.05532 C -0.0191 0.05856 -0.02083 0.0618 -0.02292 0.06481 C -0.02517 0.06805 -0.03004 0.0743 -0.03004 0.0743 C -0.0309 0.07685 -0.03142 0.07986 -0.03281 0.08194 C -0.03385 0.0838 -0.03611 0.08403 -0.03715 0.08588 C -0.04271 0.09514 -0.03316 0.08889 -0.04288 0.09352 C -0.04861 0.10116 -0.05243 0.10926 -0.06007 0.1125 C -0.06406 0.11991 -0.06632 0.125 -0.07292 0.12778 C -0.08559 0.14467 -0.09983 0.15903 -0.1158 0.16967 C -0.12153 0.17338 -0.12205 0.17708 -0.12865 0.17917 C -0.13507 0.18495 -0.14132 0.18796 -0.14861 0.19051 C -0.15833 0.19375 -0.14757 0.19097 -0.15712 0.1963 C -0.16528 0.20092 -0.17639 0.20116 -0.18438 0.20208 C -0.19531 0.20602 -0.20695 0.20972 -0.21736 0.21528 C -0.22396 0.21875 -0.22726 0.22106 -0.23438 0.22292 C -0.24149 0.2294 -0.25052 0.23102 -0.25851 0.23449 C -0.26632 0.23796 -0.27344 0.24398 -0.2816 0.24583 C -0.31181 0.25278 -0.34254 0.25069 -0.37309 0.25717 C -0.40469 0.26389 -0.4342 0.28287 -0.4658 0.28958 C -0.47465 0.2956 -0.48455 0.29815 -0.49427 0.30116 C -0.51007 0.30602 -0.52535 0.31204 -0.54149 0.31435 C -0.55938 0.32222 -0.57604 0.33009 -0.59427 0.33542 C -0.60226 0.33773 -0.61042 0.33657 -0.61858 0.33727 C -0.63038 0.34236 -0.62413 0.34028 -0.63715 0.34305 C -0.6533 0.35 -0.64931 0.34259 -0.65139 0.36204 C -0.64983 0.38773 -0.64844 0.39768 -0.63715 0.41713 C -0.63507 0.42592 -0.62778 0.43171 -0.62292 0.43819 C -0.62188 0.43935 -0.61997 0.4419 -0.61997 0.4419 C -0.61667 0.45602 -0.60799 0.46342 -0.60139 0.4743 C -0.59549 0.48426 -0.5901 0.49606 -0.58281 0.50486 C -0.58021 0.51597 -0.57396 0.52963 -0.56858 0.53912 C -0.56927 0.54282 -0.56927 0.54676 -0.56997 0.55046 C -0.57274 0.56111 -0.58472 0.57083 -0.59149 0.57523 C -0.61563 0.60949 -0.68316 0.59583 -0.70139 0.5963 C -0.7191 0.59792 -0.73542 0.60255 -0.75295 0.60579 C -0.74896 0.61389 -0.73629 0.62268 -0.72865 0.62292 C -0.67865 0.62407 -0.62865 0.62407 -0.57865 0.62477 C -0.55017 0.63356 -0.52135 0.64028 -0.49288 0.64954 C -0.48576 0.65463 -0.47604 0.65602 -0.47153 0.66481 C -0.47049 0.66667 -0.46997 0.66921 -0.46858 0.6706 C -0.46476 0.67477 -0.45972 0.67639 -0.45573 0.68009 C -0.43559 0.69907 -0.45695 0.6787 -0.44566 0.69352 C -0.44045 0.70023 -0.43385 0.70185 -0.42708 0.70486 C -0.4257 0.70555 -0.42292 0.70671 -0.42292 0.70671 C -0.41597 0.73565 -0.4382 0.76852 -0.45851 0.77523 C -0.46337 0.78171 -0.46771 0.7831 -0.47431 0.78495 C -0.51632 0.81204 -0.58524 0.80393 -0.62708 0.80579 C -0.65139 0.80972 -0.67622 0.80393 -0.7 0.81157 C -0.74115 0.81042 -0.75695 0.81273 -0.78854 0.80579 C -0.79497 0.79792 -0.79306 0.78981 -0.78854 0.78102 C -0.7849 0.76551 -0.77986 0.76574 -0.76858 0.76574 " pathEditMode="relative" ptsTypes="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SORU-20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0528" y="1"/>
            <a:ext cx="2520280" cy="3321336"/>
          </a:xfrm>
        </p:spPr>
      </p:pic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2555776" y="1988840"/>
            <a:ext cx="5893279" cy="4128496"/>
          </a:xfrm>
          <a:solidFill>
            <a:schemeClr val="accent5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tr-TR" b="1" dirty="0" smtClean="0"/>
              <a:t>«Ben </a:t>
            </a:r>
            <a:r>
              <a:rPr lang="tr-TR" b="1" dirty="0"/>
              <a:t>icap ettiği zaman en büyük hediyem olmak üzere, Türk milletine canımı </a:t>
            </a:r>
            <a:r>
              <a:rPr lang="tr-TR" b="1" dirty="0" smtClean="0"/>
              <a:t>vereceğim»</a:t>
            </a:r>
          </a:p>
          <a:p>
            <a:r>
              <a:rPr lang="tr-TR" dirty="0"/>
              <a:t> </a:t>
            </a:r>
            <a:r>
              <a:rPr lang="tr-TR" b="1" dirty="0"/>
              <a:t>Atatürk’ün yukarıdaki sözleri onun hangi özelliğini vurgulamaktadır.</a:t>
            </a:r>
            <a:endParaRPr lang="tr-TR" dirty="0"/>
          </a:p>
          <a:p>
            <a:r>
              <a:rPr lang="tr-TR" b="1" dirty="0"/>
              <a:t> </a:t>
            </a:r>
            <a:endParaRPr lang="tr-TR" dirty="0"/>
          </a:p>
          <a:p>
            <a:pPr lvl="0"/>
            <a:r>
              <a:rPr lang="tr-TR" b="1" dirty="0" smtClean="0"/>
              <a:t>A)-İdealistliğini                 </a:t>
            </a:r>
          </a:p>
          <a:p>
            <a:pPr lvl="0"/>
            <a:r>
              <a:rPr lang="tr-TR" b="1" dirty="0" smtClean="0"/>
              <a:t>B)- </a:t>
            </a:r>
            <a:r>
              <a:rPr lang="tr-TR" b="1" dirty="0"/>
              <a:t>Vatanseverliğini        </a:t>
            </a:r>
            <a:endParaRPr lang="tr-TR" b="1" dirty="0" smtClean="0"/>
          </a:p>
          <a:p>
            <a:pPr lvl="0"/>
            <a:r>
              <a:rPr lang="tr-TR" b="1" dirty="0" smtClean="0"/>
              <a:t> </a:t>
            </a:r>
            <a:r>
              <a:rPr lang="tr-TR" b="1" dirty="0"/>
              <a:t>C</a:t>
            </a:r>
            <a:r>
              <a:rPr lang="tr-TR" b="1" dirty="0" smtClean="0"/>
              <a:t>)- </a:t>
            </a:r>
            <a:r>
              <a:rPr lang="tr-TR" b="1" dirty="0"/>
              <a:t>Yöneticiliğini      </a:t>
            </a:r>
            <a:endParaRPr lang="tr-TR" b="1" dirty="0" smtClean="0"/>
          </a:p>
          <a:p>
            <a:pPr lvl="0"/>
            <a:r>
              <a:rPr lang="tr-TR" b="1" dirty="0" smtClean="0"/>
              <a:t>  </a:t>
            </a:r>
            <a:r>
              <a:rPr lang="tr-TR" b="1" dirty="0"/>
              <a:t>D) İleri </a:t>
            </a:r>
            <a:r>
              <a:rPr lang="tr-TR" b="1" dirty="0" err="1" smtClean="0"/>
              <a:t>görüşlügünü</a:t>
            </a:r>
            <a:endParaRPr lang="tr-TR" dirty="0"/>
          </a:p>
          <a:p>
            <a:r>
              <a:rPr lang="tr-TR" b="1" dirty="0"/>
              <a:t> </a:t>
            </a:r>
            <a:endParaRPr lang="tr-TR" dirty="0"/>
          </a:p>
          <a:p>
            <a:endParaRPr lang="tr-TR" b="1" dirty="0" smtClean="0"/>
          </a:p>
          <a:p>
            <a:endParaRPr lang="tr-TR" dirty="0"/>
          </a:p>
        </p:txBody>
      </p:sp>
      <p:sp>
        <p:nvSpPr>
          <p:cNvPr id="7" name="Gülen Yüz 6"/>
          <p:cNvSpPr/>
          <p:nvPr/>
        </p:nvSpPr>
        <p:spPr>
          <a:xfrm>
            <a:off x="395536" y="5805264"/>
            <a:ext cx="576064" cy="4572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87308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7.40741E-7 C 0.01233 -0.00579 0.02448 -0.01204 0.03715 -0.01713 C 0.04115 -0.02222 0.04566 -0.02199 0.05 -0.02662 C 0.05313 -0.03009 0.05573 -0.03426 0.05868 -0.03796 C 0.06545 -0.04676 0.07483 -0.05 0.0816 -0.05903 C 0.0842 -0.06944 0.08108 -0.06042 0.08715 -0.06852 C 0.09202 -0.075 0.09184 -0.07731 0.09861 -0.08171 C 0.10382 -0.0919 0.09896 -0.08472 0.11007 -0.09143 C 0.1184 -0.0963 0.12691 -0.1037 0.13577 -0.10648 C 0.14601 -0.12014 0.1632 -0.11921 0.17587 -0.12755 C 0.18698 -0.13495 0.19809 -0.14838 0.21007 -0.15231 C 0.21389 -0.15718 0.21702 -0.16181 0.22153 -0.16551 C 0.22691 -0.175 0.23056 -0.175 0.23715 -0.18264 C 0.24236 -0.18889 0.24809 -0.19537 0.25295 -0.20185 " pathEditMode="relative" ptsTypes="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HAZIRLAYAN</a:t>
            </a:r>
            <a:endParaRPr lang="tr-TR" dirty="0"/>
          </a:p>
        </p:txBody>
      </p:sp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" r="276"/>
          <a:stretch>
            <a:fillRect/>
          </a:stretch>
        </p:blipFill>
        <p:spPr/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AHMET ALİ KARAALP</a:t>
            </a:r>
          </a:p>
          <a:p>
            <a:r>
              <a:rPr lang="tr-TR" dirty="0" smtClean="0"/>
              <a:t>EGİAD İLKÖĞRETİM OKULU</a:t>
            </a:r>
          </a:p>
          <a:p>
            <a:r>
              <a:rPr lang="tr-TR" dirty="0" smtClean="0"/>
              <a:t>SOSYAL BİLGİLER ÖĞRETMENİ</a:t>
            </a:r>
            <a:endParaRPr lang="tr-TR" dirty="0"/>
          </a:p>
        </p:txBody>
      </p:sp>
      <p:sp>
        <p:nvSpPr>
          <p:cNvPr id="6" name="Yuvarlatılmış Dikdörtgen 7"/>
          <p:cNvSpPr/>
          <p:nvPr/>
        </p:nvSpPr>
        <p:spPr>
          <a:xfrm>
            <a:off x="6660232" y="1196752"/>
            <a:ext cx="1781175" cy="33337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www.</a:t>
            </a:r>
            <a:r>
              <a:rPr kumimoji="0" lang="tr-TR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sorubak</a:t>
            </a: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.com</a:t>
            </a: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5930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  <a:ln w="7620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tr-TR" dirty="0" smtClean="0"/>
              <a:t>Mustafa Kemal’in gençlik yıllarında;</a:t>
            </a:r>
          </a:p>
          <a:p>
            <a:r>
              <a:rPr lang="tr-TR" dirty="0" smtClean="0"/>
              <a:t>I-İngiltere ve Fransa’nın Osmanlı topraklarını sömürgeleştirme çalışmaları.</a:t>
            </a:r>
          </a:p>
          <a:p>
            <a:r>
              <a:rPr lang="tr-TR" dirty="0" smtClean="0"/>
              <a:t>II- Rusya’nın sıcak denizlere inmek istemesi</a:t>
            </a:r>
          </a:p>
          <a:p>
            <a:r>
              <a:rPr lang="tr-TR" dirty="0" smtClean="0"/>
              <a:t>III-Balkanlarda ulusçu ayaklanmaların çıkması</a:t>
            </a:r>
          </a:p>
          <a:p>
            <a:r>
              <a:rPr lang="tr-TR" dirty="0" smtClean="0"/>
              <a:t>Durumlarından hangilerinden rahatsızlık duyarak İttihat ve Terakki Cemiyetine üye olmasında etkili olduğu söylenebilir?</a:t>
            </a:r>
          </a:p>
          <a:p>
            <a:r>
              <a:rPr lang="tr-TR" dirty="0" smtClean="0"/>
              <a:t>A- Yalnız I      B- Yalnız II       C- I ve II      D- I,II ve III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SORU-2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683568" y="476672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75569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-7.12303E-7 C 0.02673 0.01157 0.05972 0.00833 0.08662 -0.00416 C 0.14774 0.00856 0.11978 -0.00485 0.14478 0.01781 C 0.14635 0.02244 0.14756 0.02729 0.1493 0.03169 C 0.15103 0.03585 0.1552 0.04371 0.1552 0.04371 C 0.16701 0.10338 0.16787 0.16975 0.15381 0.2285 C 0.15433 0.27822 0.1486 0.3254 0.15972 0.37165 C 0.16041 0.3809 0.16267 0.40819 0.16718 0.41744 C 0.17621 0.43571 0.19097 0.45097 0.20607 0.4593 C 0.2111 0.46578 0.21475 0.46601 0.221 0.46924 C 0.22656 0.47202 0.23159 0.47711 0.23732 0.47919 C 0.24583 0.48243 0.25555 0.4822 0.26423 0.48497 C 0.2861 0.48428 0.30798 0.48428 0.32985 0.48312 C 0.33958 0.48266 0.35173 0.47526 0.36128 0.47318 C 0.36874 0.47156 0.37621 0.47133 0.38367 0.46924 C 0.39183 0.46716 0.42378 0.45676 0.43142 0.44936 C 0.44235 0.43895 0.44565 0.41883 0.45676 0.4075 C 0.46058 0.3927 0.46753 0.38275 0.47326 0.3698 C 0.49235 0.32655 0.47465 0.35939 0.48662 0.33789 C 0.49548 0.30227 0.50763 0.26827 0.51649 0.23266 C 0.51822 0.20352 0.52274 0.18594 0.52847 0.15888 C 0.52899 0.15356 0.52951 0.14131 0.53142 0.13506 C 0.53315 0.12951 0.5361 0.12489 0.53732 0.11911 C 0.54097 0.10107 0.53819 0.10801 0.5434 0.09737 C 0.54392 0.09205 0.54357 0.0865 0.54478 0.08141 C 0.54826 0.0673 0.56735 0.05134 0.5776 0.04764 C 0.58506 0.04117 0.5934 0.03978 0.60156 0.03562 C 0.6085 0.03215 0.6118 0.02776 0.61944 0.02567 C 0.62239 0.02313 0.62656 0.0192 0.62985 0.01781 C 0.63419 0.01596 0.6434 0.01388 0.6434 0.01388 C 0.65485 0.01457 0.66614 0.01457 0.6776 0.01573 C 0.6894 0.01689 0.70624 0.03608 0.71944 0.03978 C 0.73836 0.05782 0.74357 0.08927 0.75086 0.11726 C 0.75225 0.12882 0.75555 0.13946 0.75676 0.15102 C 0.75972 0.17947 0.76197 0.19751 0.76874 0.22456 C 0.76822 0.26041 0.77638 0.29903 0.76579 0.33187 C 0.76319 0.33997 0.75607 0.34667 0.75225 0.35384 C 0.74513 0.36702 0.74149 0.38183 0.73298 0.39362 C 0.72864 0.41513 0.71284 0.43594 0.69999 0.44936 C 0.69722 0.45236 0.69652 0.45791 0.69409 0.46115 C 0.68958 0.46716 0.68576 0.47387 0.68211 0.48104 C 0.67742 0.49052 0.67447 0.50116 0.66579 0.50486 C 0.66527 0.50694 0.66527 0.50949 0.66423 0.51087 C 0.66267 0.51295 0.66024 0.51342 0.65833 0.5148 C 0.65103 0.52012 0.64687 0.52544 0.63888 0.52868 C 0.63281 0.53724 0.62274 0.53816 0.61492 0.54279 C 0.5993 0.55227 0.61475 0.54603 0.60156 0.55065 C 0.5901 0.55921 0.5802 0.56406 0.56718 0.56661 C 0.54392 0.58072 0.51666 0.58974 0.49114 0.59436 C 0.47673 0.59991 0.46249 0.60685 0.44774 0.61032 C 0.43558 0.62142 0.42169 0.62096 0.40746 0.62234 C 0.3861 0.62674 0.36492 0.63321 0.3434 0.63622 C 0.32135 0.65056 0.26388 0.639 0.2493 0.63807 C 0.21909 0.63275 0.18871 0.63044 0.15833 0.62813 C 0.14704 0.62628 0.13784 0.62188 0.1269 0.61818 C 0.11649 0.6006 0.10728 0.58233 0.09253 0.57054 C 0.08593 0.54834 0.09461 0.57262 0.08211 0.55273 C 0.07916 0.54788 0.07708 0.54209 0.07465 0.53677 C 0.06735 0.52105 0.06301 0.50347 0.05676 0.48705 C 0.05399 0.47017 0.05312 0.45421 0.04635 0.43941 C 0.04513 0.41328 0.04409 0.38761 0.04183 0.36171 C 0.0427 0.3284 0.04131 0.29903 0.0493 0.26827 C 0.05329 0.2359 0.05607 0.20653 0.06718 0.17692 C 0.07031 0.15727 0.06579 0.1753 0.07465 0.16097 C 0.07534 0.15981 0.07708 0.1501 0.0776 0.14894 C 0.07916 0.14478 0.08194 0.14131 0.08367 0.13714 C 0.09131 0.11818 0.08541 0.12466 0.09409 0.11726 C 0.09808 0.10153 0.11076 0.08835 0.12239 0.08349 C 0.12864 0.07563 0.12169 0.08303 0.13142 0.07748 C 0.13315 0.07655 0.13437 0.07447 0.13593 0.07355 C 0.13871 0.07193 0.14478 0.06961 0.14478 0.06961 C 0.20121 0.07262 0.16544 0.06869 0.19114 0.07748 C 0.1986 0.08395 0.19496 0.08812 0.20312 0.09135 C 0.20572 0.10292 0.2026 0.09228 0.21058 0.10523 C 0.21336 0.10962 0.21805 0.11911 0.21805 0.11911 C 0.22083 0.13576 0.21666 0.11934 0.22534 0.13321 C 0.22656 0.13483 0.22586 0.13738 0.2269 0.139 C 0.22847 0.14154 0.2309 0.14293 0.23298 0.14501 C 0.2361 0.15542 0.2394 0.16652 0.24635 0.17299 C 0.24843 0.18178 0.25364 0.18849 0.25676 0.19681 C 0.25989 0.20514 0.26232 0.21462 0.26579 0.22271 C 0.27048 0.23381 0.27864 0.24468 0.28211 0.25648 C 0.28576 0.26897 0.28315 0.26388 0.28958 0.27221 C 0.29131 0.28331 0.29201 0.28724 0.29704 0.29626 C 0.30017 0.30759 0.30364 0.31638 0.30902 0.32609 C 0.3111 0.33418 0.3144 0.34089 0.31805 0.34783 C 0.32204 0.36448 0.32864 0.37581 0.33593 0.38969 C 0.34027 0.39801 0.34235 0.40611 0.34774 0.41351 C 0.34982 0.42137 0.35225 0.4253 0.35676 0.43132 C 0.35919 0.43987 0.36701 0.45491 0.37169 0.46115 C 0.37465 0.46508 0.37881 0.46809 0.38072 0.47318 C 0.38437 0.48312 0.396 0.50301 0.40451 0.50694 C 0.41145 0.52128 0.42117 0.53238 0.43142 0.54279 C 0.43472 0.55967 0.43142 0.54926 0.4493 0.56846 C 0.45833 0.57817 0.46961 0.58974 0.48072 0.59436 C 0.48211 0.59575 0.4835 0.59737 0.48506 0.59829 C 0.48801 0.60014 0.49149 0.60014 0.49409 0.60245 C 0.50416 0.61124 0.51371 0.62234 0.52551 0.62628 C 0.53211 0.63159 0.53853 0.63599 0.54478 0.642 C 0.55069 0.65403 0.54374 0.64246 0.5552 0.65195 C 0.57222 0.66605 0.54444 0.64986 0.56718 0.66189 C 0.57343 0.67068 0.56597 0.66143 0.5776 0.66998 C 0.59079 0.6797 0.58107 0.67692 0.59999 0.67993 C 0.60728 0.68455 0.621 0.69589 0.621 0.69589 C 0.6236 0.71023 0.62794 0.7056 0.63298 0.71578 C 0.64114 0.7322 0.63454 0.7278 0.6434 0.7315 C 0.64669 0.73613 0.64965 0.74561 0.6552 0.74561 " pathEditMode="relative" ptsTypes="ffff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SORU-3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628800"/>
            <a:ext cx="1876633" cy="2502177"/>
          </a:xfrm>
        </p:spPr>
      </p:pic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2987824" y="2132856"/>
            <a:ext cx="5461231" cy="3984480"/>
          </a:xfrm>
          <a:solidFill>
            <a:srgbClr val="92D050"/>
          </a:solidFill>
          <a:ln w="7620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I-Türk Tarih Kurumunu kurması</a:t>
            </a:r>
          </a:p>
          <a:p>
            <a:r>
              <a:rPr lang="tr-TR" dirty="0" smtClean="0"/>
              <a:t>II-Ulusal birliğe önem vermesi</a:t>
            </a:r>
          </a:p>
          <a:p>
            <a:r>
              <a:rPr lang="tr-TR" dirty="0" smtClean="0"/>
              <a:t>III-Milli bilinç ve vattan sevgisine önem vermesi</a:t>
            </a:r>
          </a:p>
          <a:p>
            <a:r>
              <a:rPr lang="tr-TR" dirty="0" smtClean="0"/>
              <a:t>IV- Atalarının yaşantılarına merak sarması.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Durumlarından hangileri tarihe olan ilgisiyle açıklanır</a:t>
            </a:r>
            <a:r>
              <a:rPr lang="tr-TR" dirty="0" smtClean="0"/>
              <a:t>?</a:t>
            </a:r>
          </a:p>
          <a:p>
            <a:r>
              <a:rPr lang="tr-TR" dirty="0" smtClean="0"/>
              <a:t>A-I ve II             B- I ve III</a:t>
            </a:r>
          </a:p>
          <a:p>
            <a:endParaRPr lang="tr-TR" dirty="0" smtClean="0"/>
          </a:p>
          <a:p>
            <a:r>
              <a:rPr lang="tr-TR" dirty="0" smtClean="0"/>
              <a:t>C-I,II ve IV        D- I,II,III ve IV</a:t>
            </a:r>
            <a:endParaRPr lang="tr-TR" dirty="0"/>
          </a:p>
        </p:txBody>
      </p:sp>
      <p:sp>
        <p:nvSpPr>
          <p:cNvPr id="6" name="5-Nokta Yıldız 5"/>
          <p:cNvSpPr/>
          <p:nvPr/>
        </p:nvSpPr>
        <p:spPr>
          <a:xfrm>
            <a:off x="611560" y="620688"/>
            <a:ext cx="720080" cy="57606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48717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8.32562E-7 C 0.01389 0.00925 0.00764 0.00671 0.01806 0.00995 C 0.03229 0.02359 0.05834 0.01481 0.0717 0.01411 C 0.08004 0.0111 0.08924 0.00324 0.09705 -0.00185 C 0.09983 -0.0037 0.1033 -0.00393 0.10608 -0.00578 C 0.11979 -0.0148 0.1342 -0.02197 0.14931 -0.02567 C 0.15556 -0.03445 0.16736 -0.03584 0.17622 -0.03977 C 0.18959 -0.04556 0.20278 -0.04972 0.2165 -0.05365 C 0.32691 -0.04787 0.15591 -0.05619 0.38507 -0.04972 C 0.39879 -0.04926 0.41528 -0.04463 0.42848 -0.04371 C 0.44948 -0.03954 0.46962 -0.037 0.49115 -0.03561 C 0.56077 -0.01734 0.63056 -0.01734 0.70157 -0.01572 C 0.71563 -0.01295 0.72917 -0.00971 0.74341 -0.00786 C 0.75643 -0.00161 0.77136 0.00255 0.78507 0.00602 C 0.79115 0.01134 0.79757 0.01319 0.80452 0.01596 C 0.81025 0.02105 0.81042 0.02567 0.81354 0.034 C 0.81667 0.0599 0.81372 0.08673 0.82101 0.11147 C 0.82552 0.15588 0.82136 0.20098 0.82848 0.24468 C 0.82934 0.28446 0.82848 0.3106 0.83594 0.34598 C 0.83854 0.39061 0.8349 0.43062 0.82691 0.47341 C 0.82518 0.48266 0.82483 0.49191 0.8224 0.50116 C 0.82066 0.51874 0.81667 0.53562 0.81354 0.55273 C 0.81198 0.58234 0.80816 0.61147 0.80313 0.64038 C 0.80104 0.68155 0.79879 0.71624 0.79254 0.75555 C 0.7915 0.76827 0.79271 0.77498 0.78663 0.78354 C 0.78386 0.79371 0.78594 0.7877 0.77917 0.80135 C 0.77604 0.80759 0.775 0.81545 0.7717 0.82123 C 0.76563 0.83164 0.75973 0.8365 0.75087 0.84112 C 0.74202 0.85222 0.72066 0.85569 0.70903 0.86101 C 0.69063 0.86032 0.67223 0.86009 0.65382 0.85893 C 0.63073 0.85731 0.60695 0.84806 0.58368 0.84505 C 0.57483 0.83789 0.56997 0.83719 0.55973 0.83511 C 0.52535 0.82123 0.50365 0.82447 0.46268 0.82332 C 0.42865 0.81962 0.40834 0.81846 0.36875 0.8173 C 0.35625 0.81152 0.34288 0.80898 0.32986 0.80528 C 0.32292 0.80042 0.31806 0.79788 0.31059 0.79533 C 0.29254 0.77752 0.31858 0.80204 0.29566 0.78539 C 0.29288 0.78331 0.2908 0.77984 0.2882 0.77752 C 0.27969 0.76989 0.27084 0.76365 0.26268 0.75555 C 0.25695 0.74376 0.25469 0.73081 0.25087 0.71786 C 0.24966 0.67392 0.24497 0.61911 0.26268 0.57863 C 0.26441 0.56777 0.26528 0.5636 0.27014 0.55481 C 0.27292 0.54418 0.27934 0.53446 0.28368 0.52498 C 0.2882 0.51504 0.29375 0.49908 0.3 0.49122 C 0.30382 0.48636 0.30834 0.4822 0.31198 0.47734 C 0.31823 0.46901 0.32275 0.46115 0.33143 0.45745 C 0.34132 0.44728 0.35955 0.44219 0.3717 0.43941 C 0.39462 0.42415 0.45417 0.43525 0.46268 0.43548 C 0.47535 0.44126 0.46858 0.43617 0.46858 0.47341 C 0.46858 0.49307 0.4691 0.52591 0.45973 0.54487 C 0.45434 0.5673 0.44236 0.58303 0.42848 0.59667 C 0.42535 0.59968 0.42292 0.60431 0.41945 0.60662 C 0.41354 0.61055 0.40782 0.61101 0.40157 0.6124 C 0.38785 0.61957 0.38889 0.62049 0.3717 0.62234 C 0.35191 0.63136 0.32188 0.63206 0.30608 0.63437 C 0.30712 0.64038 0.30938 0.65357 0.31198 0.65819 C 0.31459 0.66259 0.32101 0.67022 0.32101 0.67022 C 0.32327 0.67993 0.32709 0.68548 0.33438 0.68802 C 0.37622 0.72803 0.46354 0.70884 0.49566 0.70999 C 0.4941 0.71809 0.49063 0.72248 0.4882 0.72988 " pathEditMode="relative" ptsTypes="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/>
          <a:lstStyle/>
          <a:p>
            <a:r>
              <a:rPr lang="tr-TR" dirty="0" smtClean="0"/>
              <a:t>Mustafa Kemal ile ilgili verilen aşağıdaki bilgilerden hangisi doğru olduğu söylenemez?</a:t>
            </a:r>
          </a:p>
          <a:p>
            <a:r>
              <a:rPr lang="tr-TR" dirty="0" smtClean="0"/>
              <a:t>A-» Kemal «isimli Selanik Askeri </a:t>
            </a:r>
            <a:r>
              <a:rPr lang="tr-TR" dirty="0" err="1" smtClean="0"/>
              <a:t>Rüştiyesi’nde</a:t>
            </a:r>
            <a:r>
              <a:rPr lang="tr-TR" dirty="0" smtClean="0"/>
              <a:t> öğrenciyken almıştır.</a:t>
            </a:r>
          </a:p>
          <a:p>
            <a:r>
              <a:rPr lang="tr-TR" dirty="0" smtClean="0"/>
              <a:t>B-31 Mart İsyanın  bastırılmasında görev almıştır.</a:t>
            </a:r>
          </a:p>
          <a:p>
            <a:r>
              <a:rPr lang="tr-TR" dirty="0" smtClean="0"/>
              <a:t>C-2.Dünya Savaşına hastalığından dolayı katılmamıştır.</a:t>
            </a:r>
          </a:p>
          <a:p>
            <a:r>
              <a:rPr lang="tr-TR" dirty="0" smtClean="0"/>
              <a:t>D-Çanakkale Cephesinde başarılarından Albaylığına terfi etmiştir.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SORU-4</a:t>
            </a:r>
            <a:endParaRPr lang="tr-TR" dirty="0"/>
          </a:p>
        </p:txBody>
      </p:sp>
      <p:sp>
        <p:nvSpPr>
          <p:cNvPr id="4" name="4-Nokta Yıldız 3"/>
          <p:cNvSpPr/>
          <p:nvPr/>
        </p:nvSpPr>
        <p:spPr>
          <a:xfrm>
            <a:off x="8172400" y="620688"/>
            <a:ext cx="720080" cy="648072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01573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6.63275E-6 C -0.0224 -0.00161 -0.04514 6.63275E-6 -0.06719 -0.00601 C -0.11007 -0.01803 -0.06719 -0.01157 -0.10608 -0.01595 C -0.11164 -0.01919 -0.11667 -0.02404 -0.1224 -0.02589 C -0.13056 -0.02867 -0.13837 -0.02821 -0.14636 -0.03191 C -0.14983 -0.03121 -0.15365 -0.03214 -0.15678 -0.02983 C -0.16737 -0.02243 -0.16337 -0.02011 -0.16875 -0.01202 C -0.17657 -0.00022 -0.18421 0.01273 -0.19254 0.02383 C -0.19619 0.03794 -0.204 0.05042 -0.20903 0.06361 C -0.21198 0.07124 -0.21355 0.08003 -0.2165 0.08743 C -0.2231 0.10385 -0.23195 0.11911 -0.23889 0.13507 C -0.24271 0.14362 -0.2441 0.15449 -0.24775 0.16305 C -0.24983 0.16791 -0.25296 0.17207 -0.25521 0.17693 C -0.25921 0.20237 -0.2533 0.17392 -0.26129 0.19288 C -0.27049 0.21485 -0.25816 0.19658 -0.26875 0.21069 C -0.27084 0.21786 -0.27171 0.22596 -0.27466 0.23266 C -0.27605 0.2359 -0.27882 0.23775 -0.28073 0.24053 C -0.2849 0.247 -0.29254 0.26041 -0.29254 0.26041 C -0.29358 0.26481 -0.3 0.284 -0.30157 0.28632 C -0.30296 0.28863 -0.30556 0.28886 -0.30747 0.29025 C -0.31112 0.29996 -0.31198 0.30412 -0.31789 0.31222 C -0.32119 0.32887 -0.31667 0.31129 -0.32848 0.33188 C -0.33316 0.3402 -0.33872 0.3476 -0.34341 0.35593 C -0.34514 0.35893 -0.34584 0.36287 -0.34775 0.36587 C -0.35139 0.37165 -0.35678 0.37512 -0.35973 0.3816 C -0.36511 0.39339 -0.36146 0.39039 -0.36875 0.39362 C -0.37969 0.42276 -0.36337 0.38114 -0.37622 0.4075 C -0.37952 0.41421 -0.38091 0.42276 -0.38507 0.42947 C -0.3882 0.43456 -0.39202 0.43872 -0.39549 0.44335 C -0.39879 0.44774 -0.40053 0.45399 -0.40296 0.4593 C -0.404 0.46162 -0.40608 0.463 -0.40747 0.46509 C -0.4158 0.47827 -0.42066 0.49908 -0.43143 0.50903 C -0.43247 0.51157 -0.43316 0.51458 -0.43438 0.51689 C -0.4356 0.5192 -0.43785 0.52059 -0.43889 0.5229 C -0.44896 0.54441 -0.43369 0.52198 -0.44775 0.54071 C -0.45174 0.56129 -0.44584 0.54025 -0.45382 0.55065 C -0.45591 0.55343 -0.45643 0.55759 -0.45834 0.5606 C -0.4599 0.56314 -0.4625 0.5643 -0.46424 0.56661 C -0.47605 0.58257 -0.48594 0.60708 -0.50296 0.61425 C -0.50834 0.62466 -0.51771 0.63067 -0.52535 0.63807 C -0.53976 0.65195 -0.55382 0.66421 -0.57171 0.66791 C -0.57761 0.66721 -0.58386 0.66814 -0.58959 0.66606 C -0.59132 0.66536 -0.60278 0.63854 -0.60296 0.63807 C -0.60782 0.62882 -0.6224 0.61633 -0.6224 0.61633 C -0.62483 0.60362 -0.63004 0.58905 -0.63594 0.57864 C -0.63768 0.56869 -0.64028 0.56291 -0.6448 0.55459 C -0.64705 0.54025 -0.65278 0.53447 -0.65834 0.5229 C -0.66441 0.50995 -0.6658 0.49376 -0.66875 0.47919 C -0.67153 0.43826 -0.68125 0.39871 -0.69115 0.35986 C -0.69497 0.34483 -0.69497 0.32748 -0.70157 0.31407 C -0.70643 0.28609 -0.69862 0.32794 -0.70608 0.29811 C -0.70938 0.28493 -0.71077 0.26828 -0.7165 0.25648 C -0.71858 0.24746 -0.72119 0.24029 -0.72535 0.23266 C -0.7283 0.22133 -0.72483 0.23127 -0.73282 0.22064 C -0.73959 0.21162 -0.73959 0.20584 -0.74931 0.20283 C -0.75435 0.19936 -0.75886 0.19728 -0.76424 0.19473 C -0.78021 0.19543 -0.79619 0.19497 -0.81198 0.19682 C -0.81615 0.19728 -0.81737 0.20352 -0.81945 0.20676 C -0.825 0.21578 -0.829 0.22526 -0.83438 0.23451 C -0.83889 0.25163 -0.83247 0.22873 -0.83889 0.24654 C -0.84046 0.25093 -0.84046 0.25602 -0.84185 0.26041 C -0.84375 0.2662 -0.84653 0.2729 -0.84931 0.27822 C -0.854 0.30782 -0.84757 0.27313 -0.85382 0.29418 C -0.85764 0.30713 -0.86025 0.32494 -0.86268 0.33789 C -0.86407 0.34529 -0.86563 0.35269 -0.86719 0.35986 C -0.86806 0.36379 -0.87014 0.37165 -0.87014 0.37165 C -0.87275 0.40172 -0.87969 0.43733 -0.8658 0.46324 C -0.86285 0.47781 -0.8573 0.49631 -0.84931 0.50695 C -0.84323 0.53007 -0.84185 0.55621 -0.84028 0.58049 C -0.83976 0.605 -0.84098 0.62975 -0.83889 0.65403 C -0.83837 0.66004 -0.83698 0.66768 -0.83282 0.66999 C -0.83125 0.67091 -0.81823 0.66213 -0.81494 0.66004 C -0.80851 0.65149 -0.80504 0.64201 -0.8 0.63229 C -0.79185 0.58257 -0.79705 0.6205 -0.79705 0.51689 " pathEditMode="relative" ptsTypes="fffffffffffffffffffffffffffffffffffffffffffffffffffffffffffffffffffffffff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Mustafa Kemal, B0ğazların İtilaf Donanması tarafından işgal edildiğini gördüğünde yaverine aşağıdaki sözlerden hangisini söylemiştir?</a:t>
            </a:r>
          </a:p>
          <a:p>
            <a:r>
              <a:rPr lang="tr-TR" dirty="0" smtClean="0"/>
              <a:t>A- Geldikleri gibi giderler!</a:t>
            </a:r>
          </a:p>
          <a:p>
            <a:r>
              <a:rPr lang="tr-TR" dirty="0" smtClean="0"/>
              <a:t>B-Ya İstiklal ,Ya ölüm !</a:t>
            </a:r>
          </a:p>
          <a:p>
            <a:r>
              <a:rPr lang="tr-TR" dirty="0" smtClean="0"/>
              <a:t>C-Hayattaki en hakiki mürşit ilimdir, Fendir.</a:t>
            </a:r>
          </a:p>
          <a:p>
            <a:r>
              <a:rPr lang="tr-TR" dirty="0" smtClean="0"/>
              <a:t>D-Ordular ilk hedefiniz Akdeniz İleri!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SORU-5</a:t>
            </a:r>
            <a:endParaRPr lang="tr-TR" dirty="0"/>
          </a:p>
        </p:txBody>
      </p:sp>
      <p:sp>
        <p:nvSpPr>
          <p:cNvPr id="4" name="5-Nokta Yıldız 3"/>
          <p:cNvSpPr/>
          <p:nvPr/>
        </p:nvSpPr>
        <p:spPr>
          <a:xfrm>
            <a:off x="7956376" y="404664"/>
            <a:ext cx="720080" cy="7200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51843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277 0.00486 -0.0052 0.01019 -0.00833 0.01435 C -0.00989 0.01644 -0.01927 0.02014 -0.02013 0.0206 C -0.02916 0.02523 -0.03697 0.02639 -0.04635 0.02847 C -0.06614 0.02801 -0.08611 0.02778 -0.1059 0.02685 C -0.11145 0.02662 -0.11631 0.02246 -0.12135 0.0206 C -0.12899 0.01783 -0.13732 0.01574 -0.14513 0.01435 C -0.15399 0.01042 -0.16197 0.00533 -0.17135 0.00324 C -0.17656 -0.00023 -0.18003 -0.00162 -0.18576 -0.00324 C -0.18784 -0.00162 -0.18975 -0.00023 -0.19166 0.00162 C -0.19496 0.00463 -0.20121 0.01111 -0.20121 0.01111 C -0.2052 0.01921 -0.21371 0.03634 -0.21909 0.04121 C -0.22378 0.0507 -0.22934 0.05486 -0.23576 0.06181 C -0.24513 0.07222 -0.25399 0.08426 -0.26545 0.09051 C -0.2717 0.10116 -0.28107 0.10533 -0.28923 0.11273 C -0.29791 0.12037 -0.30711 0.12963 -0.31666 0.13496 C -0.32152 0.13773 -0.32604 0.14398 -0.3309 0.14607 C -0.33437 0.14769 -0.34166 0.14908 -0.34166 0.14908 C -0.34982 0.15394 -0.35815 0.1581 -0.36666 0.16181 C -0.38697 0.18079 -0.37013 0.16644 -0.43211 0.16343 C -0.44027 0.16296 -0.45052 0.1581 -0.45833 0.15556 C -0.46788 0.15232 -0.47829 0.15093 -0.48802 0.14908 C -0.49531 0.14306 -0.50451 0.14097 -0.51302 0.13958 C -0.5276 0.13333 -0.54218 0.13102 -0.55711 0.12685 C -0.56336 0.12176 -0.57013 0.11945 -0.57621 0.11435 C -0.62708 0.11644 -0.63576 0.1169 -0.67135 0.12222 C -0.67413 0.12338 -0.67725 0.12338 -0.67968 0.12546 C -0.68611 0.13079 -0.68767 0.14097 -0.69513 0.14445 C -0.69687 0.15347 -0.70277 0.16065 -0.70711 0.16829 C -0.71024 0.17986 -0.71909 0.18843 -0.72256 0.2 C -0.72829 0.21852 -0.72534 0.21088 -0.7309 0.22384 C -0.73281 0.2382 -0.73576 0.25301 -0.73923 0.26667 C -0.74027 0.27732 -0.74045 0.28727 -0.74409 0.29676 C -0.74652 0.31574 -0.74843 0.33658 -0.75468 0.35394 C -0.75642 0.36713 -0.76076 0.37778 -0.76302 0.39051 C -0.76649 0.40903 -0.76979 0.42685 -0.77135 0.44607 C -0.77118 0.45625 -0.77482 0.5132 -0.76788 0.53958 C -0.76753 0.54653 -0.76753 0.55347 -0.76666 0.56019 C -0.76631 0.5625 -0.76475 0.56435 -0.76423 0.56667 C -0.76145 0.58125 -0.76284 0.59097 -0.7559 0.60324 C -0.75434 0.61296 -0.75 0.61759 -0.74756 0.62685 C -0.74184 0.64931 -0.73454 0.66713 -0.72135 0.68403 C -0.71805 0.69699 -0.71371 0.70833 -0.70468 0.71574 C -0.70156 0.72801 -0.6901 0.73681 -0.68211 0.74283 C -0.68038 0.74421 -0.67916 0.7463 -0.67743 0.74769 C -0.67239 0.75139 -0.66579 0.75046 -0.66076 0.75394 C -0.64878 0.76204 -0.62812 0.76852 -0.61423 0.7713 C -0.59774 0.77894 -0.58663 0.77986 -0.56788 0.78102 C -0.55711 0.78403 -0.54809 0.78611 -0.5368 0.78727 C -0.5177 0.79259 -0.52152 0.79074 -0.48923 0.79213 C -0.48263 0.79468 -0.41545 0.78889 -0.41302 0.78889 C -0.35902 0.79144 -0.3052 0.78843 -0.25121 0.78565 C -0.24652 0.78496 -0.24079 0.78472 -0.23576 0.78241 C -0.23229 0.78079 -0.2309 0.77894 -0.2276 0.77778 C -0.21197 0.77315 -0.19652 0.76736 -0.1809 0.76505 C -0.16631 0.75833 -0.1519 0.75347 -0.13802 0.74445 C -0.13454 0.74213 -0.13315 0.74329 -0.12968 0.73958 C -0.12118 0.73033 -0.12222 0.72917 -0.11788 0.71898 C -0.11649 0.71574 -0.11302 0.70949 -0.11302 0.70949 C -0.11267 0.70741 -0.1125 0.70509 -0.1118 0.70324 C -0.11059 0.69977 -0.10711 0.69352 -0.10711 0.69352 C -0.10399 0.67732 -0.10468 0.66088 -0.10243 0.64445 C -0.10312 0.59352 -0.10034 0.55278 -0.11423 0.50787 C -0.11701 0.48611 -0.11302 0.50996 -0.11909 0.49051 C -0.12239 0.48009 -0.11996 0.48033 -0.12378 0.4713 C -0.13038 0.45579 -0.13975 0.43519 -0.15243 0.42847 C -0.15642 0.41736 -0.16822 0.40301 -0.17743 0.4 C -0.18888 0.38403 -0.21145 0.37963 -0.2276 0.37616 C -0.23472 0.36921 -0.22673 0.37593 -0.24045 0.36991 C -0.25625 0.36296 -0.23229 0.37037 -0.25121 0.36343 C -0.271 0.35602 -0.28871 0.35208 -0.30954 0.3507 C -0.33368 0.34236 -0.35729 0.33958 -0.38211 0.33796 C -0.53489 0.34005 -0.46406 0.33681 -0.52621 0.34607 C -0.54045 0.35208 -0.55468 0.35764 -0.56909 0.36343 C -0.57916 0.36759 -0.58836 0.37269 -0.59878 0.37454 C -0.60815 0.38287 -0.61545 0.38171 -0.62378 0.38727 C -0.63263 0.39306 -0.64166 0.39746 -0.65121 0.40162 C -0.6526 0.40232 -0.65347 0.40394 -0.65468 0.40463 C -0.65625 0.40556 -0.65798 0.40579 -0.65954 0.40625 C -0.66753 0.41713 -0.66041 0.41019 -0.67256 0.41435 C -0.68784 0.41968 -0.70243 0.43148 -0.71788 0.43496 C -0.74045 0.45255 -0.725 0.44306 -0.77621 0.43958 C -0.77899 0.43704 -0.78298 0.43588 -0.77743 0.43009 C -0.77534 0.42801 -0.77222 0.42871 -0.77013 0.42685 C -0.76597 0.42338 -0.76145 0.42037 -0.75711 0.41736 C -0.75312 0.41482 -0.75347 0.41759 -0.75347 0.41435 " pathEditMode="relative" ptsTypes="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Soru-6</a:t>
            </a:r>
            <a:endParaRPr lang="tr-TR" dirty="0"/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2954466946"/>
              </p:ext>
            </p:extLst>
          </p:nvPr>
        </p:nvGraphicFramePr>
        <p:xfrm>
          <a:off x="685800" y="2239963"/>
          <a:ext cx="3803650" cy="3876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solidFill>
            <a:schemeClr val="accent5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/>
          <a:lstStyle/>
          <a:p>
            <a:r>
              <a:rPr lang="tr-TR" dirty="0" err="1" smtClean="0"/>
              <a:t>I.Dünya</a:t>
            </a:r>
            <a:r>
              <a:rPr lang="tr-TR" dirty="0" smtClean="0"/>
              <a:t> Savaşında Mustafa Kemal’in yukarıdaki cephelerden hangisinde savaşmadığı söylenebilir?</a:t>
            </a:r>
          </a:p>
          <a:p>
            <a:r>
              <a:rPr lang="tr-TR" dirty="0" smtClean="0"/>
              <a:t>A-I            B-II</a:t>
            </a:r>
          </a:p>
          <a:p>
            <a:r>
              <a:rPr lang="tr-TR" dirty="0" smtClean="0"/>
              <a:t>C-III          D- IV</a:t>
            </a:r>
            <a:endParaRPr lang="tr-TR" dirty="0"/>
          </a:p>
        </p:txBody>
      </p:sp>
      <p:sp>
        <p:nvSpPr>
          <p:cNvPr id="6" name="5-Nokta Yıldız 5"/>
          <p:cNvSpPr/>
          <p:nvPr/>
        </p:nvSpPr>
        <p:spPr>
          <a:xfrm>
            <a:off x="611560" y="1196752"/>
            <a:ext cx="648072" cy="57606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87969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-1.48148E-6 C 0.00624 -0.00162 0.01232 -0.00371 0.01857 -0.00579 C 0.02864 -0.01273 0.03871 -0.01505 0.04999 -0.01713 C 0.07187 -0.02801 0.0736 -0.02061 0.11128 -0.01922 C 0.11787 -0.01598 0.12447 -0.01482 0.13142 -0.01343 C 0.14392 -0.00463 0.12881 -0.01482 0.14565 -0.00579 C 0.15242 -0.00232 0.15746 0.00393 0.16423 0.00764 C 0.17083 0.01597 0.18298 0.03078 0.19131 0.03426 C 0.20867 0.0574 0.18402 0.02523 0.19999 0.04375 C 0.20642 0.05115 0.2118 0.06088 0.21996 0.06481 C 0.2236 0.07199 0.2269 0.0743 0.2328 0.07801 C 0.24357 0.09236 0.25346 0.10787 0.26423 0.12176 C 0.26805 0.1324 0.2743 0.13634 0.27985 0.14652 C 0.28107 0.14884 0.28124 0.15208 0.2828 0.15416 C 0.28715 0.15995 0.29357 0.16273 0.29704 0.16944 C 0.30121 0.17754 0.30659 0.18472 0.31128 0.19236 C 0.31666 0.21296 0.32829 0.22546 0.33697 0.24375 C 0.3434 0.25694 0.34982 0.27407 0.3585 0.28564 C 0.36336 0.29213 0.36961 0.29791 0.37412 0.30463 C 0.38541 0.32129 0.39444 0.34537 0.4085 0.3581 C 0.41319 0.36852 0.42065 0.37801 0.42708 0.38657 C 0.42881 0.38889 0.43124 0.39004 0.4328 0.39236 C 0.43593 0.39699 0.43767 0.4037 0.44131 0.40764 C 0.44374 0.41018 0.44617 0.4125 0.44843 0.41527 C 0.45294 0.42106 0.45798 0.43194 0.46128 0.43796 C 0.46232 0.43981 0.46423 0.44375 0.46423 0.44375 C 0.46735 0.46111 0.47013 0.46898 0.47985 0.47986 C 0.48471 0.48541 0.48524 0.49074 0.49131 0.49328 C 0.49478 0.49791 0.49635 0.50439 0.49999 0.50856 C 0.50138 0.51018 0.50364 0.50995 0.50555 0.51041 C 0.51232 0.5125 0.51892 0.51458 0.52569 0.5162 C 0.5401 0.51967 0.55537 0.52037 0.56996 0.52176 C 0.57187 0.52245 0.57378 0.5243 0.57569 0.52384 C 0.57742 0.52361 0.57846 0.52106 0.57985 0.5199 C 0.5868 0.51458 0.59235 0.50995 0.59999 0.50671 C 0.60989 0.49328 0.60555 0.49907 0.61284 0.48935 C 0.61405 0.48773 0.61579 0.48703 0.61701 0.48564 C 0.61857 0.48379 0.62135 0.47986 0.62135 0.47986 " pathEditMode="relative" ptsTypes="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SORU-7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/>
          </a:bodyPr>
          <a:lstStyle/>
          <a:p>
            <a:r>
              <a:rPr lang="tr-TR" dirty="0" smtClean="0"/>
              <a:t>Yukarıdaki boş alana aşağıdakilerden hangisinin getirilmesi doğru olmaz?</a:t>
            </a:r>
          </a:p>
          <a:p>
            <a:r>
              <a:rPr lang="tr-TR" dirty="0" smtClean="0"/>
              <a:t>A-İdealisttir.</a:t>
            </a:r>
          </a:p>
          <a:p>
            <a:r>
              <a:rPr lang="tr-TR" dirty="0" smtClean="0"/>
              <a:t>B-Ulus sevgisi büyüktür</a:t>
            </a:r>
          </a:p>
          <a:p>
            <a:r>
              <a:rPr lang="tr-TR" dirty="0" smtClean="0"/>
              <a:t>C-Halifeliğin yetkisini kullanmıştır</a:t>
            </a:r>
          </a:p>
          <a:p>
            <a:r>
              <a:rPr lang="tr-TR" dirty="0" smtClean="0"/>
              <a:t>D-Yeni Türk devletinin kurucusudur.</a:t>
            </a:r>
            <a:endParaRPr lang="tr-TR" dirty="0"/>
          </a:p>
        </p:txBody>
      </p:sp>
      <p:sp>
        <p:nvSpPr>
          <p:cNvPr id="6" name="Dikdörtgen Belirtme Çizgisi 5"/>
          <p:cNvSpPr/>
          <p:nvPr/>
        </p:nvSpPr>
        <p:spPr>
          <a:xfrm>
            <a:off x="395536" y="3284984"/>
            <a:ext cx="2736304" cy="1728192"/>
          </a:xfrm>
          <a:prstGeom prst="wedgeRectCallout">
            <a:avLst>
              <a:gd name="adj1" fmla="val -21310"/>
              <a:gd name="adj2" fmla="val -730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Vatanını sever</a:t>
            </a:r>
          </a:p>
          <a:p>
            <a:pPr algn="ctr"/>
            <a:r>
              <a:rPr lang="tr-TR" dirty="0" smtClean="0"/>
              <a:t>Bilime önem verir</a:t>
            </a:r>
          </a:p>
          <a:p>
            <a:pPr algn="ctr"/>
            <a:r>
              <a:rPr lang="tr-TR" dirty="0" smtClean="0"/>
              <a:t>İleri görüşlüdür.</a:t>
            </a:r>
          </a:p>
          <a:p>
            <a:pPr algn="ctr"/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2483768" y="1700808"/>
            <a:ext cx="1872208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?</a:t>
            </a:r>
            <a:endParaRPr lang="tr-TR" b="1" dirty="0"/>
          </a:p>
        </p:txBody>
      </p:sp>
      <p:sp>
        <p:nvSpPr>
          <p:cNvPr id="8" name="Oval 7"/>
          <p:cNvSpPr/>
          <p:nvPr/>
        </p:nvSpPr>
        <p:spPr>
          <a:xfrm>
            <a:off x="8100392" y="548680"/>
            <a:ext cx="457200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İçerik Yer Tutucusu 9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589" y="-138156"/>
            <a:ext cx="2350341" cy="2703060"/>
          </a:xfrm>
        </p:spPr>
      </p:pic>
    </p:spTree>
    <p:extLst>
      <p:ext uri="{BB962C8B-B14F-4D97-AF65-F5344CB8AC3E}">
        <p14:creationId xmlns:p14="http://schemas.microsoft.com/office/powerpoint/2010/main" xmlns="" val="942648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C -0.07014 0.01505 -0.06354 0.0081 -0.1842 0.00949 C -0.20451 0.01157 -0.22292 0.01759 -0.24288 0.02083 C -0.25399 0.0257 -0.24323 0.02153 -0.26719 0.02477 C -0.27378 0.0257 -0.27934 0.02894 -0.28576 0.03032 C -0.30608 0.03426 -0.32674 0.03495 -0.34705 0.03796 C -0.36371 0.04745 -0.38055 0.05695 -0.39705 0.06667 C -0.39878 0.06782 -0.40087 0.06782 -0.40278 0.06852 C -0.40573 0.06968 -0.40868 0.0706 -0.41146 0.07222 C -0.42101 0.07801 -0.43194 0.0912 -0.44149 0.09514 C -0.45087 0.10394 -0.45955 0.1132 -0.46996 0.11991 C -0.47621 0.13079 -0.4842 0.14097 -0.48993 0.15232 C -0.49983 0.17222 -0.48993 0.15764 -0.49705 0.16759 C -0.49896 0.17454 -0.50278 0.17847 -0.50573 0.18472 C -0.51076 0.19537 -0.50989 0.19352 -0.51424 0.20556 C -0.51823 0.23241 -0.51198 0.20232 -0.51996 0.21898 C -0.52326 0.22593 -0.52621 0.23935 -0.52847 0.24745 C -0.53229 0.26181 -0.53507 0.27685 -0.53854 0.29144 C -0.54062 0.3162 -0.54358 0.3412 -0.54705 0.36574 C -0.54896 0.37963 -0.54896 0.39375 -0.55139 0.40764 C -0.55191 0.41528 -0.55156 0.42292 -0.55278 0.43032 C -0.55312 0.43264 -0.55521 0.43403 -0.55573 0.43611 C -0.55712 0.44097 -0.55781 0.4463 -0.55851 0.45139 C -0.56128 0.47037 -0.55694 0.4625 -0.56424 0.47222 C -0.5691 0.48773 -0.56805 0.50463 -0.57569 0.51806 C -0.57882 0.53935 -0.57569 0.53171 -0.58142 0.54282 C -0.58299 0.55394 -0.58576 0.5581 -0.58993 0.56759 C -0.5934 0.5757 -0.59601 0.58449 -0.6 0.59236 C -0.60156 0.59861 -0.60364 0.60278 -0.60712 0.60764 C -0.61007 0.6169 -0.61111 0.62107 -0.61719 0.62662 C -0.62101 0.63681 -0.62969 0.64352 -0.63715 0.64954 C -0.64097 0.65695 -0.64549 0.65671 -0.65139 0.66088 C -0.65469 0.66019 -0.65816 0.66042 -0.66146 0.65903 C -0.66424 0.65787 -0.67274 0.64583 -0.67292 0.6456 C -0.68194 0.63218 -0.68976 0.61991 -0.69566 0.6037 C -0.69844 0.58148 -0.6941 0.60185 -0.70278 0.58472 C -0.71476 0.56065 -0.70364 0.5757 -0.71146 0.56574 C -0.71528 0.55232 -0.71337 0.55926 -0.71719 0.54468 C -0.7191 0.53704 -0.72292 0.53171 -0.7243 0.52361 C -0.72483 0.52037 -0.72483 0.51713 -0.72569 0.51412 C -0.72726 0.5088 -0.73142 0.49907 -0.73142 0.49907 C -0.73611 0.45463 -0.74201 0.41065 -0.74427 0.36574 C -0.7401 0.30509 -0.74219 0.34421 -0.73993 0.27616 C -0.73958 0.26412 -0.7401 0.25185 -0.73854 0.23982 C -0.73785 0.23449 -0.73316 0.23148 -0.73142 0.22662 C -0.72483 0.20903 -0.71493 0.19352 -0.70139 0.18472 C -0.69167 0.17107 -0.66458 0.16528 -0.65139 0.16366 C -0.64861 0.16435 -0.64549 0.16435 -0.64288 0.16574 C -0.64062 0.1669 -0.63924 0.16968 -0.63715 0.1713 C -0.63576 0.17222 -0.6342 0.17245 -0.63281 0.17315 C -0.61858 0.18588 -0.60486 0.2 -0.58993 0.21134 C -0.58802 0.21458 -0.58628 0.21806 -0.5842 0.22083 C -0.58212 0.22361 -0.57917 0.22546 -0.57708 0.22847 C -0.57535 0.23125 -0.57413 0.23472 -0.57292 0.23796 C -0.57222 0.23982 -0.57239 0.24213 -0.57135 0.24375 C -0.56858 0.24815 -0.56458 0.25093 -0.56146 0.25509 C -0.55434 0.2875 -0.5441 0.31875 -0.53576 0.35046 C -0.53212 0.36412 -0.53264 0.38009 -0.53003 0.39421 C -0.52691 0.47083 -0.51979 0.54838 -0.53003 0.62477 C -0.52899 0.64398 -0.5283 0.6757 -0.51719 0.69144 C -0.51267 0.70741 -0.52031 0.68264 -0.51007 0.70463 C -0.50903 0.70695 -0.50937 0.70995 -0.50851 0.71227 C -0.50625 0.71829 -0.50121 0.72384 -0.49705 0.72755 C -0.4941 0.73982 -0.48698 0.73472 -0.47847 0.73333 C -0.47396 0.72894 -0.46944 0.72616 -0.46424 0.72361 C -0.46111 0.71111 -0.46562 0.7257 -0.45712 0.71227 C -0.45573 0.71019 -0.45573 0.70695 -0.45434 0.70463 C -0.45174 0.70046 -0.44861 0.69722 -0.44566 0.69329 C -0.44271 0.68935 -0.43715 0.68171 -0.43715 0.68171 C -0.43507 0.67361 -0.43142 0.66667 -0.42847 0.65903 C -0.42604 0.64537 -0.41354 0.61875 -0.40712 0.60764 C -0.40382 0.59421 -0.40069 0.57292 -0.39566 0.55995 C -0.39479 0.55417 -0.3941 0.54838 -0.39288 0.54282 C -0.39167 0.53704 -0.38854 0.5257 -0.38854 0.5257 C -0.38646 0.5081 -0.38594 0.51389 -0.37847 0.50093 C -0.37361 0.49259 -0.37274 0.48357 -0.36719 0.47616 C -0.36545 0.4632 -0.36267 0.44977 -0.35573 0.43982 C -0.35434 0.43218 -0.35278 0.42662 -0.34861 0.42083 C -0.34705 0.44445 -0.34531 0.46921 -0.33854 0.49144 C -0.33542 0.5132 -0.33698 0.53032 -0.3342 0.55417 C -0.33368 0.55833 -0.32569 0.55995 -0.32569 0.55995 " pathEditMode="relative" ptsTypes="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Mustafa Kemal’in mezun olduğu;</a:t>
            </a:r>
          </a:p>
          <a:p>
            <a:r>
              <a:rPr lang="tr-TR" dirty="0" smtClean="0"/>
              <a:t>I-İstanbul Harp Akademisi</a:t>
            </a:r>
          </a:p>
          <a:p>
            <a:r>
              <a:rPr lang="tr-TR" dirty="0" smtClean="0"/>
              <a:t>II-Manastır Askeri İdadisi</a:t>
            </a:r>
          </a:p>
          <a:p>
            <a:r>
              <a:rPr lang="tr-TR" dirty="0" smtClean="0"/>
              <a:t>III-Selanik Rüştiyesi</a:t>
            </a:r>
          </a:p>
          <a:p>
            <a:r>
              <a:rPr lang="tr-TR" dirty="0" smtClean="0"/>
              <a:t>IV- </a:t>
            </a:r>
            <a:r>
              <a:rPr lang="tr-TR" smtClean="0"/>
              <a:t>İstanbul Harp Okulu</a:t>
            </a:r>
            <a:endParaRPr lang="tr-TR" dirty="0" smtClean="0"/>
          </a:p>
          <a:p>
            <a:r>
              <a:rPr lang="tr-TR" dirty="0" smtClean="0"/>
              <a:t>Okulların tarih sıralaması aşağıdakilerden hangisinde  doğru olarak verilmiştir?</a:t>
            </a:r>
          </a:p>
          <a:p>
            <a:r>
              <a:rPr lang="tr-TR" dirty="0" smtClean="0"/>
              <a:t>A-I,II,III ve IV                 B- II,I, III ve IV</a:t>
            </a:r>
          </a:p>
          <a:p>
            <a:r>
              <a:rPr lang="tr-TR" dirty="0" smtClean="0"/>
              <a:t>C-III,II,IV ve I                  D-IV,III,II ve I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Soru-8</a:t>
            </a:r>
            <a:endParaRPr lang="tr-TR" dirty="0"/>
          </a:p>
        </p:txBody>
      </p:sp>
      <p:sp>
        <p:nvSpPr>
          <p:cNvPr id="4" name="Gülen Yüz 3"/>
          <p:cNvSpPr/>
          <p:nvPr/>
        </p:nvSpPr>
        <p:spPr>
          <a:xfrm>
            <a:off x="7956376" y="548680"/>
            <a:ext cx="457200" cy="4572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3510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40741E-7 C -0.01181 0.01597 -0.02396 0.03009 -0.03576 0.04583 C -0.0401 0.05162 -0.04288 0.05902 -0.04722 0.06481 C -0.04809 0.06805 -0.04861 0.07152 -0.05 0.0743 C -0.05104 0.07662 -0.0533 0.07777 -0.05434 0.08009 C -0.06146 0.09699 -0.05243 0.08727 -0.06146 0.09537 C -0.06927 0.11227 -0.06528 0.10648 -0.07153 0.11435 C -0.07465 0.12685 -0.07847 0.14143 -0.08576 0.15046 C -0.08715 0.15625 -0.08924 0.16227 -0.09149 0.16759 C -0.09323 0.17152 -0.09722 0.17916 -0.09722 0.17916 C -0.09879 0.18541 -0.10295 0.19444 -0.10573 0.2 C -0.10868 0.21203 -0.11007 0.21736 -0.11719 0.22662 C -0.12188 0.25185 -0.1151 0.22106 -0.12153 0.23819 C -0.1224 0.24051 -0.12222 0.24352 -0.12292 0.24583 C -0.125 0.25231 -0.12882 0.25856 -0.13142 0.26481 C -0.13299 0.26852 -0.1342 0.27245 -0.13576 0.27615 C -0.1375 0.28009 -0.14149 0.28773 -0.14149 0.28773 C -0.14306 0.29652 -0.14653 0.2993 -0.15 0.30671 C -0.15226 0.31967 -0.15 0.3125 -0.16007 0.32569 C -0.16441 0.33125 -0.1658 0.33912 -0.16997 0.34467 C -0.17448 0.36088 -0.18559 0.37314 -0.19288 0.3868 C -0.20573 0.41111 -0.18872 0.3868 -0.20295 0.40578 C -0.20434 0.41551 -0.20608 0.4199 -0.21146 0.42662 C -0.2191 0.44768 -0.20677 0.41597 -0.22292 0.44583 C -0.22535 0.45023 -0.23004 0.45902 -0.23004 0.45902 C -0.23299 0.47152 -0.24132 0.4824 -0.24722 0.49328 C -0.25903 0.51504 -0.26563 0.54143 -0.28004 0.55972 C -0.28351 0.57222 -0.28403 0.56852 -0.28854 0.57731 C -0.29167 0.58356 -0.29323 0.58727 -0.29722 0.59236 C -0.29948 0.60139 -0.30434 0.60625 -0.31007 0.61157 C -0.31667 0.62477 -0.32552 0.63379 -0.33438 0.64398 C -0.34167 0.65231 -0.34774 0.6625 -0.35712 0.66666 C -0.37222 0.6868 -0.38594 0.68472 -0.40434 0.69722 C -0.40747 0.6993 -0.41302 0.70393 -0.41719 0.70486 C -0.43872 0.70995 -0.49149 0.70856 -0.49427 0.70856 C -0.52066 0.7074 -0.54583 0.70555 -0.57153 0.69722 C -0.58802 0.68541 -0.61458 0.68611 -0.63281 0.68379 C -0.67969 0.68958 -0.72431 0.69629 -0.77153 0.70092 C -0.78681 0.70764 -0.80052 0.71921 -0.8158 0.72569 C -0.80521 0.71551 -0.79254 0.71319 -0.78004 0.70856 C -0.77118 0.71018 -0.76701 0.70995 -0.76007 0.7162 C -0.75695 0.71227 -0.75382 0.7037 -0.76146 0.70856 " pathEditMode="relative" ptsTypes="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lt">
  <a:themeElements>
    <a:clrScheme name="Cilt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Cilt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czacı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349</TotalTime>
  <Words>925</Words>
  <Application>Microsoft Office PowerPoint</Application>
  <PresentationFormat>Ekran Gösterisi (4:3)</PresentationFormat>
  <Paragraphs>206</Paragraphs>
  <Slides>22</Slides>
  <Notes>22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Cilt</vt:lpstr>
      <vt:lpstr>BİR  KAHRAMAN DOĞUYOR</vt:lpstr>
      <vt:lpstr>SORU-1</vt:lpstr>
      <vt:lpstr>SORU-2</vt:lpstr>
      <vt:lpstr>SORU-3</vt:lpstr>
      <vt:lpstr>SORU-4</vt:lpstr>
      <vt:lpstr>SORU-5</vt:lpstr>
      <vt:lpstr>Soru-6</vt:lpstr>
      <vt:lpstr>SORU-7</vt:lpstr>
      <vt:lpstr>Soru-8</vt:lpstr>
      <vt:lpstr>SORU-9</vt:lpstr>
      <vt:lpstr>Soru-10</vt:lpstr>
      <vt:lpstr>SORU-11</vt:lpstr>
      <vt:lpstr>Soru-12</vt:lpstr>
      <vt:lpstr>Soru-13</vt:lpstr>
      <vt:lpstr>SORU-14</vt:lpstr>
      <vt:lpstr>SORU-15</vt:lpstr>
      <vt:lpstr>Slayt 17</vt:lpstr>
      <vt:lpstr>Soru-17</vt:lpstr>
      <vt:lpstr>SORU-18</vt:lpstr>
      <vt:lpstr>SORU-19</vt:lpstr>
      <vt:lpstr>SORU-20</vt:lpstr>
      <vt:lpstr>HAZIRLAYAN</vt:lpstr>
    </vt:vector>
  </TitlesOfParts>
  <Company>By NeC ® 2010 | Katilimsiz.Com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HP</dc:creator>
  <cp:keywords>www.sorubak.com</cp:keywords>
  <dc:description>www.sorubak.com</dc:description>
  <cp:lastModifiedBy>Dogan</cp:lastModifiedBy>
  <cp:revision>www.sorubak.com</cp:revision>
  <dcterms:created xsi:type="dcterms:W3CDTF">2011-06-02T15:30:02Z</dcterms:created>
  <dcterms:modified xsi:type="dcterms:W3CDTF">2013-10-02T06:11:16Z</dcterms:modified>
  <cp:category>www.sorubak.com</cp:category>
</cp:coreProperties>
</file>