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15.09.2013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slide" Target="slide15.xml"/><Relationship Id="rId26" Type="http://schemas.openxmlformats.org/officeDocument/2006/relationships/slide" Target="slide25.xml"/><Relationship Id="rId39" Type="http://schemas.openxmlformats.org/officeDocument/2006/relationships/slide" Target="slide32.xml"/><Relationship Id="rId21" Type="http://schemas.openxmlformats.org/officeDocument/2006/relationships/slide" Target="slide12.xml"/><Relationship Id="rId34" Type="http://schemas.openxmlformats.org/officeDocument/2006/relationships/slide" Target="slide36.xml"/><Relationship Id="rId42" Type="http://schemas.openxmlformats.org/officeDocument/2006/relationships/slide" Target="slide39.xml"/><Relationship Id="rId47" Type="http://schemas.openxmlformats.org/officeDocument/2006/relationships/slide" Target="slide44.xml"/><Relationship Id="rId50" Type="http://schemas.openxmlformats.org/officeDocument/2006/relationships/slide" Target="slide41.xml"/><Relationship Id="rId55" Type="http://schemas.openxmlformats.org/officeDocument/2006/relationships/slide" Target="slide55.xml"/><Relationship Id="rId7" Type="http://schemas.openxmlformats.org/officeDocument/2006/relationships/slide" Target="slide7.xml"/><Relationship Id="rId2" Type="http://schemas.openxmlformats.org/officeDocument/2006/relationships/slide" Target="slide2.xml"/><Relationship Id="rId16" Type="http://schemas.openxmlformats.org/officeDocument/2006/relationships/slide" Target="slide17.xml"/><Relationship Id="rId20" Type="http://schemas.openxmlformats.org/officeDocument/2006/relationships/slide" Target="slide13.xml"/><Relationship Id="rId29" Type="http://schemas.openxmlformats.org/officeDocument/2006/relationships/slide" Target="slide24.xml"/><Relationship Id="rId41" Type="http://schemas.openxmlformats.org/officeDocument/2006/relationships/slide" Target="slide30.xml"/><Relationship Id="rId54" Type="http://schemas.openxmlformats.org/officeDocument/2006/relationships/slide" Target="slide56.xml"/><Relationship Id="rId1" Type="http://schemas.openxmlformats.org/officeDocument/2006/relationships/slideLayout" Target="../slideLayouts/slideLayout1.xml"/><Relationship Id="rId6" Type="http://schemas.openxmlformats.org/officeDocument/2006/relationships/slide" Target="slide8.xml"/><Relationship Id="rId11" Type="http://schemas.openxmlformats.org/officeDocument/2006/relationships/slide" Target="slide3.xml"/><Relationship Id="rId24" Type="http://schemas.openxmlformats.org/officeDocument/2006/relationships/slide" Target="slide27.xml"/><Relationship Id="rId32" Type="http://schemas.openxmlformats.org/officeDocument/2006/relationships/slide" Target="slide29.xml"/><Relationship Id="rId37" Type="http://schemas.openxmlformats.org/officeDocument/2006/relationships/slide" Target="slide34.xml"/><Relationship Id="rId40" Type="http://schemas.openxmlformats.org/officeDocument/2006/relationships/slide" Target="slide31.xml"/><Relationship Id="rId45" Type="http://schemas.openxmlformats.org/officeDocument/2006/relationships/slide" Target="slide46.xml"/><Relationship Id="rId53" Type="http://schemas.openxmlformats.org/officeDocument/2006/relationships/image" Target="../media/image6.png"/><Relationship Id="rId58" Type="http://schemas.openxmlformats.org/officeDocument/2006/relationships/slide" Target="slide52.xml"/><Relationship Id="rId5" Type="http://schemas.openxmlformats.org/officeDocument/2006/relationships/slide" Target="slide9.xml"/><Relationship Id="rId15" Type="http://schemas.openxmlformats.org/officeDocument/2006/relationships/slide" Target="slide18.xml"/><Relationship Id="rId23" Type="http://schemas.openxmlformats.org/officeDocument/2006/relationships/image" Target="../media/image3.png"/><Relationship Id="rId28" Type="http://schemas.openxmlformats.org/officeDocument/2006/relationships/slide" Target="slide21.xml"/><Relationship Id="rId36" Type="http://schemas.openxmlformats.org/officeDocument/2006/relationships/slide" Target="slide35.xml"/><Relationship Id="rId49" Type="http://schemas.openxmlformats.org/officeDocument/2006/relationships/slide" Target="slide42.xml"/><Relationship Id="rId57" Type="http://schemas.openxmlformats.org/officeDocument/2006/relationships/slide" Target="slide53.xml"/><Relationship Id="rId61" Type="http://schemas.openxmlformats.org/officeDocument/2006/relationships/slide" Target="slide49.xml"/><Relationship Id="rId10" Type="http://schemas.openxmlformats.org/officeDocument/2006/relationships/slide" Target="slide4.xml"/><Relationship Id="rId19" Type="http://schemas.openxmlformats.org/officeDocument/2006/relationships/slide" Target="slide14.xml"/><Relationship Id="rId31" Type="http://schemas.openxmlformats.org/officeDocument/2006/relationships/slide" Target="slide26.xml"/><Relationship Id="rId44" Type="http://schemas.openxmlformats.org/officeDocument/2006/relationships/slide" Target="slide47.xml"/><Relationship Id="rId52" Type="http://schemas.openxmlformats.org/officeDocument/2006/relationships/slide" Target="slide48.xml"/><Relationship Id="rId60" Type="http://schemas.openxmlformats.org/officeDocument/2006/relationships/slide" Target="slide50.xml"/><Relationship Id="rId4" Type="http://schemas.openxmlformats.org/officeDocument/2006/relationships/slide" Target="slide10.xml"/><Relationship Id="rId9" Type="http://schemas.openxmlformats.org/officeDocument/2006/relationships/slide" Target="slide5.xml"/><Relationship Id="rId14" Type="http://schemas.openxmlformats.org/officeDocument/2006/relationships/slide" Target="slide19.xml"/><Relationship Id="rId22" Type="http://schemas.openxmlformats.org/officeDocument/2006/relationships/slide" Target="slide20.xml"/><Relationship Id="rId27" Type="http://schemas.openxmlformats.org/officeDocument/2006/relationships/slide" Target="slide22.xml"/><Relationship Id="rId30" Type="http://schemas.openxmlformats.org/officeDocument/2006/relationships/slide" Target="slide23.xml"/><Relationship Id="rId35" Type="http://schemas.openxmlformats.org/officeDocument/2006/relationships/slide" Target="slide37.xml"/><Relationship Id="rId43" Type="http://schemas.openxmlformats.org/officeDocument/2006/relationships/image" Target="../media/image5.png"/><Relationship Id="rId48" Type="http://schemas.openxmlformats.org/officeDocument/2006/relationships/slide" Target="slide43.xml"/><Relationship Id="rId56" Type="http://schemas.openxmlformats.org/officeDocument/2006/relationships/slide" Target="slide54.xml"/><Relationship Id="rId8" Type="http://schemas.openxmlformats.org/officeDocument/2006/relationships/slide" Target="slide6.xml"/><Relationship Id="rId51" Type="http://schemas.openxmlformats.org/officeDocument/2006/relationships/slide" Target="slide40.xml"/><Relationship Id="rId3" Type="http://schemas.openxmlformats.org/officeDocument/2006/relationships/image" Target="../media/image1.png"/><Relationship Id="rId12" Type="http://schemas.openxmlformats.org/officeDocument/2006/relationships/slide" Target="slide11.xml"/><Relationship Id="rId17" Type="http://schemas.openxmlformats.org/officeDocument/2006/relationships/slide" Target="slide16.xml"/><Relationship Id="rId25" Type="http://schemas.openxmlformats.org/officeDocument/2006/relationships/slide" Target="slide28.xml"/><Relationship Id="rId33" Type="http://schemas.openxmlformats.org/officeDocument/2006/relationships/image" Target="../media/image4.png"/><Relationship Id="rId38" Type="http://schemas.openxmlformats.org/officeDocument/2006/relationships/slide" Target="slide33.xml"/><Relationship Id="rId46" Type="http://schemas.openxmlformats.org/officeDocument/2006/relationships/slide" Target="slide45.xml"/><Relationship Id="rId59" Type="http://schemas.openxmlformats.org/officeDocument/2006/relationships/slide" Target="slide5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3 Akış Çizelgesi: İşlem"/>
          <p:cNvSpPr/>
          <p:nvPr/>
        </p:nvSpPr>
        <p:spPr>
          <a:xfrm>
            <a:off x="0" y="0"/>
            <a:ext cx="2915816" cy="2060848"/>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Akış Çizelgesi: İşlem"/>
          <p:cNvSpPr/>
          <p:nvPr/>
        </p:nvSpPr>
        <p:spPr>
          <a:xfrm>
            <a:off x="6228184" y="0"/>
            <a:ext cx="2915816" cy="2060848"/>
          </a:xfrm>
          <a:prstGeom prst="flowChartProces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Akış Çizelgesi: İşlem"/>
          <p:cNvSpPr/>
          <p:nvPr/>
        </p:nvSpPr>
        <p:spPr>
          <a:xfrm>
            <a:off x="3131840" y="0"/>
            <a:ext cx="2915816" cy="2060848"/>
          </a:xfrm>
          <a:prstGeom prst="flowChartProcess">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Akış Çizelgesi: İşlem"/>
          <p:cNvSpPr/>
          <p:nvPr/>
        </p:nvSpPr>
        <p:spPr>
          <a:xfrm>
            <a:off x="0" y="2348880"/>
            <a:ext cx="2915816" cy="2060848"/>
          </a:xfrm>
          <a:prstGeom prst="flowChartProcess">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Akış Çizelgesi: İşlem"/>
          <p:cNvSpPr/>
          <p:nvPr/>
        </p:nvSpPr>
        <p:spPr>
          <a:xfrm>
            <a:off x="3131840" y="2348880"/>
            <a:ext cx="2915816" cy="2060848"/>
          </a:xfrm>
          <a:prstGeom prst="flowChartProcess">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Akış Çizelgesi: İşlem"/>
          <p:cNvSpPr/>
          <p:nvPr/>
        </p:nvSpPr>
        <p:spPr>
          <a:xfrm>
            <a:off x="6228184" y="2348880"/>
            <a:ext cx="2915816" cy="2060848"/>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Akış Çizelgesi: İşlem"/>
          <p:cNvSpPr/>
          <p:nvPr/>
        </p:nvSpPr>
        <p:spPr>
          <a:xfrm>
            <a:off x="0" y="4797152"/>
            <a:ext cx="2915816" cy="2060848"/>
          </a:xfrm>
          <a:prstGeom prst="flowChart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Akış Çizelgesi: İşlem"/>
          <p:cNvSpPr/>
          <p:nvPr/>
        </p:nvSpPr>
        <p:spPr>
          <a:xfrm>
            <a:off x="3131840" y="4797152"/>
            <a:ext cx="2915816" cy="2060848"/>
          </a:xfrm>
          <a:prstGeom prst="flowChartProcess">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Akış Çizelgesi: İşlem"/>
          <p:cNvSpPr/>
          <p:nvPr/>
        </p:nvSpPr>
        <p:spPr>
          <a:xfrm>
            <a:off x="6228184" y="4797152"/>
            <a:ext cx="2915816" cy="2060848"/>
          </a:xfrm>
          <a:prstGeom prst="flowChartProces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6" name="Picture 2" descr="C:\Users\Hürriyet\Desktop\yarışmalar\perspective_button_stop.png">
            <a:hlinkClick r:id="rId2" action="ppaction://hlinksldjump"/>
          </p:cNvPr>
          <p:cNvPicPr>
            <a:picLocks noChangeAspect="1" noChangeArrowheads="1"/>
          </p:cNvPicPr>
          <p:nvPr/>
        </p:nvPicPr>
        <p:blipFill>
          <a:blip r:embed="rId3" cstate="print"/>
          <a:srcRect/>
          <a:stretch>
            <a:fillRect/>
          </a:stretch>
        </p:blipFill>
        <p:spPr bwMode="auto">
          <a:xfrm>
            <a:off x="0" y="0"/>
            <a:ext cx="576263" cy="576263"/>
          </a:xfrm>
          <a:prstGeom prst="rect">
            <a:avLst/>
          </a:prstGeom>
          <a:noFill/>
        </p:spPr>
      </p:pic>
      <p:pic>
        <p:nvPicPr>
          <p:cNvPr id="14" name="Picture 2" descr="C:\Users\Hürriyet\Desktop\yarışmalar\perspective_button_stop.png">
            <a:hlinkClick r:id="rId4" action="ppaction://hlinksldjump"/>
          </p:cNvPr>
          <p:cNvPicPr>
            <a:picLocks noChangeAspect="1" noChangeArrowheads="1"/>
          </p:cNvPicPr>
          <p:nvPr/>
        </p:nvPicPr>
        <p:blipFill>
          <a:blip r:embed="rId3" cstate="print"/>
          <a:srcRect/>
          <a:stretch>
            <a:fillRect/>
          </a:stretch>
        </p:blipFill>
        <p:spPr bwMode="auto">
          <a:xfrm>
            <a:off x="6228184" y="4797152"/>
            <a:ext cx="576263" cy="576263"/>
          </a:xfrm>
          <a:prstGeom prst="rect">
            <a:avLst/>
          </a:prstGeom>
          <a:noFill/>
        </p:spPr>
      </p:pic>
      <p:pic>
        <p:nvPicPr>
          <p:cNvPr id="15" name="Picture 2" descr="C:\Users\Hürriyet\Desktop\yarışmalar\perspective_button_stop.png">
            <a:hlinkClick r:id="rId5" action="ppaction://hlinksldjump"/>
          </p:cNvPr>
          <p:cNvPicPr>
            <a:picLocks noChangeAspect="1" noChangeArrowheads="1"/>
          </p:cNvPicPr>
          <p:nvPr/>
        </p:nvPicPr>
        <p:blipFill>
          <a:blip r:embed="rId3" cstate="print"/>
          <a:srcRect/>
          <a:stretch>
            <a:fillRect/>
          </a:stretch>
        </p:blipFill>
        <p:spPr bwMode="auto">
          <a:xfrm>
            <a:off x="3131840" y="4797152"/>
            <a:ext cx="576263" cy="576263"/>
          </a:xfrm>
          <a:prstGeom prst="rect">
            <a:avLst/>
          </a:prstGeom>
          <a:noFill/>
        </p:spPr>
      </p:pic>
      <p:pic>
        <p:nvPicPr>
          <p:cNvPr id="16" name="Picture 2" descr="C:\Users\Hürriyet\Desktop\yarışmalar\perspective_button_stop.png">
            <a:hlinkClick r:id="rId6" action="ppaction://hlinksldjump"/>
          </p:cNvPr>
          <p:cNvPicPr>
            <a:picLocks noChangeAspect="1" noChangeArrowheads="1"/>
          </p:cNvPicPr>
          <p:nvPr/>
        </p:nvPicPr>
        <p:blipFill>
          <a:blip r:embed="rId3" cstate="print"/>
          <a:srcRect/>
          <a:stretch>
            <a:fillRect/>
          </a:stretch>
        </p:blipFill>
        <p:spPr bwMode="auto">
          <a:xfrm>
            <a:off x="0" y="4797152"/>
            <a:ext cx="576263" cy="576263"/>
          </a:xfrm>
          <a:prstGeom prst="rect">
            <a:avLst/>
          </a:prstGeom>
          <a:noFill/>
        </p:spPr>
      </p:pic>
      <p:pic>
        <p:nvPicPr>
          <p:cNvPr id="17" name="Picture 2" descr="C:\Users\Hürriyet\Desktop\yarışmalar\perspective_button_stop.png">
            <a:hlinkClick r:id="rId7" action="ppaction://hlinksldjump"/>
          </p:cNvPr>
          <p:cNvPicPr>
            <a:picLocks noChangeAspect="1" noChangeArrowheads="1"/>
          </p:cNvPicPr>
          <p:nvPr/>
        </p:nvPicPr>
        <p:blipFill>
          <a:blip r:embed="rId3" cstate="print"/>
          <a:srcRect/>
          <a:stretch>
            <a:fillRect/>
          </a:stretch>
        </p:blipFill>
        <p:spPr bwMode="auto">
          <a:xfrm>
            <a:off x="6300192" y="2420888"/>
            <a:ext cx="576263" cy="576263"/>
          </a:xfrm>
          <a:prstGeom prst="rect">
            <a:avLst/>
          </a:prstGeom>
          <a:noFill/>
        </p:spPr>
      </p:pic>
      <p:pic>
        <p:nvPicPr>
          <p:cNvPr id="18" name="Picture 2" descr="C:\Users\Hürriyet\Desktop\yarışmalar\perspective_button_stop.png">
            <a:hlinkClick r:id="rId8" action="ppaction://hlinksldjump"/>
          </p:cNvPr>
          <p:cNvPicPr>
            <a:picLocks noChangeAspect="1" noChangeArrowheads="1"/>
          </p:cNvPicPr>
          <p:nvPr/>
        </p:nvPicPr>
        <p:blipFill>
          <a:blip r:embed="rId3" cstate="print"/>
          <a:srcRect/>
          <a:stretch>
            <a:fillRect/>
          </a:stretch>
        </p:blipFill>
        <p:spPr bwMode="auto">
          <a:xfrm>
            <a:off x="3203848" y="2420888"/>
            <a:ext cx="576263" cy="576263"/>
          </a:xfrm>
          <a:prstGeom prst="rect">
            <a:avLst/>
          </a:prstGeom>
          <a:noFill/>
        </p:spPr>
      </p:pic>
      <p:pic>
        <p:nvPicPr>
          <p:cNvPr id="19" name="Picture 2" descr="C:\Users\Hürriyet\Desktop\yarışmalar\perspective_button_stop.png">
            <a:hlinkClick r:id="rId9" action="ppaction://hlinksldjump"/>
          </p:cNvPr>
          <p:cNvPicPr>
            <a:picLocks noChangeAspect="1" noChangeArrowheads="1"/>
          </p:cNvPicPr>
          <p:nvPr/>
        </p:nvPicPr>
        <p:blipFill>
          <a:blip r:embed="rId3" cstate="print"/>
          <a:srcRect/>
          <a:stretch>
            <a:fillRect/>
          </a:stretch>
        </p:blipFill>
        <p:spPr bwMode="auto">
          <a:xfrm>
            <a:off x="0" y="2348880"/>
            <a:ext cx="576263" cy="576263"/>
          </a:xfrm>
          <a:prstGeom prst="rect">
            <a:avLst/>
          </a:prstGeom>
          <a:noFill/>
        </p:spPr>
      </p:pic>
      <p:pic>
        <p:nvPicPr>
          <p:cNvPr id="20" name="Picture 2" descr="C:\Users\Hürriyet\Desktop\yarışmalar\perspective_button_stop.png">
            <a:hlinkClick r:id="rId10" action="ppaction://hlinksldjump"/>
          </p:cNvPr>
          <p:cNvPicPr>
            <a:picLocks noChangeAspect="1" noChangeArrowheads="1"/>
          </p:cNvPicPr>
          <p:nvPr/>
        </p:nvPicPr>
        <p:blipFill>
          <a:blip r:embed="rId3" cstate="print"/>
          <a:srcRect/>
          <a:stretch>
            <a:fillRect/>
          </a:stretch>
        </p:blipFill>
        <p:spPr bwMode="auto">
          <a:xfrm>
            <a:off x="6300192" y="0"/>
            <a:ext cx="576263" cy="576263"/>
          </a:xfrm>
          <a:prstGeom prst="rect">
            <a:avLst/>
          </a:prstGeom>
          <a:noFill/>
        </p:spPr>
      </p:pic>
      <p:pic>
        <p:nvPicPr>
          <p:cNvPr id="21" name="Picture 2" descr="C:\Users\Hürriyet\Desktop\yarışmalar\perspective_button_stop.png">
            <a:hlinkClick r:id="rId11" action="ppaction://hlinksldjump"/>
          </p:cNvPr>
          <p:cNvPicPr>
            <a:picLocks noChangeAspect="1" noChangeArrowheads="1"/>
          </p:cNvPicPr>
          <p:nvPr/>
        </p:nvPicPr>
        <p:blipFill>
          <a:blip r:embed="rId3" cstate="print"/>
          <a:srcRect/>
          <a:stretch>
            <a:fillRect/>
          </a:stretch>
        </p:blipFill>
        <p:spPr bwMode="auto">
          <a:xfrm>
            <a:off x="3203848" y="0"/>
            <a:ext cx="576263" cy="576263"/>
          </a:xfrm>
          <a:prstGeom prst="rect">
            <a:avLst/>
          </a:prstGeom>
          <a:noFill/>
        </p:spPr>
      </p:pic>
      <p:pic>
        <p:nvPicPr>
          <p:cNvPr id="1027" name="Picture 3" descr="C:\Users\Hürriyet\Desktop\yarışmalar\perspective_button_favorites.png">
            <a:hlinkClick r:id="rId12" action="ppaction://hlinksldjump"/>
          </p:cNvPr>
          <p:cNvPicPr>
            <a:picLocks noChangeAspect="1" noChangeArrowheads="1"/>
          </p:cNvPicPr>
          <p:nvPr/>
        </p:nvPicPr>
        <p:blipFill>
          <a:blip r:embed="rId13" cstate="print"/>
          <a:srcRect/>
          <a:stretch>
            <a:fillRect/>
          </a:stretch>
        </p:blipFill>
        <p:spPr bwMode="auto">
          <a:xfrm>
            <a:off x="611560" y="0"/>
            <a:ext cx="648072" cy="648072"/>
          </a:xfrm>
          <a:prstGeom prst="rect">
            <a:avLst/>
          </a:prstGeom>
          <a:noFill/>
        </p:spPr>
      </p:pic>
      <p:pic>
        <p:nvPicPr>
          <p:cNvPr id="23" name="Picture 3" descr="C:\Users\Hürriyet\Desktop\yarışmalar\perspective_button_favorites.png">
            <a:hlinkClick r:id="rId14" action="ppaction://hlinksldjump"/>
          </p:cNvPr>
          <p:cNvPicPr>
            <a:picLocks noChangeAspect="1" noChangeArrowheads="1"/>
          </p:cNvPicPr>
          <p:nvPr/>
        </p:nvPicPr>
        <p:blipFill>
          <a:blip r:embed="rId13" cstate="print"/>
          <a:srcRect/>
          <a:stretch>
            <a:fillRect/>
          </a:stretch>
        </p:blipFill>
        <p:spPr bwMode="auto">
          <a:xfrm>
            <a:off x="6876256" y="4797152"/>
            <a:ext cx="648072" cy="648072"/>
          </a:xfrm>
          <a:prstGeom prst="rect">
            <a:avLst/>
          </a:prstGeom>
          <a:noFill/>
        </p:spPr>
      </p:pic>
      <p:pic>
        <p:nvPicPr>
          <p:cNvPr id="24" name="Picture 3" descr="C:\Users\Hürriyet\Desktop\yarışmalar\perspective_button_favorites.png">
            <a:hlinkClick r:id="rId15" action="ppaction://hlinksldjump"/>
          </p:cNvPr>
          <p:cNvPicPr>
            <a:picLocks noChangeAspect="1" noChangeArrowheads="1"/>
          </p:cNvPicPr>
          <p:nvPr/>
        </p:nvPicPr>
        <p:blipFill>
          <a:blip r:embed="rId13" cstate="print"/>
          <a:srcRect/>
          <a:stretch>
            <a:fillRect/>
          </a:stretch>
        </p:blipFill>
        <p:spPr bwMode="auto">
          <a:xfrm>
            <a:off x="3779912" y="4797152"/>
            <a:ext cx="648072" cy="648072"/>
          </a:xfrm>
          <a:prstGeom prst="rect">
            <a:avLst/>
          </a:prstGeom>
          <a:noFill/>
        </p:spPr>
      </p:pic>
      <p:pic>
        <p:nvPicPr>
          <p:cNvPr id="25" name="Picture 3" descr="C:\Users\Hürriyet\Desktop\yarışmalar\perspective_button_favorites.png">
            <a:hlinkClick r:id="rId16" action="ppaction://hlinksldjump"/>
          </p:cNvPr>
          <p:cNvPicPr>
            <a:picLocks noChangeAspect="1" noChangeArrowheads="1"/>
          </p:cNvPicPr>
          <p:nvPr/>
        </p:nvPicPr>
        <p:blipFill>
          <a:blip r:embed="rId13" cstate="print"/>
          <a:srcRect/>
          <a:stretch>
            <a:fillRect/>
          </a:stretch>
        </p:blipFill>
        <p:spPr bwMode="auto">
          <a:xfrm>
            <a:off x="611560" y="4797152"/>
            <a:ext cx="648072" cy="648072"/>
          </a:xfrm>
          <a:prstGeom prst="rect">
            <a:avLst/>
          </a:prstGeom>
          <a:noFill/>
        </p:spPr>
      </p:pic>
      <p:pic>
        <p:nvPicPr>
          <p:cNvPr id="26" name="Picture 3" descr="C:\Users\Hürriyet\Desktop\yarışmalar\perspective_button_favorites.png">
            <a:hlinkClick r:id="rId17" action="ppaction://hlinksldjump"/>
          </p:cNvPr>
          <p:cNvPicPr>
            <a:picLocks noChangeAspect="1" noChangeArrowheads="1"/>
          </p:cNvPicPr>
          <p:nvPr/>
        </p:nvPicPr>
        <p:blipFill>
          <a:blip r:embed="rId13" cstate="print"/>
          <a:srcRect/>
          <a:stretch>
            <a:fillRect/>
          </a:stretch>
        </p:blipFill>
        <p:spPr bwMode="auto">
          <a:xfrm>
            <a:off x="6876256" y="2420888"/>
            <a:ext cx="648072" cy="648072"/>
          </a:xfrm>
          <a:prstGeom prst="rect">
            <a:avLst/>
          </a:prstGeom>
          <a:noFill/>
        </p:spPr>
      </p:pic>
      <p:pic>
        <p:nvPicPr>
          <p:cNvPr id="27" name="Picture 3" descr="C:\Users\Hürriyet\Desktop\yarışmalar\perspective_button_favorites.png">
            <a:hlinkClick r:id="rId18" action="ppaction://hlinksldjump"/>
          </p:cNvPr>
          <p:cNvPicPr>
            <a:picLocks noChangeAspect="1" noChangeArrowheads="1"/>
          </p:cNvPicPr>
          <p:nvPr/>
        </p:nvPicPr>
        <p:blipFill>
          <a:blip r:embed="rId13" cstate="print"/>
          <a:srcRect/>
          <a:stretch>
            <a:fillRect/>
          </a:stretch>
        </p:blipFill>
        <p:spPr bwMode="auto">
          <a:xfrm>
            <a:off x="3851920" y="2348880"/>
            <a:ext cx="648072" cy="648072"/>
          </a:xfrm>
          <a:prstGeom prst="rect">
            <a:avLst/>
          </a:prstGeom>
          <a:noFill/>
        </p:spPr>
      </p:pic>
      <p:pic>
        <p:nvPicPr>
          <p:cNvPr id="28" name="Picture 3" descr="C:\Users\Hürriyet\Desktop\yarışmalar\perspective_button_favorites.png">
            <a:hlinkClick r:id="rId19" action="ppaction://hlinksldjump"/>
          </p:cNvPr>
          <p:cNvPicPr>
            <a:picLocks noChangeAspect="1" noChangeArrowheads="1"/>
          </p:cNvPicPr>
          <p:nvPr/>
        </p:nvPicPr>
        <p:blipFill>
          <a:blip r:embed="rId13" cstate="print"/>
          <a:srcRect/>
          <a:stretch>
            <a:fillRect/>
          </a:stretch>
        </p:blipFill>
        <p:spPr bwMode="auto">
          <a:xfrm>
            <a:off x="611560" y="2348880"/>
            <a:ext cx="648072" cy="648072"/>
          </a:xfrm>
          <a:prstGeom prst="rect">
            <a:avLst/>
          </a:prstGeom>
          <a:noFill/>
        </p:spPr>
      </p:pic>
      <p:pic>
        <p:nvPicPr>
          <p:cNvPr id="29" name="Picture 3" descr="C:\Users\Hürriyet\Desktop\yarışmalar\perspective_button_favorites.png">
            <a:hlinkClick r:id="rId20" action="ppaction://hlinksldjump"/>
          </p:cNvPr>
          <p:cNvPicPr>
            <a:picLocks noChangeAspect="1" noChangeArrowheads="1"/>
          </p:cNvPicPr>
          <p:nvPr/>
        </p:nvPicPr>
        <p:blipFill>
          <a:blip r:embed="rId13" cstate="print"/>
          <a:srcRect/>
          <a:stretch>
            <a:fillRect/>
          </a:stretch>
        </p:blipFill>
        <p:spPr bwMode="auto">
          <a:xfrm>
            <a:off x="6948264" y="0"/>
            <a:ext cx="648072" cy="648072"/>
          </a:xfrm>
          <a:prstGeom prst="rect">
            <a:avLst/>
          </a:prstGeom>
          <a:noFill/>
        </p:spPr>
      </p:pic>
      <p:pic>
        <p:nvPicPr>
          <p:cNvPr id="30" name="Picture 3" descr="C:\Users\Hürriyet\Desktop\yarışmalar\perspective_button_favorites.png">
            <a:hlinkClick r:id="rId21" action="ppaction://hlinksldjump"/>
          </p:cNvPr>
          <p:cNvPicPr>
            <a:picLocks noChangeAspect="1" noChangeArrowheads="1"/>
          </p:cNvPicPr>
          <p:nvPr/>
        </p:nvPicPr>
        <p:blipFill>
          <a:blip r:embed="rId13" cstate="print"/>
          <a:srcRect/>
          <a:stretch>
            <a:fillRect/>
          </a:stretch>
        </p:blipFill>
        <p:spPr bwMode="auto">
          <a:xfrm>
            <a:off x="3923928" y="0"/>
            <a:ext cx="648072" cy="648072"/>
          </a:xfrm>
          <a:prstGeom prst="rect">
            <a:avLst/>
          </a:prstGeom>
          <a:noFill/>
        </p:spPr>
      </p:pic>
      <p:pic>
        <p:nvPicPr>
          <p:cNvPr id="1028" name="Picture 4" descr="C:\Users\Hürriyet\Desktop\yarışmalar\perspective_button_reboot.png">
            <a:hlinkClick r:id="rId22" action="ppaction://hlinksldjump"/>
          </p:cNvPr>
          <p:cNvPicPr>
            <a:picLocks noChangeAspect="1" noChangeArrowheads="1"/>
          </p:cNvPicPr>
          <p:nvPr/>
        </p:nvPicPr>
        <p:blipFill>
          <a:blip r:embed="rId23" cstate="print"/>
          <a:srcRect/>
          <a:stretch>
            <a:fillRect/>
          </a:stretch>
        </p:blipFill>
        <p:spPr bwMode="auto">
          <a:xfrm>
            <a:off x="1259632" y="548680"/>
            <a:ext cx="673870" cy="673870"/>
          </a:xfrm>
          <a:prstGeom prst="rect">
            <a:avLst/>
          </a:prstGeom>
          <a:noFill/>
        </p:spPr>
      </p:pic>
      <p:pic>
        <p:nvPicPr>
          <p:cNvPr id="32" name="Picture 4" descr="C:\Users\Hürriyet\Desktop\yarışmalar\perspective_button_reboot.png">
            <a:hlinkClick r:id="rId24" action="ppaction://hlinksldjump"/>
          </p:cNvPr>
          <p:cNvPicPr>
            <a:picLocks noChangeAspect="1" noChangeArrowheads="1"/>
          </p:cNvPicPr>
          <p:nvPr/>
        </p:nvPicPr>
        <p:blipFill>
          <a:blip r:embed="rId23" cstate="print"/>
          <a:srcRect/>
          <a:stretch>
            <a:fillRect/>
          </a:stretch>
        </p:blipFill>
        <p:spPr bwMode="auto">
          <a:xfrm>
            <a:off x="4355976" y="5373216"/>
            <a:ext cx="673870" cy="673870"/>
          </a:xfrm>
          <a:prstGeom prst="rect">
            <a:avLst/>
          </a:prstGeom>
          <a:noFill/>
        </p:spPr>
      </p:pic>
      <p:pic>
        <p:nvPicPr>
          <p:cNvPr id="33" name="Picture 4" descr="C:\Users\Hürriyet\Desktop\yarışmalar\perspective_button_reboot.png">
            <a:hlinkClick r:id="rId25" action="ppaction://hlinksldjump"/>
          </p:cNvPr>
          <p:cNvPicPr>
            <a:picLocks noChangeAspect="1" noChangeArrowheads="1"/>
          </p:cNvPicPr>
          <p:nvPr/>
        </p:nvPicPr>
        <p:blipFill>
          <a:blip r:embed="rId23" cstate="print"/>
          <a:srcRect/>
          <a:stretch>
            <a:fillRect/>
          </a:stretch>
        </p:blipFill>
        <p:spPr bwMode="auto">
          <a:xfrm>
            <a:off x="7380312" y="5301208"/>
            <a:ext cx="673870" cy="673870"/>
          </a:xfrm>
          <a:prstGeom prst="rect">
            <a:avLst/>
          </a:prstGeom>
          <a:noFill/>
        </p:spPr>
      </p:pic>
      <p:pic>
        <p:nvPicPr>
          <p:cNvPr id="34" name="Picture 4" descr="C:\Users\Hürriyet\Desktop\yarışmalar\perspective_button_reboot.png">
            <a:hlinkClick r:id="rId26" action="ppaction://hlinksldjump"/>
          </p:cNvPr>
          <p:cNvPicPr>
            <a:picLocks noChangeAspect="1" noChangeArrowheads="1"/>
          </p:cNvPicPr>
          <p:nvPr/>
        </p:nvPicPr>
        <p:blipFill>
          <a:blip r:embed="rId23" cstate="print"/>
          <a:srcRect/>
          <a:stretch>
            <a:fillRect/>
          </a:stretch>
        </p:blipFill>
        <p:spPr bwMode="auto">
          <a:xfrm>
            <a:off x="7380312" y="2852936"/>
            <a:ext cx="673870" cy="673870"/>
          </a:xfrm>
          <a:prstGeom prst="rect">
            <a:avLst/>
          </a:prstGeom>
          <a:noFill/>
        </p:spPr>
      </p:pic>
      <p:pic>
        <p:nvPicPr>
          <p:cNvPr id="35" name="Picture 4" descr="C:\Users\Hürriyet\Desktop\yarışmalar\perspective_button_reboot.png">
            <a:hlinkClick r:id="rId27" action="ppaction://hlinksldjump"/>
          </p:cNvPr>
          <p:cNvPicPr>
            <a:picLocks noChangeAspect="1" noChangeArrowheads="1"/>
          </p:cNvPicPr>
          <p:nvPr/>
        </p:nvPicPr>
        <p:blipFill>
          <a:blip r:embed="rId23" cstate="print"/>
          <a:srcRect/>
          <a:stretch>
            <a:fillRect/>
          </a:stretch>
        </p:blipFill>
        <p:spPr bwMode="auto">
          <a:xfrm>
            <a:off x="7452320" y="620688"/>
            <a:ext cx="673870" cy="673870"/>
          </a:xfrm>
          <a:prstGeom prst="rect">
            <a:avLst/>
          </a:prstGeom>
          <a:noFill/>
        </p:spPr>
      </p:pic>
      <p:pic>
        <p:nvPicPr>
          <p:cNvPr id="36" name="Picture 4" descr="C:\Users\Hürriyet\Desktop\yarışmalar\perspective_button_reboot.png">
            <a:hlinkClick r:id="rId28" action="ppaction://hlinksldjump"/>
          </p:cNvPr>
          <p:cNvPicPr>
            <a:picLocks noChangeAspect="1" noChangeArrowheads="1"/>
          </p:cNvPicPr>
          <p:nvPr/>
        </p:nvPicPr>
        <p:blipFill>
          <a:blip r:embed="rId23" cstate="print"/>
          <a:srcRect/>
          <a:stretch>
            <a:fillRect/>
          </a:stretch>
        </p:blipFill>
        <p:spPr bwMode="auto">
          <a:xfrm>
            <a:off x="4427984" y="548680"/>
            <a:ext cx="673870" cy="673870"/>
          </a:xfrm>
          <a:prstGeom prst="rect">
            <a:avLst/>
          </a:prstGeom>
          <a:noFill/>
        </p:spPr>
      </p:pic>
      <p:pic>
        <p:nvPicPr>
          <p:cNvPr id="37" name="Picture 4" descr="C:\Users\Hürriyet\Desktop\yarışmalar\perspective_button_reboot.png">
            <a:hlinkClick r:id="rId29" action="ppaction://hlinksldjump"/>
          </p:cNvPr>
          <p:cNvPicPr>
            <a:picLocks noChangeAspect="1" noChangeArrowheads="1"/>
          </p:cNvPicPr>
          <p:nvPr/>
        </p:nvPicPr>
        <p:blipFill>
          <a:blip r:embed="rId23" cstate="print"/>
          <a:srcRect/>
          <a:stretch>
            <a:fillRect/>
          </a:stretch>
        </p:blipFill>
        <p:spPr bwMode="auto">
          <a:xfrm>
            <a:off x="4355976" y="2924944"/>
            <a:ext cx="673870" cy="673870"/>
          </a:xfrm>
          <a:prstGeom prst="rect">
            <a:avLst/>
          </a:prstGeom>
          <a:noFill/>
        </p:spPr>
      </p:pic>
      <p:pic>
        <p:nvPicPr>
          <p:cNvPr id="38" name="Picture 4" descr="C:\Users\Hürriyet\Desktop\yarışmalar\perspective_button_reboot.png">
            <a:hlinkClick r:id="rId30" action="ppaction://hlinksldjump"/>
          </p:cNvPr>
          <p:cNvPicPr>
            <a:picLocks noChangeAspect="1" noChangeArrowheads="1"/>
          </p:cNvPicPr>
          <p:nvPr/>
        </p:nvPicPr>
        <p:blipFill>
          <a:blip r:embed="rId23" cstate="print"/>
          <a:srcRect/>
          <a:stretch>
            <a:fillRect/>
          </a:stretch>
        </p:blipFill>
        <p:spPr bwMode="auto">
          <a:xfrm>
            <a:off x="1187624" y="2852936"/>
            <a:ext cx="673870" cy="673870"/>
          </a:xfrm>
          <a:prstGeom prst="rect">
            <a:avLst/>
          </a:prstGeom>
          <a:noFill/>
        </p:spPr>
      </p:pic>
      <p:pic>
        <p:nvPicPr>
          <p:cNvPr id="39" name="Picture 4" descr="C:\Users\Hürriyet\Desktop\yarışmalar\perspective_button_reboot.png">
            <a:hlinkClick r:id="rId31" action="ppaction://hlinksldjump"/>
          </p:cNvPr>
          <p:cNvPicPr>
            <a:picLocks noChangeAspect="1" noChangeArrowheads="1"/>
          </p:cNvPicPr>
          <p:nvPr/>
        </p:nvPicPr>
        <p:blipFill>
          <a:blip r:embed="rId23" cstate="print"/>
          <a:srcRect/>
          <a:stretch>
            <a:fillRect/>
          </a:stretch>
        </p:blipFill>
        <p:spPr bwMode="auto">
          <a:xfrm>
            <a:off x="1115616" y="5373216"/>
            <a:ext cx="673870" cy="673870"/>
          </a:xfrm>
          <a:prstGeom prst="rect">
            <a:avLst/>
          </a:prstGeom>
          <a:noFill/>
        </p:spPr>
      </p:pic>
      <p:pic>
        <p:nvPicPr>
          <p:cNvPr id="1029" name="Picture 5" descr="C:\Users\Hürriyet\Desktop\yarışmalar\perspective_button_games.png">
            <a:hlinkClick r:id="rId32" action="ppaction://hlinksldjump"/>
          </p:cNvPr>
          <p:cNvPicPr>
            <a:picLocks noChangeAspect="1" noChangeArrowheads="1"/>
          </p:cNvPicPr>
          <p:nvPr/>
        </p:nvPicPr>
        <p:blipFill>
          <a:blip r:embed="rId33" cstate="print"/>
          <a:srcRect/>
          <a:stretch>
            <a:fillRect/>
          </a:stretch>
        </p:blipFill>
        <p:spPr bwMode="auto">
          <a:xfrm>
            <a:off x="1979712" y="620688"/>
            <a:ext cx="623194" cy="623194"/>
          </a:xfrm>
          <a:prstGeom prst="rect">
            <a:avLst/>
          </a:prstGeom>
          <a:noFill/>
        </p:spPr>
      </p:pic>
      <p:pic>
        <p:nvPicPr>
          <p:cNvPr id="41" name="Picture 5" descr="C:\Users\Hürriyet\Desktop\yarışmalar\perspective_button_games.png">
            <a:hlinkClick r:id="rId34" action="ppaction://hlinksldjump"/>
          </p:cNvPr>
          <p:cNvPicPr>
            <a:picLocks noChangeAspect="1" noChangeArrowheads="1"/>
          </p:cNvPicPr>
          <p:nvPr/>
        </p:nvPicPr>
        <p:blipFill>
          <a:blip r:embed="rId33" cstate="print"/>
          <a:srcRect/>
          <a:stretch>
            <a:fillRect/>
          </a:stretch>
        </p:blipFill>
        <p:spPr bwMode="auto">
          <a:xfrm>
            <a:off x="8028384" y="5373216"/>
            <a:ext cx="623194" cy="623194"/>
          </a:xfrm>
          <a:prstGeom prst="rect">
            <a:avLst/>
          </a:prstGeom>
          <a:noFill/>
        </p:spPr>
      </p:pic>
      <p:pic>
        <p:nvPicPr>
          <p:cNvPr id="42" name="Picture 5" descr="C:\Users\Hürriyet\Desktop\yarışmalar\perspective_button_games.png">
            <a:hlinkClick r:id="rId35" action="ppaction://hlinksldjump"/>
          </p:cNvPr>
          <p:cNvPicPr>
            <a:picLocks noChangeAspect="1" noChangeArrowheads="1"/>
          </p:cNvPicPr>
          <p:nvPr/>
        </p:nvPicPr>
        <p:blipFill>
          <a:blip r:embed="rId33" cstate="print"/>
          <a:srcRect/>
          <a:stretch>
            <a:fillRect/>
          </a:stretch>
        </p:blipFill>
        <p:spPr bwMode="auto">
          <a:xfrm>
            <a:off x="5004048" y="5445224"/>
            <a:ext cx="623194" cy="623194"/>
          </a:xfrm>
          <a:prstGeom prst="rect">
            <a:avLst/>
          </a:prstGeom>
          <a:noFill/>
        </p:spPr>
      </p:pic>
      <p:pic>
        <p:nvPicPr>
          <p:cNvPr id="43" name="Picture 5" descr="C:\Users\Hürriyet\Desktop\yarışmalar\perspective_button_games.png">
            <a:hlinkClick r:id="rId36" action="ppaction://hlinksldjump"/>
          </p:cNvPr>
          <p:cNvPicPr>
            <a:picLocks noChangeAspect="1" noChangeArrowheads="1"/>
          </p:cNvPicPr>
          <p:nvPr/>
        </p:nvPicPr>
        <p:blipFill>
          <a:blip r:embed="rId33" cstate="print"/>
          <a:srcRect/>
          <a:stretch>
            <a:fillRect/>
          </a:stretch>
        </p:blipFill>
        <p:spPr bwMode="auto">
          <a:xfrm>
            <a:off x="1835696" y="5445224"/>
            <a:ext cx="623194" cy="623194"/>
          </a:xfrm>
          <a:prstGeom prst="rect">
            <a:avLst/>
          </a:prstGeom>
          <a:noFill/>
        </p:spPr>
      </p:pic>
      <p:pic>
        <p:nvPicPr>
          <p:cNvPr id="44" name="Picture 5" descr="C:\Users\Hürriyet\Desktop\yarışmalar\perspective_button_games.png">
            <a:hlinkClick r:id="rId37" action="ppaction://hlinksldjump"/>
          </p:cNvPr>
          <p:cNvPicPr>
            <a:picLocks noChangeAspect="1" noChangeArrowheads="1"/>
          </p:cNvPicPr>
          <p:nvPr/>
        </p:nvPicPr>
        <p:blipFill>
          <a:blip r:embed="rId33" cstate="print"/>
          <a:srcRect/>
          <a:stretch>
            <a:fillRect/>
          </a:stretch>
        </p:blipFill>
        <p:spPr bwMode="auto">
          <a:xfrm>
            <a:off x="8100392" y="2924944"/>
            <a:ext cx="623194" cy="623194"/>
          </a:xfrm>
          <a:prstGeom prst="rect">
            <a:avLst/>
          </a:prstGeom>
          <a:noFill/>
        </p:spPr>
      </p:pic>
      <p:pic>
        <p:nvPicPr>
          <p:cNvPr id="45" name="Picture 5" descr="C:\Users\Hürriyet\Desktop\yarışmalar\perspective_button_games.png">
            <a:hlinkClick r:id="rId38" action="ppaction://hlinksldjump"/>
          </p:cNvPr>
          <p:cNvPicPr>
            <a:picLocks noChangeAspect="1" noChangeArrowheads="1"/>
          </p:cNvPicPr>
          <p:nvPr/>
        </p:nvPicPr>
        <p:blipFill>
          <a:blip r:embed="rId33" cstate="print"/>
          <a:srcRect/>
          <a:stretch>
            <a:fillRect/>
          </a:stretch>
        </p:blipFill>
        <p:spPr bwMode="auto">
          <a:xfrm>
            <a:off x="5076056" y="2996952"/>
            <a:ext cx="623194" cy="623194"/>
          </a:xfrm>
          <a:prstGeom prst="rect">
            <a:avLst/>
          </a:prstGeom>
          <a:noFill/>
        </p:spPr>
      </p:pic>
      <p:pic>
        <p:nvPicPr>
          <p:cNvPr id="46" name="Picture 5" descr="C:\Users\Hürriyet\Desktop\yarışmalar\perspective_button_games.png">
            <a:hlinkClick r:id="rId39" action="ppaction://hlinksldjump"/>
          </p:cNvPr>
          <p:cNvPicPr>
            <a:picLocks noChangeAspect="1" noChangeArrowheads="1"/>
          </p:cNvPicPr>
          <p:nvPr/>
        </p:nvPicPr>
        <p:blipFill>
          <a:blip r:embed="rId33" cstate="print"/>
          <a:srcRect/>
          <a:stretch>
            <a:fillRect/>
          </a:stretch>
        </p:blipFill>
        <p:spPr bwMode="auto">
          <a:xfrm>
            <a:off x="1907704" y="2852936"/>
            <a:ext cx="623194" cy="623194"/>
          </a:xfrm>
          <a:prstGeom prst="rect">
            <a:avLst/>
          </a:prstGeom>
          <a:noFill/>
        </p:spPr>
      </p:pic>
      <p:pic>
        <p:nvPicPr>
          <p:cNvPr id="47" name="Picture 5" descr="C:\Users\Hürriyet\Desktop\yarışmalar\perspective_button_games.png">
            <a:hlinkClick r:id="rId40" action="ppaction://hlinksldjump"/>
          </p:cNvPr>
          <p:cNvPicPr>
            <a:picLocks noChangeAspect="1" noChangeArrowheads="1"/>
          </p:cNvPicPr>
          <p:nvPr/>
        </p:nvPicPr>
        <p:blipFill>
          <a:blip r:embed="rId33" cstate="print"/>
          <a:srcRect/>
          <a:stretch>
            <a:fillRect/>
          </a:stretch>
        </p:blipFill>
        <p:spPr bwMode="auto">
          <a:xfrm>
            <a:off x="8172400" y="692696"/>
            <a:ext cx="623194" cy="623194"/>
          </a:xfrm>
          <a:prstGeom prst="rect">
            <a:avLst/>
          </a:prstGeom>
          <a:noFill/>
        </p:spPr>
      </p:pic>
      <p:pic>
        <p:nvPicPr>
          <p:cNvPr id="48" name="Picture 5" descr="C:\Users\Hürriyet\Desktop\yarışmalar\perspective_button_games.png">
            <a:hlinkClick r:id="rId41" action="ppaction://hlinksldjump"/>
          </p:cNvPr>
          <p:cNvPicPr>
            <a:picLocks noChangeAspect="1" noChangeArrowheads="1"/>
          </p:cNvPicPr>
          <p:nvPr/>
        </p:nvPicPr>
        <p:blipFill>
          <a:blip r:embed="rId33" cstate="print"/>
          <a:srcRect/>
          <a:stretch>
            <a:fillRect/>
          </a:stretch>
        </p:blipFill>
        <p:spPr bwMode="auto">
          <a:xfrm>
            <a:off x="5148064" y="620688"/>
            <a:ext cx="623194" cy="623194"/>
          </a:xfrm>
          <a:prstGeom prst="rect">
            <a:avLst/>
          </a:prstGeom>
          <a:noFill/>
        </p:spPr>
      </p:pic>
      <p:pic>
        <p:nvPicPr>
          <p:cNvPr id="1030" name="Picture 6" descr="C:\Users\Hürriyet\Desktop\yarışmalar\5956.png">
            <a:hlinkClick r:id="rId42" action="ppaction://hlinksldjump"/>
          </p:cNvPr>
          <p:cNvPicPr>
            <a:picLocks noChangeAspect="1" noChangeArrowheads="1"/>
          </p:cNvPicPr>
          <p:nvPr/>
        </p:nvPicPr>
        <p:blipFill>
          <a:blip r:embed="rId43" cstate="print"/>
          <a:srcRect/>
          <a:stretch>
            <a:fillRect/>
          </a:stretch>
        </p:blipFill>
        <p:spPr bwMode="auto">
          <a:xfrm flipH="1">
            <a:off x="0" y="1340768"/>
            <a:ext cx="611560" cy="611560"/>
          </a:xfrm>
          <a:prstGeom prst="rect">
            <a:avLst/>
          </a:prstGeom>
          <a:noFill/>
        </p:spPr>
      </p:pic>
      <p:pic>
        <p:nvPicPr>
          <p:cNvPr id="50" name="Picture 6" descr="C:\Users\Hürriyet\Desktop\yarışmalar\5956.png">
            <a:hlinkClick r:id="rId44" action="ppaction://hlinksldjump"/>
          </p:cNvPr>
          <p:cNvPicPr>
            <a:picLocks noChangeAspect="1" noChangeArrowheads="1"/>
          </p:cNvPicPr>
          <p:nvPr/>
        </p:nvPicPr>
        <p:blipFill>
          <a:blip r:embed="rId43" cstate="print"/>
          <a:srcRect/>
          <a:stretch>
            <a:fillRect/>
          </a:stretch>
        </p:blipFill>
        <p:spPr bwMode="auto">
          <a:xfrm flipH="1">
            <a:off x="6300192" y="6246440"/>
            <a:ext cx="611560" cy="611560"/>
          </a:xfrm>
          <a:prstGeom prst="rect">
            <a:avLst/>
          </a:prstGeom>
          <a:noFill/>
        </p:spPr>
      </p:pic>
      <p:pic>
        <p:nvPicPr>
          <p:cNvPr id="51" name="Picture 6" descr="C:\Users\Hürriyet\Desktop\yarışmalar\5956.png">
            <a:hlinkClick r:id="rId45" action="ppaction://hlinksldjump"/>
          </p:cNvPr>
          <p:cNvPicPr>
            <a:picLocks noChangeAspect="1" noChangeArrowheads="1"/>
          </p:cNvPicPr>
          <p:nvPr/>
        </p:nvPicPr>
        <p:blipFill>
          <a:blip r:embed="rId43" cstate="print"/>
          <a:srcRect/>
          <a:stretch>
            <a:fillRect/>
          </a:stretch>
        </p:blipFill>
        <p:spPr bwMode="auto">
          <a:xfrm flipH="1">
            <a:off x="3203848" y="6246440"/>
            <a:ext cx="611560" cy="611560"/>
          </a:xfrm>
          <a:prstGeom prst="rect">
            <a:avLst/>
          </a:prstGeom>
          <a:noFill/>
        </p:spPr>
      </p:pic>
      <p:pic>
        <p:nvPicPr>
          <p:cNvPr id="52" name="Picture 6" descr="C:\Users\Hürriyet\Desktop\yarışmalar\5956.png">
            <a:hlinkClick r:id="rId46" action="ppaction://hlinksldjump"/>
          </p:cNvPr>
          <p:cNvPicPr>
            <a:picLocks noChangeAspect="1" noChangeArrowheads="1"/>
          </p:cNvPicPr>
          <p:nvPr/>
        </p:nvPicPr>
        <p:blipFill>
          <a:blip r:embed="rId43" cstate="print"/>
          <a:srcRect/>
          <a:stretch>
            <a:fillRect/>
          </a:stretch>
        </p:blipFill>
        <p:spPr bwMode="auto">
          <a:xfrm flipH="1">
            <a:off x="0" y="6246440"/>
            <a:ext cx="611560" cy="611560"/>
          </a:xfrm>
          <a:prstGeom prst="rect">
            <a:avLst/>
          </a:prstGeom>
          <a:noFill/>
        </p:spPr>
      </p:pic>
      <p:pic>
        <p:nvPicPr>
          <p:cNvPr id="53" name="Picture 6" descr="C:\Users\Hürriyet\Desktop\yarışmalar\5956.png">
            <a:hlinkClick r:id="rId47" action="ppaction://hlinksldjump"/>
          </p:cNvPr>
          <p:cNvPicPr>
            <a:picLocks noChangeAspect="1" noChangeArrowheads="1"/>
          </p:cNvPicPr>
          <p:nvPr/>
        </p:nvPicPr>
        <p:blipFill>
          <a:blip r:embed="rId43" cstate="print"/>
          <a:srcRect/>
          <a:stretch>
            <a:fillRect/>
          </a:stretch>
        </p:blipFill>
        <p:spPr bwMode="auto">
          <a:xfrm flipH="1">
            <a:off x="6300192" y="3717032"/>
            <a:ext cx="611560" cy="611560"/>
          </a:xfrm>
          <a:prstGeom prst="rect">
            <a:avLst/>
          </a:prstGeom>
          <a:noFill/>
        </p:spPr>
      </p:pic>
      <p:pic>
        <p:nvPicPr>
          <p:cNvPr id="54" name="Picture 6" descr="C:\Users\Hürriyet\Desktop\yarışmalar\5956.png">
            <a:hlinkClick r:id="rId48" action="ppaction://hlinksldjump"/>
          </p:cNvPr>
          <p:cNvPicPr>
            <a:picLocks noChangeAspect="1" noChangeArrowheads="1"/>
          </p:cNvPicPr>
          <p:nvPr/>
        </p:nvPicPr>
        <p:blipFill>
          <a:blip r:embed="rId43" cstate="print"/>
          <a:srcRect/>
          <a:stretch>
            <a:fillRect/>
          </a:stretch>
        </p:blipFill>
        <p:spPr bwMode="auto">
          <a:xfrm flipH="1">
            <a:off x="3203848" y="3645024"/>
            <a:ext cx="611560" cy="611560"/>
          </a:xfrm>
          <a:prstGeom prst="rect">
            <a:avLst/>
          </a:prstGeom>
          <a:noFill/>
        </p:spPr>
      </p:pic>
      <p:pic>
        <p:nvPicPr>
          <p:cNvPr id="55" name="Picture 6" descr="C:\Users\Hürriyet\Desktop\yarışmalar\5956.png">
            <a:hlinkClick r:id="rId49" action="ppaction://hlinksldjump"/>
          </p:cNvPr>
          <p:cNvPicPr>
            <a:picLocks noChangeAspect="1" noChangeArrowheads="1"/>
          </p:cNvPicPr>
          <p:nvPr/>
        </p:nvPicPr>
        <p:blipFill>
          <a:blip r:embed="rId43" cstate="print"/>
          <a:srcRect/>
          <a:stretch>
            <a:fillRect/>
          </a:stretch>
        </p:blipFill>
        <p:spPr bwMode="auto">
          <a:xfrm flipH="1">
            <a:off x="0" y="3717032"/>
            <a:ext cx="611560" cy="611560"/>
          </a:xfrm>
          <a:prstGeom prst="rect">
            <a:avLst/>
          </a:prstGeom>
          <a:noFill/>
        </p:spPr>
      </p:pic>
      <p:pic>
        <p:nvPicPr>
          <p:cNvPr id="56" name="Picture 6" descr="C:\Users\Hürriyet\Desktop\yarışmalar\5956.png">
            <a:hlinkClick r:id="rId50" action="ppaction://hlinksldjump"/>
          </p:cNvPr>
          <p:cNvPicPr>
            <a:picLocks noChangeAspect="1" noChangeArrowheads="1"/>
          </p:cNvPicPr>
          <p:nvPr/>
        </p:nvPicPr>
        <p:blipFill>
          <a:blip r:embed="rId43" cstate="print"/>
          <a:srcRect/>
          <a:stretch>
            <a:fillRect/>
          </a:stretch>
        </p:blipFill>
        <p:spPr bwMode="auto">
          <a:xfrm flipH="1">
            <a:off x="6300192" y="1340768"/>
            <a:ext cx="611560" cy="611560"/>
          </a:xfrm>
          <a:prstGeom prst="rect">
            <a:avLst/>
          </a:prstGeom>
          <a:noFill/>
        </p:spPr>
      </p:pic>
      <p:pic>
        <p:nvPicPr>
          <p:cNvPr id="57" name="Picture 6" descr="C:\Users\Hürriyet\Desktop\yarışmalar\5956.png">
            <a:hlinkClick r:id="rId51" action="ppaction://hlinksldjump"/>
          </p:cNvPr>
          <p:cNvPicPr>
            <a:picLocks noChangeAspect="1" noChangeArrowheads="1"/>
          </p:cNvPicPr>
          <p:nvPr/>
        </p:nvPicPr>
        <p:blipFill>
          <a:blip r:embed="rId43" cstate="print"/>
          <a:srcRect/>
          <a:stretch>
            <a:fillRect/>
          </a:stretch>
        </p:blipFill>
        <p:spPr bwMode="auto">
          <a:xfrm flipH="1">
            <a:off x="3203848" y="1340768"/>
            <a:ext cx="611560" cy="611560"/>
          </a:xfrm>
          <a:prstGeom prst="rect">
            <a:avLst/>
          </a:prstGeom>
          <a:noFill/>
        </p:spPr>
      </p:pic>
      <p:pic>
        <p:nvPicPr>
          <p:cNvPr id="1031" name="Picture 7" descr="C:\Users\Hürriyet\Desktop\yarışmalar\66.png">
            <a:hlinkClick r:id="rId52" action="ppaction://hlinksldjump"/>
          </p:cNvPr>
          <p:cNvPicPr>
            <a:picLocks noChangeAspect="1" noChangeArrowheads="1"/>
          </p:cNvPicPr>
          <p:nvPr/>
        </p:nvPicPr>
        <p:blipFill>
          <a:blip r:embed="rId53" cstate="print"/>
          <a:srcRect/>
          <a:stretch>
            <a:fillRect/>
          </a:stretch>
        </p:blipFill>
        <p:spPr bwMode="auto">
          <a:xfrm>
            <a:off x="683568" y="1340768"/>
            <a:ext cx="648072" cy="648072"/>
          </a:xfrm>
          <a:prstGeom prst="rect">
            <a:avLst/>
          </a:prstGeom>
          <a:noFill/>
        </p:spPr>
      </p:pic>
      <p:pic>
        <p:nvPicPr>
          <p:cNvPr id="59" name="Picture 7" descr="C:\Users\Hürriyet\Desktop\yarışmalar\66.png">
            <a:hlinkClick r:id="rId54" action="ppaction://hlinksldjump"/>
          </p:cNvPr>
          <p:cNvPicPr>
            <a:picLocks noChangeAspect="1" noChangeArrowheads="1"/>
          </p:cNvPicPr>
          <p:nvPr/>
        </p:nvPicPr>
        <p:blipFill>
          <a:blip r:embed="rId53" cstate="print"/>
          <a:srcRect/>
          <a:stretch>
            <a:fillRect/>
          </a:stretch>
        </p:blipFill>
        <p:spPr bwMode="auto">
          <a:xfrm>
            <a:off x="6948264" y="6209928"/>
            <a:ext cx="648072" cy="648072"/>
          </a:xfrm>
          <a:prstGeom prst="rect">
            <a:avLst/>
          </a:prstGeom>
          <a:noFill/>
        </p:spPr>
      </p:pic>
      <p:pic>
        <p:nvPicPr>
          <p:cNvPr id="60" name="Picture 7" descr="C:\Users\Hürriyet\Desktop\yarışmalar\66.png">
            <a:hlinkClick r:id="rId55" action="ppaction://hlinksldjump"/>
          </p:cNvPr>
          <p:cNvPicPr>
            <a:picLocks noChangeAspect="1" noChangeArrowheads="1"/>
          </p:cNvPicPr>
          <p:nvPr/>
        </p:nvPicPr>
        <p:blipFill>
          <a:blip r:embed="rId53" cstate="print"/>
          <a:srcRect/>
          <a:stretch>
            <a:fillRect/>
          </a:stretch>
        </p:blipFill>
        <p:spPr bwMode="auto">
          <a:xfrm>
            <a:off x="3851920" y="6209928"/>
            <a:ext cx="648072" cy="648072"/>
          </a:xfrm>
          <a:prstGeom prst="rect">
            <a:avLst/>
          </a:prstGeom>
          <a:noFill/>
        </p:spPr>
      </p:pic>
      <p:pic>
        <p:nvPicPr>
          <p:cNvPr id="61" name="Picture 7" descr="C:\Users\Hürriyet\Desktop\yarışmalar\66.png">
            <a:hlinkClick r:id="rId56" action="ppaction://hlinksldjump"/>
          </p:cNvPr>
          <p:cNvPicPr>
            <a:picLocks noChangeAspect="1" noChangeArrowheads="1"/>
          </p:cNvPicPr>
          <p:nvPr/>
        </p:nvPicPr>
        <p:blipFill>
          <a:blip r:embed="rId53" cstate="print"/>
          <a:srcRect/>
          <a:stretch>
            <a:fillRect/>
          </a:stretch>
        </p:blipFill>
        <p:spPr bwMode="auto">
          <a:xfrm>
            <a:off x="683568" y="6209928"/>
            <a:ext cx="648072" cy="648072"/>
          </a:xfrm>
          <a:prstGeom prst="rect">
            <a:avLst/>
          </a:prstGeom>
          <a:noFill/>
        </p:spPr>
      </p:pic>
      <p:pic>
        <p:nvPicPr>
          <p:cNvPr id="62" name="Picture 7" descr="C:\Users\Hürriyet\Desktop\yarışmalar\66.png">
            <a:hlinkClick r:id="rId57" action="ppaction://hlinksldjump"/>
          </p:cNvPr>
          <p:cNvPicPr>
            <a:picLocks noChangeAspect="1" noChangeArrowheads="1"/>
          </p:cNvPicPr>
          <p:nvPr/>
        </p:nvPicPr>
        <p:blipFill>
          <a:blip r:embed="rId53" cstate="print"/>
          <a:srcRect/>
          <a:stretch>
            <a:fillRect/>
          </a:stretch>
        </p:blipFill>
        <p:spPr bwMode="auto">
          <a:xfrm>
            <a:off x="6948264" y="3717032"/>
            <a:ext cx="648072" cy="648072"/>
          </a:xfrm>
          <a:prstGeom prst="rect">
            <a:avLst/>
          </a:prstGeom>
          <a:noFill/>
        </p:spPr>
      </p:pic>
      <p:pic>
        <p:nvPicPr>
          <p:cNvPr id="63" name="Picture 7" descr="C:\Users\Hürriyet\Desktop\yarışmalar\66.png">
            <a:hlinkClick r:id="rId58" action="ppaction://hlinksldjump"/>
          </p:cNvPr>
          <p:cNvPicPr>
            <a:picLocks noChangeAspect="1" noChangeArrowheads="1"/>
          </p:cNvPicPr>
          <p:nvPr/>
        </p:nvPicPr>
        <p:blipFill>
          <a:blip r:embed="rId53" cstate="print"/>
          <a:srcRect/>
          <a:stretch>
            <a:fillRect/>
          </a:stretch>
        </p:blipFill>
        <p:spPr bwMode="auto">
          <a:xfrm>
            <a:off x="3851920" y="3645024"/>
            <a:ext cx="648072" cy="648072"/>
          </a:xfrm>
          <a:prstGeom prst="rect">
            <a:avLst/>
          </a:prstGeom>
          <a:noFill/>
        </p:spPr>
      </p:pic>
      <p:pic>
        <p:nvPicPr>
          <p:cNvPr id="64" name="Picture 7" descr="C:\Users\Hürriyet\Desktop\yarışmalar\66.png">
            <a:hlinkClick r:id="rId59" action="ppaction://hlinksldjump"/>
          </p:cNvPr>
          <p:cNvPicPr>
            <a:picLocks noChangeAspect="1" noChangeArrowheads="1"/>
          </p:cNvPicPr>
          <p:nvPr/>
        </p:nvPicPr>
        <p:blipFill>
          <a:blip r:embed="rId53" cstate="print"/>
          <a:srcRect/>
          <a:stretch>
            <a:fillRect/>
          </a:stretch>
        </p:blipFill>
        <p:spPr bwMode="auto">
          <a:xfrm>
            <a:off x="611560" y="3717032"/>
            <a:ext cx="648072" cy="648072"/>
          </a:xfrm>
          <a:prstGeom prst="rect">
            <a:avLst/>
          </a:prstGeom>
          <a:noFill/>
        </p:spPr>
      </p:pic>
      <p:pic>
        <p:nvPicPr>
          <p:cNvPr id="65" name="Picture 7" descr="C:\Users\Hürriyet\Desktop\yarışmalar\66.png">
            <a:hlinkClick r:id="rId60" action="ppaction://hlinksldjump"/>
          </p:cNvPr>
          <p:cNvPicPr>
            <a:picLocks noChangeAspect="1" noChangeArrowheads="1"/>
          </p:cNvPicPr>
          <p:nvPr/>
        </p:nvPicPr>
        <p:blipFill>
          <a:blip r:embed="rId53" cstate="print"/>
          <a:srcRect/>
          <a:stretch>
            <a:fillRect/>
          </a:stretch>
        </p:blipFill>
        <p:spPr bwMode="auto">
          <a:xfrm>
            <a:off x="6948264" y="1340768"/>
            <a:ext cx="648072" cy="648072"/>
          </a:xfrm>
          <a:prstGeom prst="rect">
            <a:avLst/>
          </a:prstGeom>
          <a:noFill/>
        </p:spPr>
      </p:pic>
      <p:pic>
        <p:nvPicPr>
          <p:cNvPr id="66" name="Picture 7" descr="C:\Users\Hürriyet\Desktop\yarışmalar\66.png">
            <a:hlinkClick r:id="rId61" action="ppaction://hlinksldjump"/>
          </p:cNvPr>
          <p:cNvPicPr>
            <a:picLocks noChangeAspect="1" noChangeArrowheads="1"/>
          </p:cNvPicPr>
          <p:nvPr/>
        </p:nvPicPr>
        <p:blipFill>
          <a:blip r:embed="rId53" cstate="print"/>
          <a:srcRect/>
          <a:stretch>
            <a:fillRect/>
          </a:stretch>
        </p:blipFill>
        <p:spPr bwMode="auto">
          <a:xfrm>
            <a:off x="3851920" y="1340768"/>
            <a:ext cx="648072" cy="64807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cümlelerin hangisinde ünsüz yumuşamasına uğramış bir kelime yoktur? </a:t>
            </a:r>
            <a:br>
              <a:rPr lang="tr-TR" dirty="0" smtClean="0"/>
            </a:br>
            <a:r>
              <a:rPr lang="tr-TR" dirty="0" smtClean="0"/>
              <a:t>A)Anahtarı bulamayınca kilidi kırdılar. </a:t>
            </a:r>
            <a:br>
              <a:rPr lang="tr-TR" dirty="0" smtClean="0"/>
            </a:br>
            <a:r>
              <a:rPr lang="tr-TR" dirty="0" smtClean="0"/>
              <a:t>B)Kardeşim kızamığa yakalandı. </a:t>
            </a:r>
            <a:br>
              <a:rPr lang="tr-TR" dirty="0" smtClean="0"/>
            </a:br>
            <a:r>
              <a:rPr lang="tr-TR" dirty="0" smtClean="0"/>
              <a:t>C)Barışmaları için kardeşim aracı oldu. </a:t>
            </a:r>
            <a:br>
              <a:rPr lang="tr-TR" dirty="0" smtClean="0"/>
            </a:br>
            <a:r>
              <a:rPr lang="tr-TR" dirty="0" smtClean="0"/>
              <a:t>D)Masadaki kitabı bana verir misin?</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cümlelerin hangisinde yazım yanlışı yapılmıştır? </a:t>
            </a:r>
            <a:br>
              <a:rPr lang="tr-TR" dirty="0" smtClean="0"/>
            </a:br>
            <a:r>
              <a:rPr lang="tr-TR" dirty="0" smtClean="0"/>
              <a:t>a)Ben hep dişçiden korkmuşumdur. </a:t>
            </a:r>
            <a:br>
              <a:rPr lang="tr-TR" dirty="0" smtClean="0"/>
            </a:br>
            <a:r>
              <a:rPr lang="tr-TR" dirty="0" smtClean="0"/>
              <a:t>b)Bayramda </a:t>
            </a:r>
            <a:r>
              <a:rPr lang="tr-TR" dirty="0" err="1" smtClean="0"/>
              <a:t>milletce</a:t>
            </a:r>
            <a:r>
              <a:rPr lang="tr-TR" dirty="0" smtClean="0"/>
              <a:t> sevindik, coştuk. </a:t>
            </a:r>
            <a:br>
              <a:rPr lang="tr-TR" dirty="0" smtClean="0"/>
            </a:br>
            <a:r>
              <a:rPr lang="tr-TR" dirty="0" smtClean="0"/>
              <a:t>c)Karanlıkta kalınca mumları yaktık. </a:t>
            </a:r>
            <a:br>
              <a:rPr lang="tr-TR" dirty="0" smtClean="0"/>
            </a:br>
            <a:r>
              <a:rPr lang="tr-TR" dirty="0" smtClean="0"/>
              <a:t>d)Okul çıkışı kitapçıya uğradım.</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kelimelerin hangisinin kökü diğerlerinden farklıdır? </a:t>
            </a:r>
            <a:br>
              <a:rPr lang="tr-TR" dirty="0" smtClean="0"/>
            </a:br>
            <a:r>
              <a:rPr lang="tr-TR" dirty="0" smtClean="0"/>
              <a:t>a)Koşuyorum </a:t>
            </a:r>
            <a:br>
              <a:rPr lang="tr-TR" dirty="0" smtClean="0"/>
            </a:br>
            <a:r>
              <a:rPr lang="tr-TR" dirty="0" smtClean="0"/>
              <a:t>b)Okuyacağım </a:t>
            </a:r>
            <a:br>
              <a:rPr lang="tr-TR" dirty="0" smtClean="0"/>
            </a:br>
            <a:r>
              <a:rPr lang="tr-TR" dirty="0" smtClean="0"/>
              <a:t>c)Karanlık </a:t>
            </a:r>
            <a:br>
              <a:rPr lang="tr-TR" dirty="0" smtClean="0"/>
            </a:br>
            <a:r>
              <a:rPr lang="tr-TR" dirty="0" smtClean="0"/>
              <a:t>d)Görmüştüm</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kelimelere verilen ekler sırasıyla getirildiğinde bu kelimelerin hangisinde ünlü düşmesi olur? </a:t>
            </a:r>
            <a:br>
              <a:rPr lang="tr-TR" dirty="0" smtClean="0"/>
            </a:br>
            <a:r>
              <a:rPr lang="tr-TR" dirty="0" smtClean="0"/>
              <a:t>a) Boyun + u </a:t>
            </a:r>
            <a:br>
              <a:rPr lang="tr-TR" dirty="0" smtClean="0"/>
            </a:br>
            <a:r>
              <a:rPr lang="tr-TR" dirty="0" smtClean="0"/>
              <a:t>b) Çırak + ı </a:t>
            </a:r>
            <a:br>
              <a:rPr lang="tr-TR" dirty="0" smtClean="0"/>
            </a:br>
            <a:r>
              <a:rPr lang="tr-TR" dirty="0" smtClean="0"/>
              <a:t>c) Herkes + den </a:t>
            </a:r>
            <a:br>
              <a:rPr lang="tr-TR" dirty="0" smtClean="0"/>
            </a:br>
            <a:r>
              <a:rPr lang="tr-TR" dirty="0" smtClean="0"/>
              <a:t>d) Düşle + yor</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sözcüklerden hangisi birden çok yapım eki almıştır? </a:t>
            </a:r>
            <a:br>
              <a:rPr lang="tr-TR" dirty="0" smtClean="0"/>
            </a:br>
            <a:r>
              <a:rPr lang="tr-TR" dirty="0" smtClean="0"/>
              <a:t>A) Küçüklük </a:t>
            </a:r>
            <a:br>
              <a:rPr lang="tr-TR" dirty="0" smtClean="0"/>
            </a:br>
            <a:r>
              <a:rPr lang="tr-TR" dirty="0" smtClean="0"/>
              <a:t>B) Kitapçılık </a:t>
            </a:r>
            <a:br>
              <a:rPr lang="tr-TR" dirty="0" smtClean="0"/>
            </a:br>
            <a:r>
              <a:rPr lang="tr-TR" dirty="0" smtClean="0"/>
              <a:t>C) Mobilyacı </a:t>
            </a:r>
            <a:br>
              <a:rPr lang="tr-TR" dirty="0" smtClean="0"/>
            </a:br>
            <a:r>
              <a:rPr lang="tr-TR" dirty="0" smtClean="0"/>
              <a:t>D) Sözlükler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cümlelerin hangisinde yazım yanlışı yoktur? </a:t>
            </a:r>
            <a:br>
              <a:rPr lang="tr-TR" dirty="0" smtClean="0"/>
            </a:br>
            <a:r>
              <a:rPr lang="tr-TR" dirty="0" smtClean="0"/>
              <a:t>A) Bu soruyu çözemeyeceğimi mi sanıyorsun? B) Geldiğinde beni </a:t>
            </a:r>
            <a:r>
              <a:rPr lang="tr-TR" dirty="0" err="1" smtClean="0"/>
              <a:t>arıyacağını</a:t>
            </a:r>
            <a:r>
              <a:rPr lang="tr-TR" dirty="0" smtClean="0"/>
              <a:t> umarım.</a:t>
            </a:r>
            <a:br>
              <a:rPr lang="tr-TR" dirty="0" smtClean="0"/>
            </a:br>
            <a:r>
              <a:rPr lang="tr-TR" dirty="0" smtClean="0"/>
              <a:t>C) </a:t>
            </a:r>
            <a:r>
              <a:rPr lang="tr-TR" dirty="0" err="1" smtClean="0"/>
              <a:t>Hukuğun</a:t>
            </a:r>
            <a:r>
              <a:rPr lang="tr-TR" dirty="0" smtClean="0"/>
              <a:t> üstünlüğü tartışılmaz. </a:t>
            </a:r>
          </a:p>
          <a:p>
            <a:pPr>
              <a:buNone/>
            </a:pPr>
            <a:r>
              <a:rPr lang="tr-TR" dirty="0" smtClean="0"/>
              <a:t>	D) İhtiyar </a:t>
            </a:r>
            <a:r>
              <a:rPr lang="tr-TR" dirty="0" err="1" smtClean="0"/>
              <a:t>yavaşca</a:t>
            </a:r>
            <a:r>
              <a:rPr lang="tr-TR" dirty="0" smtClean="0"/>
              <a:t> yerinden doğruldu.</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cümlelerin hangisinde nesnel bir anlatım vardır? </a:t>
            </a:r>
            <a:br>
              <a:rPr lang="tr-TR" dirty="0" smtClean="0"/>
            </a:br>
            <a:r>
              <a:rPr lang="tr-TR" dirty="0" smtClean="0"/>
              <a:t>A) Her insan karanlıktan korkar. </a:t>
            </a:r>
            <a:br>
              <a:rPr lang="tr-TR" dirty="0" smtClean="0"/>
            </a:br>
            <a:r>
              <a:rPr lang="tr-TR" dirty="0" smtClean="0"/>
              <a:t>B) “Kibritçi Kız” </a:t>
            </a:r>
            <a:r>
              <a:rPr lang="tr-TR" dirty="0" err="1" smtClean="0"/>
              <a:t>Andersen</a:t>
            </a:r>
            <a:r>
              <a:rPr lang="tr-TR" dirty="0" smtClean="0"/>
              <a:t> Masalları’ndan biridir. </a:t>
            </a:r>
            <a:br>
              <a:rPr lang="tr-TR" dirty="0" smtClean="0"/>
            </a:br>
            <a:r>
              <a:rPr lang="tr-TR" dirty="0" smtClean="0"/>
              <a:t>C) Abant Gölü güzelliğiyle herkesi büyüler. </a:t>
            </a:r>
            <a:br>
              <a:rPr lang="tr-TR" dirty="0" smtClean="0"/>
            </a:br>
            <a:r>
              <a:rPr lang="tr-TR" dirty="0" smtClean="0"/>
              <a:t>D) Çocukları oldum olası severim.</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sorulardan hangisi sırasıyla kök+yapım eki+ çekim ekinden oluşmuştur? </a:t>
            </a:r>
            <a:br>
              <a:rPr lang="tr-TR" dirty="0" smtClean="0"/>
            </a:br>
            <a:r>
              <a:rPr lang="tr-TR" dirty="0" smtClean="0"/>
              <a:t>A)Akşamüstü </a:t>
            </a:r>
            <a:br>
              <a:rPr lang="tr-TR" dirty="0" smtClean="0"/>
            </a:br>
            <a:r>
              <a:rPr lang="tr-TR" dirty="0" smtClean="0"/>
              <a:t>B)Vatandaş </a:t>
            </a:r>
            <a:br>
              <a:rPr lang="tr-TR" dirty="0" smtClean="0"/>
            </a:br>
            <a:r>
              <a:rPr lang="tr-TR" dirty="0" smtClean="0"/>
              <a:t>C)Durgundu </a:t>
            </a:r>
            <a:br>
              <a:rPr lang="tr-TR" dirty="0" smtClean="0"/>
            </a:br>
            <a:r>
              <a:rPr lang="tr-TR" dirty="0" smtClean="0"/>
              <a:t>D)Seneler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t>“ Küçüktüm küçücüktüm, </a:t>
            </a:r>
            <a:br>
              <a:rPr lang="tr-TR" dirty="0" smtClean="0"/>
            </a:br>
            <a:r>
              <a:rPr lang="tr-TR" dirty="0" smtClean="0"/>
              <a:t>Oltayı attım denize; </a:t>
            </a:r>
            <a:br>
              <a:rPr lang="tr-TR" dirty="0" smtClean="0"/>
            </a:br>
            <a:r>
              <a:rPr lang="tr-TR" dirty="0" smtClean="0"/>
              <a:t>Bir üşüşüverdi balıklar, </a:t>
            </a:r>
            <a:br>
              <a:rPr lang="tr-TR" dirty="0" smtClean="0"/>
            </a:br>
            <a:r>
              <a:rPr lang="tr-TR" dirty="0" smtClean="0"/>
              <a:t>Denizi gördüm.” </a:t>
            </a:r>
            <a:br>
              <a:rPr lang="tr-TR" dirty="0" smtClean="0"/>
            </a:br>
            <a:r>
              <a:rPr lang="tr-TR" dirty="0" smtClean="0"/>
              <a:t>Yukarıdaki şiirde kökü isim olan kaç sözcük vardır? </a:t>
            </a:r>
            <a:br>
              <a:rPr lang="tr-TR" dirty="0" smtClean="0"/>
            </a:br>
            <a:r>
              <a:rPr lang="tr-TR" dirty="0" smtClean="0"/>
              <a:t>A)5 </a:t>
            </a:r>
            <a:br>
              <a:rPr lang="tr-TR" dirty="0" smtClean="0"/>
            </a:br>
            <a:r>
              <a:rPr lang="tr-TR" dirty="0" smtClean="0"/>
              <a:t>B)6 </a:t>
            </a:r>
            <a:br>
              <a:rPr lang="tr-TR" dirty="0" smtClean="0"/>
            </a:br>
            <a:r>
              <a:rPr lang="tr-TR" dirty="0" smtClean="0"/>
              <a:t>C)7 </a:t>
            </a:r>
            <a:br>
              <a:rPr lang="tr-TR" dirty="0" smtClean="0"/>
            </a:br>
            <a:r>
              <a:rPr lang="tr-TR" dirty="0" smtClean="0"/>
              <a:t>D)8</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sözcüklerden hangisine “-in” eki getirilirse, sözcükte ses değişmesi olmaz? </a:t>
            </a:r>
            <a:br>
              <a:rPr lang="tr-TR" dirty="0" smtClean="0"/>
            </a:br>
            <a:r>
              <a:rPr lang="tr-TR" dirty="0" smtClean="0"/>
              <a:t>a)Sokak </a:t>
            </a:r>
            <a:br>
              <a:rPr lang="tr-TR" dirty="0" smtClean="0"/>
            </a:br>
            <a:r>
              <a:rPr lang="tr-TR" dirty="0" smtClean="0"/>
              <a:t>b)Yurt </a:t>
            </a:r>
            <a:br>
              <a:rPr lang="tr-TR" dirty="0" smtClean="0"/>
            </a:br>
            <a:r>
              <a:rPr lang="tr-TR" dirty="0" smtClean="0"/>
              <a:t>c)Millet </a:t>
            </a:r>
            <a:br>
              <a:rPr lang="tr-TR" dirty="0" smtClean="0"/>
            </a:br>
            <a:r>
              <a:rPr lang="tr-TR" dirty="0" smtClean="0"/>
              <a:t>d)Ağaç</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Aşağıdaki sözcüklerden hangisi kök yönüyle diğerlerinden farklıdır? </a:t>
            </a:r>
            <a:br>
              <a:rPr lang="tr-TR" dirty="0" smtClean="0"/>
            </a:br>
            <a:r>
              <a:rPr lang="tr-TR" dirty="0" smtClean="0"/>
              <a:t>A) Yordukça </a:t>
            </a:r>
            <a:br>
              <a:rPr lang="tr-TR" dirty="0" smtClean="0"/>
            </a:br>
            <a:r>
              <a:rPr lang="tr-TR" dirty="0" smtClean="0"/>
              <a:t>B) Çoğalttı </a:t>
            </a:r>
            <a:br>
              <a:rPr lang="tr-TR" dirty="0" smtClean="0"/>
            </a:br>
            <a:r>
              <a:rPr lang="tr-TR" dirty="0" smtClean="0"/>
              <a:t>C) Bakıyorum </a:t>
            </a:r>
            <a:br>
              <a:rPr lang="tr-TR" dirty="0" smtClean="0"/>
            </a:br>
            <a:r>
              <a:rPr lang="tr-TR" dirty="0" smtClean="0"/>
              <a:t>D) Bitmedi                               </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8"/>
            <a:ext cx="8229600" cy="5505475"/>
          </a:xfrm>
        </p:spPr>
        <p:txBody>
          <a:bodyPr>
            <a:normAutofit fontScale="92500"/>
          </a:bodyPr>
          <a:lstStyle/>
          <a:p>
            <a:pPr>
              <a:buNone/>
            </a:pPr>
            <a:r>
              <a:rPr lang="tr-TR" dirty="0" smtClean="0"/>
              <a:t>	(1) Şair yeni bir şiir kitabı yayınladı.(2) Kitap, şairin geleneksel şiir kalıplarını kullanarak yazdığı şiirlerden oluşuyor.(3) Bu şiirlerde kimi zaman, şairin insanı çok derinden etkileyen sesini duyuyoruz. (4) Kitaptaki şiirlerin çoğu sevgi, ayrılık, özlem gibi kişisel temalar üzerine yazılmış.</a:t>
            </a:r>
          </a:p>
          <a:p>
            <a:pPr>
              <a:buNone/>
            </a:pPr>
            <a:r>
              <a:rPr lang="tr-TR" dirty="0" smtClean="0"/>
              <a:t>    </a:t>
            </a:r>
            <a:r>
              <a:rPr lang="tr-TR" b="1" dirty="0" smtClean="0"/>
              <a:t>Yukarıda numaralanmış cümlelerden hangisi kanıtlanabilirlik açısından farklıdır?</a:t>
            </a:r>
          </a:p>
          <a:p>
            <a:pPr>
              <a:buNone/>
            </a:pPr>
            <a:r>
              <a:rPr lang="tr-TR" b="1" dirty="0" smtClean="0"/>
              <a:t> </a:t>
            </a:r>
          </a:p>
          <a:p>
            <a:pPr>
              <a:buNone/>
            </a:pPr>
            <a:r>
              <a:rPr lang="tr-TR" dirty="0" smtClean="0"/>
              <a:t>    A) 1               B) 2               C) 3              D) 4</a:t>
            </a:r>
          </a:p>
          <a:p>
            <a:pPr>
              <a:buNone/>
            </a:pPr>
            <a:r>
              <a:rPr lang="tr-TR" dirty="0" smtClean="0"/>
              <a:t>     </a:t>
            </a:r>
          </a:p>
          <a:p>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908720"/>
            <a:ext cx="8229600" cy="5649491"/>
          </a:xfrm>
        </p:spPr>
        <p:txBody>
          <a:bodyPr/>
          <a:lstStyle/>
          <a:p>
            <a:pPr>
              <a:buNone/>
            </a:pPr>
            <a:r>
              <a:rPr lang="tr-TR" dirty="0" smtClean="0"/>
              <a:t>	Aşağıdaki cümlelerde altı çizili sözcüklerin hangisi ünsüz benzeşmesi kuralına uygundur?</a:t>
            </a:r>
          </a:p>
          <a:p>
            <a:pPr marL="514350" lvl="0" indent="-514350">
              <a:buFont typeface="+mj-lt"/>
              <a:buAutoNum type="alphaUcPeriod"/>
            </a:pPr>
            <a:r>
              <a:rPr lang="tr-TR" dirty="0" smtClean="0"/>
              <a:t>Bizimkiler </a:t>
            </a:r>
            <a:r>
              <a:rPr lang="tr-TR" u="sng" dirty="0" smtClean="0"/>
              <a:t>balıktan </a:t>
            </a:r>
            <a:r>
              <a:rPr lang="tr-TR" dirty="0" smtClean="0"/>
              <a:t>geldiler.</a:t>
            </a:r>
          </a:p>
          <a:p>
            <a:pPr marL="514350" lvl="0" indent="-514350">
              <a:buFont typeface="+mj-lt"/>
              <a:buAutoNum type="alphaUcPeriod"/>
            </a:pPr>
            <a:r>
              <a:rPr lang="tr-TR" u="sng" dirty="0" err="1" smtClean="0"/>
              <a:t>Ahpapca</a:t>
            </a:r>
            <a:r>
              <a:rPr lang="tr-TR" dirty="0" smtClean="0"/>
              <a:t> bir tutum takındı.</a:t>
            </a:r>
          </a:p>
          <a:p>
            <a:pPr marL="514350" lvl="0" indent="-514350">
              <a:buFont typeface="+mj-lt"/>
              <a:buAutoNum type="alphaUcPeriod"/>
            </a:pPr>
            <a:r>
              <a:rPr lang="tr-TR" dirty="0" smtClean="0"/>
              <a:t>Başını </a:t>
            </a:r>
            <a:r>
              <a:rPr lang="tr-TR" u="sng" dirty="0" err="1" smtClean="0"/>
              <a:t>hafifce</a:t>
            </a:r>
            <a:r>
              <a:rPr lang="tr-TR" dirty="0" smtClean="0"/>
              <a:t> öne eğdi.</a:t>
            </a:r>
          </a:p>
          <a:p>
            <a:pPr marL="514350" lvl="0" indent="-514350">
              <a:buFont typeface="+mj-lt"/>
              <a:buAutoNum type="alphaUcPeriod"/>
            </a:pPr>
            <a:r>
              <a:rPr lang="tr-TR" dirty="0" smtClean="0"/>
              <a:t>Beğenmediğini </a:t>
            </a:r>
            <a:r>
              <a:rPr lang="tr-TR" u="sng" dirty="0" err="1" smtClean="0"/>
              <a:t>açıkca</a:t>
            </a:r>
            <a:r>
              <a:rPr lang="tr-TR" dirty="0" smtClean="0"/>
              <a:t> söyledi.</a:t>
            </a:r>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sözcüklerden hangisinin kökü ötekilerden farklıdır?</a:t>
            </a:r>
          </a:p>
          <a:p>
            <a:pPr>
              <a:buNone/>
            </a:pPr>
            <a:r>
              <a:rPr lang="tr-TR" dirty="0" smtClean="0"/>
              <a:t> </a:t>
            </a:r>
          </a:p>
          <a:p>
            <a:pPr marL="971550" lvl="1" indent="-514350">
              <a:buFont typeface="+mj-lt"/>
              <a:buAutoNum type="alphaUcPeriod"/>
            </a:pPr>
            <a:r>
              <a:rPr lang="tr-TR" dirty="0" smtClean="0"/>
              <a:t>Sevimli </a:t>
            </a:r>
          </a:p>
          <a:p>
            <a:pPr marL="971550" lvl="1" indent="-514350">
              <a:buFont typeface="+mj-lt"/>
              <a:buAutoNum type="alphaUcPeriod"/>
            </a:pPr>
            <a:r>
              <a:rPr lang="tr-TR" dirty="0" smtClean="0"/>
              <a:t>Sağlık</a:t>
            </a:r>
          </a:p>
          <a:p>
            <a:pPr marL="971550" lvl="1" indent="-514350">
              <a:buFont typeface="+mj-lt"/>
              <a:buAutoNum type="alphaUcPeriod"/>
            </a:pPr>
            <a:r>
              <a:rPr lang="tr-TR" dirty="0" smtClean="0"/>
              <a:t>Bilgin</a:t>
            </a:r>
          </a:p>
          <a:p>
            <a:pPr marL="971550" lvl="1" indent="-514350">
              <a:buFont typeface="+mj-lt"/>
              <a:buAutoNum type="alphaUcPeriod"/>
            </a:pPr>
            <a:r>
              <a:rPr lang="tr-TR" dirty="0" smtClean="0"/>
              <a:t>Yazı</a:t>
            </a:r>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Altı çizili sözcüklerin hangisi hem yapım hem çekim eki almıştır?</a:t>
            </a:r>
          </a:p>
          <a:p>
            <a:pPr>
              <a:buNone/>
            </a:pPr>
            <a:r>
              <a:rPr lang="tr-TR" dirty="0" smtClean="0"/>
              <a:t> </a:t>
            </a:r>
          </a:p>
          <a:p>
            <a:pPr marL="971550" lvl="1" indent="-514350">
              <a:buFont typeface="+mj-lt"/>
              <a:buAutoNum type="alphaUcPeriod"/>
            </a:pPr>
            <a:r>
              <a:rPr lang="tr-TR" u="sng" dirty="0" smtClean="0"/>
              <a:t>Kalemlerimden</a:t>
            </a:r>
            <a:r>
              <a:rPr lang="tr-TR" dirty="0" smtClean="0"/>
              <a:t> birini sen al.</a:t>
            </a:r>
          </a:p>
          <a:p>
            <a:pPr marL="971550" lvl="1" indent="-514350">
              <a:buFont typeface="+mj-lt"/>
              <a:buAutoNum type="alphaUcPeriod"/>
            </a:pPr>
            <a:r>
              <a:rPr lang="tr-TR" dirty="0" smtClean="0"/>
              <a:t>Tahtayı nöbetçi </a:t>
            </a:r>
            <a:r>
              <a:rPr lang="tr-TR" u="sng" dirty="0" smtClean="0"/>
              <a:t>sildi.</a:t>
            </a:r>
            <a:endParaRPr lang="tr-TR" dirty="0" smtClean="0"/>
          </a:p>
          <a:p>
            <a:pPr marL="971550" lvl="1" indent="-514350">
              <a:buFont typeface="+mj-lt"/>
              <a:buAutoNum type="alphaUcPeriod"/>
            </a:pPr>
            <a:r>
              <a:rPr lang="tr-TR" u="sng" dirty="0" smtClean="0"/>
              <a:t>Öğrenciler</a:t>
            </a:r>
            <a:r>
              <a:rPr lang="tr-TR" dirty="0" smtClean="0"/>
              <a:t> ödevlerini getirdiler.</a:t>
            </a:r>
          </a:p>
          <a:p>
            <a:pPr marL="971550" lvl="1" indent="-514350">
              <a:buFont typeface="+mj-lt"/>
              <a:buAutoNum type="alphaUcPeriod"/>
            </a:pPr>
            <a:r>
              <a:rPr lang="tr-TR" dirty="0" smtClean="0"/>
              <a:t>Sınıfımızda </a:t>
            </a:r>
            <a:r>
              <a:rPr lang="tr-TR" u="sng" dirty="0" smtClean="0"/>
              <a:t>kitaplık</a:t>
            </a:r>
            <a:r>
              <a:rPr lang="tr-TR" dirty="0" smtClean="0"/>
              <a:t> bulunuyor.	</a:t>
            </a:r>
          </a:p>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52736"/>
            <a:ext cx="8229600" cy="5073427"/>
          </a:xfrm>
        </p:spPr>
        <p:txBody>
          <a:bodyPr/>
          <a:lstStyle/>
          <a:p>
            <a:pPr>
              <a:buNone/>
            </a:pPr>
            <a:r>
              <a:rPr lang="tr-TR" dirty="0" smtClean="0"/>
              <a:t>	Aşağıdaki cümlelerin hangisinde ünsüz benzeşmesi olmuştur?</a:t>
            </a:r>
          </a:p>
          <a:p>
            <a:pPr>
              <a:buNone/>
            </a:pPr>
            <a:r>
              <a:rPr lang="tr-TR" dirty="0" smtClean="0"/>
              <a:t> </a:t>
            </a:r>
          </a:p>
          <a:p>
            <a:pPr marL="514350" lvl="0" indent="-514350">
              <a:buFont typeface="+mj-lt"/>
              <a:buAutoNum type="alphaUcPeriod"/>
            </a:pPr>
            <a:r>
              <a:rPr lang="tr-TR" dirty="0" smtClean="0"/>
              <a:t>Elindeki gazeteyi sessizce okuyor.</a:t>
            </a:r>
          </a:p>
          <a:p>
            <a:pPr marL="514350" lvl="0" indent="-514350">
              <a:buFont typeface="+mj-lt"/>
              <a:buAutoNum type="alphaUcPeriod"/>
            </a:pPr>
            <a:r>
              <a:rPr lang="tr-TR" dirty="0" smtClean="0"/>
              <a:t>Ailesinden uzak kalınca onların değerini anladı.</a:t>
            </a:r>
          </a:p>
          <a:p>
            <a:pPr marL="514350" lvl="0" indent="-514350">
              <a:buFont typeface="+mj-lt"/>
              <a:buAutoNum type="alphaUcPeriod"/>
            </a:pPr>
            <a:r>
              <a:rPr lang="tr-TR" dirty="0" smtClean="0"/>
              <a:t>Sevinçten ne yapacağını bilmiyor.</a:t>
            </a:r>
          </a:p>
          <a:p>
            <a:pPr marL="514350" indent="-514350">
              <a:buFont typeface="+mj-lt"/>
              <a:buAutoNum type="alphaUcPeriod"/>
            </a:pPr>
            <a:r>
              <a:rPr lang="tr-TR" dirty="0" smtClean="0"/>
              <a:t>Tatilde buz patenine gitmek istiyor.</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hangisinde ünsüz yumuşaması </a:t>
            </a:r>
            <a:r>
              <a:rPr lang="tr-TR" u="sng" dirty="0" smtClean="0"/>
              <a:t>yoktur</a:t>
            </a:r>
            <a:r>
              <a:rPr lang="tr-TR" dirty="0" smtClean="0"/>
              <a:t>?</a:t>
            </a:r>
          </a:p>
          <a:p>
            <a:pPr>
              <a:buNone/>
            </a:pPr>
            <a:r>
              <a:rPr lang="tr-TR" dirty="0" smtClean="0"/>
              <a:t>	</a:t>
            </a:r>
          </a:p>
          <a:p>
            <a:pPr marL="514350" lvl="0" indent="-514350">
              <a:buFont typeface="+mj-lt"/>
              <a:buAutoNum type="alphaUcPeriod"/>
            </a:pPr>
            <a:r>
              <a:rPr lang="tr-TR" dirty="0" smtClean="0"/>
              <a:t>Masa örtüsünün rengini beğenmedi.</a:t>
            </a:r>
          </a:p>
          <a:p>
            <a:pPr marL="514350" lvl="0" indent="-514350">
              <a:buFont typeface="+mj-lt"/>
              <a:buAutoNum type="alphaUcPeriod"/>
            </a:pPr>
            <a:r>
              <a:rPr lang="tr-TR" dirty="0" smtClean="0"/>
              <a:t>Kalemimin ucunu açıp yerime oturdum.</a:t>
            </a:r>
          </a:p>
          <a:p>
            <a:pPr marL="514350" lvl="0" indent="-514350">
              <a:buFont typeface="+mj-lt"/>
              <a:buAutoNum type="alphaUcPeriod"/>
            </a:pPr>
            <a:r>
              <a:rPr lang="tr-TR" dirty="0" smtClean="0"/>
              <a:t>Bu mevsimde denizin dibini göremezsin.</a:t>
            </a:r>
          </a:p>
          <a:p>
            <a:pPr marL="514350" indent="-514350">
              <a:buFont typeface="+mj-lt"/>
              <a:buAutoNum type="alphaUcPeriod"/>
            </a:pPr>
            <a:r>
              <a:rPr lang="tr-TR" dirty="0" smtClean="0"/>
              <a:t>Coğrafya sınavına büyük bir titizlikle hazırlandı.</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a:buNone/>
            </a:pPr>
            <a:r>
              <a:rPr lang="tr-TR" b="1" dirty="0" smtClean="0"/>
              <a:t> </a:t>
            </a:r>
            <a:endParaRPr lang="tr-TR" dirty="0" smtClean="0"/>
          </a:p>
          <a:p>
            <a:pPr>
              <a:buNone/>
            </a:pPr>
            <a:r>
              <a:rPr lang="tr-TR" dirty="0" smtClean="0"/>
              <a:t>	‘’ soğuk ‘’ kelimesi aşağıdakilerden  hangisinde  mecaz anlamda  kullanılmıştır?</a:t>
            </a:r>
          </a:p>
          <a:p>
            <a:pPr>
              <a:buNone/>
            </a:pPr>
            <a:r>
              <a:rPr lang="tr-TR" dirty="0" smtClean="0"/>
              <a:t> </a:t>
            </a:r>
          </a:p>
          <a:p>
            <a:pPr marL="514350" lvl="0" indent="-514350">
              <a:buFont typeface="+mj-lt"/>
              <a:buAutoNum type="alphaUcPeriod"/>
            </a:pPr>
            <a:r>
              <a:rPr lang="tr-TR" dirty="0" smtClean="0"/>
              <a:t>Bana  her zaman  soğuk davranıyor.</a:t>
            </a:r>
          </a:p>
          <a:p>
            <a:pPr marL="514350" lvl="0" indent="-514350">
              <a:buFont typeface="+mj-lt"/>
              <a:buAutoNum type="alphaUcPeriod"/>
            </a:pPr>
            <a:r>
              <a:rPr lang="tr-TR" dirty="0" smtClean="0"/>
              <a:t> Hava soğuk dışarı çıkmayın.</a:t>
            </a:r>
          </a:p>
          <a:p>
            <a:pPr marL="514350" lvl="0" indent="-514350">
              <a:buFont typeface="+mj-lt"/>
              <a:buAutoNum type="alphaUcPeriod"/>
            </a:pPr>
            <a:r>
              <a:rPr lang="tr-TR" dirty="0" smtClean="0"/>
              <a:t>Soğuk  soğuk   meyveleri yersen karnın ağrır.</a:t>
            </a:r>
          </a:p>
          <a:p>
            <a:pPr marL="514350" lvl="0" indent="-514350">
              <a:buFont typeface="+mj-lt"/>
              <a:buAutoNum type="alphaUcPeriod"/>
            </a:pPr>
            <a:r>
              <a:rPr lang="tr-TR" dirty="0" smtClean="0"/>
              <a:t> Bu duvarlar  çok soğuk.</a:t>
            </a:r>
          </a:p>
          <a:p>
            <a:pPr>
              <a:buNone/>
            </a:pP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dirty="0" smtClean="0"/>
              <a:t>	Aşağıdaki  cümlelerden  hangisinde  zıt anlamlı   </a:t>
            </a:r>
          </a:p>
          <a:p>
            <a:pPr>
              <a:buNone/>
            </a:pPr>
            <a:r>
              <a:rPr lang="tr-TR" dirty="0" smtClean="0"/>
              <a:t>   kelimeler  birlikte kullanılmıştır?</a:t>
            </a:r>
          </a:p>
          <a:p>
            <a:pPr>
              <a:buNone/>
            </a:pPr>
            <a:r>
              <a:rPr lang="tr-TR" dirty="0" smtClean="0"/>
              <a:t> </a:t>
            </a:r>
          </a:p>
          <a:p>
            <a:pPr>
              <a:buNone/>
            </a:pPr>
            <a:r>
              <a:rPr lang="tr-TR" dirty="0" smtClean="0"/>
              <a:t>A)Herkese eşit , sevecen davranır.</a:t>
            </a:r>
          </a:p>
          <a:p>
            <a:pPr>
              <a:buNone/>
            </a:pPr>
            <a:r>
              <a:rPr lang="tr-TR" dirty="0" smtClean="0"/>
              <a:t>B) Bana,  bunları her gün  söyler.</a:t>
            </a:r>
          </a:p>
          <a:p>
            <a:pPr>
              <a:buNone/>
            </a:pPr>
            <a:r>
              <a:rPr lang="tr-TR" dirty="0" smtClean="0"/>
              <a:t>C)Konuyu ona buna  anlatma.</a:t>
            </a:r>
          </a:p>
          <a:p>
            <a:pPr>
              <a:buNone/>
            </a:pPr>
            <a:r>
              <a:rPr lang="tr-TR" dirty="0" smtClean="0"/>
              <a:t>D)Köyde iyi ve kötü günlerimiz oldu.</a:t>
            </a:r>
          </a:p>
          <a:p>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a:buNone/>
            </a:pPr>
            <a:r>
              <a:rPr lang="tr-TR" dirty="0" smtClean="0"/>
              <a:t>“Yazlıktan yeni dönmüştük’’</a:t>
            </a:r>
          </a:p>
          <a:p>
            <a:pPr>
              <a:buNone/>
            </a:pPr>
            <a:r>
              <a:rPr lang="tr-TR" dirty="0" smtClean="0"/>
              <a:t> </a:t>
            </a:r>
          </a:p>
          <a:p>
            <a:pPr>
              <a:buNone/>
            </a:pPr>
            <a:r>
              <a:rPr lang="tr-TR" dirty="0" smtClean="0"/>
              <a:t> 	Cümlesinde hangi kelime  hem yapım eki hem de çekim eki almıştır ?</a:t>
            </a:r>
          </a:p>
          <a:p>
            <a:pPr marL="514350" lvl="0" indent="-514350">
              <a:buFont typeface="+mj-lt"/>
              <a:buAutoNum type="alphaUcPeriod"/>
            </a:pPr>
            <a:r>
              <a:rPr lang="tr-TR" dirty="0" smtClean="0"/>
              <a:t>Yazlıktan </a:t>
            </a:r>
          </a:p>
          <a:p>
            <a:pPr marL="514350" lvl="0" indent="-514350">
              <a:buFont typeface="+mj-lt"/>
              <a:buAutoNum type="alphaUcPeriod"/>
            </a:pPr>
            <a:r>
              <a:rPr lang="tr-TR" dirty="0" smtClean="0"/>
              <a:t>Sabah </a:t>
            </a:r>
          </a:p>
          <a:p>
            <a:pPr marL="514350" lvl="0" indent="-514350">
              <a:buFont typeface="+mj-lt"/>
              <a:buAutoNum type="alphaUcPeriod"/>
            </a:pPr>
            <a:r>
              <a:rPr lang="tr-TR" dirty="0" smtClean="0"/>
              <a:t>Yeni</a:t>
            </a:r>
          </a:p>
          <a:p>
            <a:pPr marL="514350" lvl="0" indent="-514350">
              <a:buFont typeface="+mj-lt"/>
              <a:buAutoNum type="alphaUcPeriod"/>
            </a:pPr>
            <a:r>
              <a:rPr lang="tr-TR" dirty="0" smtClean="0"/>
              <a:t>Dönmüştük</a:t>
            </a: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92696"/>
            <a:ext cx="8229600" cy="5433467"/>
          </a:xfrm>
        </p:spPr>
        <p:txBody>
          <a:bodyPr>
            <a:normAutofit/>
          </a:bodyPr>
          <a:lstStyle/>
          <a:p>
            <a:pPr>
              <a:buNone/>
            </a:pPr>
            <a:r>
              <a:rPr lang="tr-TR" dirty="0" smtClean="0"/>
              <a:t> </a:t>
            </a:r>
          </a:p>
          <a:p>
            <a:pPr>
              <a:buNone/>
            </a:pPr>
            <a:r>
              <a:rPr lang="tr-TR" dirty="0" smtClean="0"/>
              <a:t>Aşağıdaki cümlelerin hangisinde ünsüz yumuşaması yoktur?</a:t>
            </a:r>
          </a:p>
          <a:p>
            <a:pPr marL="514350" indent="-514350">
              <a:buFont typeface="+mj-lt"/>
              <a:buAutoNum type="alphaUcPeriod"/>
            </a:pPr>
            <a:r>
              <a:rPr lang="tr-TR" dirty="0" smtClean="0"/>
              <a:t>Arkadaşının kalbini kırmış.</a:t>
            </a:r>
          </a:p>
          <a:p>
            <a:pPr marL="514350" indent="-514350">
              <a:buFont typeface="+mj-lt"/>
              <a:buAutoNum type="alphaUcPeriod"/>
            </a:pPr>
            <a:r>
              <a:rPr lang="tr-TR" dirty="0" smtClean="0"/>
              <a:t>Çocuk bileğini incitmiş.</a:t>
            </a:r>
          </a:p>
          <a:p>
            <a:pPr marL="514350" indent="-514350">
              <a:buFont typeface="+mj-lt"/>
              <a:buAutoNum type="alphaUcPeriod"/>
            </a:pPr>
            <a:r>
              <a:rPr lang="tr-TR" dirty="0" smtClean="0"/>
              <a:t>Türkiye pazar günü sandığa gidecek.</a:t>
            </a:r>
          </a:p>
          <a:p>
            <a:pPr marL="514350" indent="-514350">
              <a:buFont typeface="+mj-lt"/>
              <a:buAutoNum type="alphaUcPeriod"/>
            </a:pPr>
            <a:r>
              <a:rPr lang="tr-TR" dirty="0" smtClean="0"/>
              <a:t>İşlerini hukuka uygun yapar. </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Aşağıdaki sözcüklerden hangisinin kökü diğerlerinden farklıdır? </a:t>
            </a:r>
            <a:br>
              <a:rPr lang="tr-TR" dirty="0" smtClean="0"/>
            </a:br>
            <a:r>
              <a:rPr lang="tr-TR" dirty="0" smtClean="0"/>
              <a:t>a) benzersiz </a:t>
            </a:r>
            <a:br>
              <a:rPr lang="tr-TR" dirty="0" smtClean="0"/>
            </a:br>
            <a:r>
              <a:rPr lang="tr-TR" dirty="0" smtClean="0"/>
              <a:t>b) gezgin </a:t>
            </a:r>
            <a:br>
              <a:rPr lang="tr-TR" dirty="0" smtClean="0"/>
            </a:br>
            <a:r>
              <a:rPr lang="tr-TR" dirty="0" smtClean="0"/>
              <a:t>c) söyleşi </a:t>
            </a:r>
            <a:br>
              <a:rPr lang="tr-TR" dirty="0" smtClean="0"/>
            </a:br>
            <a:r>
              <a:rPr lang="tr-TR" dirty="0" smtClean="0"/>
              <a:t>d) öykü</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hangisinde ünlü düşmesi yoktur?</a:t>
            </a:r>
          </a:p>
          <a:p>
            <a:pPr>
              <a:buNone/>
            </a:pPr>
            <a:r>
              <a:rPr lang="tr-TR" dirty="0" smtClean="0"/>
              <a:t>a-)Üniversite’de okumaya gönlü yok.</a:t>
            </a:r>
          </a:p>
          <a:p>
            <a:pPr>
              <a:buNone/>
            </a:pPr>
            <a:r>
              <a:rPr lang="tr-TR" dirty="0" smtClean="0"/>
              <a:t>b-) Fikrimi soran olmadı.</a:t>
            </a:r>
          </a:p>
          <a:p>
            <a:pPr>
              <a:buNone/>
            </a:pPr>
            <a:r>
              <a:rPr lang="tr-TR" dirty="0" smtClean="0"/>
              <a:t>c-) Sonunda sabrımı taşırdılar.</a:t>
            </a:r>
          </a:p>
          <a:p>
            <a:pPr>
              <a:buNone/>
            </a:pPr>
            <a:r>
              <a:rPr lang="tr-TR" dirty="0" smtClean="0"/>
              <a:t>d-)Resim dersini çok seviyorum.</a:t>
            </a:r>
          </a:p>
          <a:p>
            <a:pPr>
              <a:buNone/>
            </a:pP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hangisinde altı çizili ekin görevi  diğerlerinden farklıdır?</a:t>
            </a:r>
          </a:p>
          <a:p>
            <a:pPr marL="971550" lvl="1" indent="-514350">
              <a:buFont typeface="+mj-lt"/>
              <a:buAutoNum type="alphaUcPeriod"/>
            </a:pPr>
            <a:r>
              <a:rPr lang="tr-TR" dirty="0" smtClean="0"/>
              <a:t>Gönl</a:t>
            </a:r>
            <a:r>
              <a:rPr lang="tr-TR" u="sng" dirty="0" smtClean="0"/>
              <a:t>üm</a:t>
            </a:r>
            <a:r>
              <a:rPr lang="tr-TR" dirty="0" smtClean="0"/>
              <a:t>  herkese  hoşgörü ile  bakıyor.</a:t>
            </a:r>
          </a:p>
          <a:p>
            <a:pPr marL="971550" lvl="1" indent="-514350">
              <a:buFont typeface="+mj-lt"/>
              <a:buAutoNum type="alphaUcPeriod"/>
            </a:pPr>
            <a:r>
              <a:rPr lang="tr-TR" dirty="0" smtClean="0"/>
              <a:t>Derd</a:t>
            </a:r>
            <a:r>
              <a:rPr lang="tr-TR" u="sng" dirty="0" smtClean="0"/>
              <a:t>im</a:t>
            </a:r>
            <a:r>
              <a:rPr lang="tr-TR" dirty="0" smtClean="0"/>
              <a:t>   büyüktür   kimselere  söyleyemem.</a:t>
            </a:r>
          </a:p>
          <a:p>
            <a:pPr marL="971550" lvl="1" indent="-514350">
              <a:buFont typeface="+mj-lt"/>
              <a:buAutoNum type="alphaUcPeriod"/>
            </a:pPr>
            <a:r>
              <a:rPr lang="tr-TR" dirty="0" smtClean="0"/>
              <a:t>Bil</a:t>
            </a:r>
            <a:r>
              <a:rPr lang="tr-TR" u="sng" dirty="0" smtClean="0"/>
              <a:t>im</a:t>
            </a:r>
            <a:r>
              <a:rPr lang="tr-TR" dirty="0" smtClean="0"/>
              <a:t>   çağında   yaşıyoruz.</a:t>
            </a:r>
          </a:p>
          <a:p>
            <a:pPr marL="971550" lvl="1" indent="-514350">
              <a:buFont typeface="+mj-lt"/>
              <a:buAutoNum type="alphaUcPeriod"/>
            </a:pPr>
            <a:r>
              <a:rPr lang="tr-TR" dirty="0" smtClean="0"/>
              <a:t>Söz</a:t>
            </a:r>
            <a:r>
              <a:rPr lang="tr-TR" u="sng" dirty="0" smtClean="0"/>
              <a:t>üm</a:t>
            </a:r>
            <a:r>
              <a:rPr lang="tr-TR" dirty="0" smtClean="0"/>
              <a:t>  çevreyi   kirletenlere.</a:t>
            </a:r>
          </a:p>
          <a:p>
            <a:pPr>
              <a:buNone/>
            </a:pP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a:buNone/>
            </a:pPr>
            <a:r>
              <a:rPr lang="tr-TR" dirty="0" smtClean="0"/>
              <a:t>	“Bakıp imreniyorum akınına</a:t>
            </a:r>
          </a:p>
          <a:p>
            <a:pPr>
              <a:buNone/>
            </a:pPr>
            <a:r>
              <a:rPr lang="tr-TR" dirty="0" smtClean="0"/>
              <a:t>      </a:t>
            </a:r>
            <a:r>
              <a:rPr lang="tr-TR" u="sng" dirty="0" smtClean="0"/>
              <a:t>Şehrin </a:t>
            </a:r>
            <a:r>
              <a:rPr lang="tr-TR" dirty="0" smtClean="0"/>
              <a:t>üstünden geçen bulutların.”</a:t>
            </a:r>
          </a:p>
          <a:p>
            <a:pPr>
              <a:buNone/>
            </a:pPr>
            <a:r>
              <a:rPr lang="tr-TR" dirty="0" smtClean="0"/>
              <a:t>	    Altı çizili sözcükteki ses olayının örneği aşağıdaki cümlelerin hangisinde vardır?</a:t>
            </a:r>
          </a:p>
          <a:p>
            <a:pPr>
              <a:buNone/>
            </a:pPr>
            <a:r>
              <a:rPr lang="tr-TR" dirty="0" smtClean="0"/>
              <a:t>A) Bütün bunlar aşkın güzelliğidir.</a:t>
            </a:r>
          </a:p>
          <a:p>
            <a:pPr>
              <a:buNone/>
            </a:pPr>
            <a:r>
              <a:rPr lang="tr-TR" dirty="0" smtClean="0"/>
              <a:t>B) Alnınızda ne derin bir ıstırap izi var.</a:t>
            </a:r>
          </a:p>
          <a:p>
            <a:pPr>
              <a:buNone/>
            </a:pPr>
            <a:r>
              <a:rPr lang="tr-TR" dirty="0" smtClean="0"/>
              <a:t>C) Dağların ardından ateş yükseldi.</a:t>
            </a:r>
          </a:p>
          <a:p>
            <a:pPr>
              <a:buNone/>
            </a:pPr>
            <a:r>
              <a:rPr lang="tr-TR" dirty="0" smtClean="0"/>
              <a:t>D) Beklemekle geçti bütün günümüz.</a:t>
            </a:r>
          </a:p>
          <a:p>
            <a:pPr>
              <a:buNone/>
            </a:pP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sözcüklerden hangisi çekim eki almıştır?</a:t>
            </a:r>
          </a:p>
          <a:p>
            <a:pPr>
              <a:buNone/>
            </a:pPr>
            <a:r>
              <a:rPr lang="tr-TR" dirty="0" smtClean="0"/>
              <a:t>a-Yolcu</a:t>
            </a:r>
          </a:p>
          <a:p>
            <a:pPr>
              <a:buNone/>
            </a:pPr>
            <a:r>
              <a:rPr lang="tr-TR" dirty="0" smtClean="0"/>
              <a:t>b- Evimiz</a:t>
            </a:r>
          </a:p>
          <a:p>
            <a:pPr>
              <a:buNone/>
            </a:pPr>
            <a:r>
              <a:rPr lang="tr-TR" dirty="0" smtClean="0"/>
              <a:t>c-Türkçe</a:t>
            </a:r>
          </a:p>
          <a:p>
            <a:pPr>
              <a:buNone/>
            </a:pPr>
            <a:r>
              <a:rPr lang="tr-TR" dirty="0" smtClean="0"/>
              <a:t>d-Kalemlik </a:t>
            </a:r>
          </a:p>
          <a:p>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686800" cy="6192688"/>
          </a:xfrm>
        </p:spPr>
        <p:txBody>
          <a:bodyPr>
            <a:normAutofit fontScale="85000" lnSpcReduction="20000"/>
          </a:bodyPr>
          <a:lstStyle/>
          <a:p>
            <a:pPr>
              <a:buNone/>
            </a:pPr>
            <a:r>
              <a:rPr lang="tr-TR" dirty="0" smtClean="0"/>
              <a:t>	‘’Mutlu olma sanatını çocuklara öğretmeleri gerekirdi;felaket başımıza çöktüğünde değil;büyük bir sıkıntımız olmadığı,hayatın acılıklarının ufak tefek aksamalardan ibaret olduğu zamanlarda.’’</a:t>
            </a:r>
          </a:p>
          <a:p>
            <a:pPr>
              <a:buNone/>
            </a:pPr>
            <a:r>
              <a:rPr lang="tr-TR" dirty="0" smtClean="0"/>
              <a:t> </a:t>
            </a:r>
          </a:p>
          <a:p>
            <a:pPr>
              <a:buNone/>
            </a:pPr>
            <a:r>
              <a:rPr lang="tr-TR" dirty="0" smtClean="0"/>
              <a:t>	</a:t>
            </a:r>
            <a:r>
              <a:rPr lang="tr-TR" b="1" dirty="0" smtClean="0"/>
              <a:t>Aşağıdaki cümlelerden hangisi yukarıdaki paragrafın anlatmak istediği düşünce ile aynı doğrultudadır</a:t>
            </a:r>
            <a:r>
              <a:rPr lang="tr-TR" dirty="0" smtClean="0"/>
              <a:t>?</a:t>
            </a:r>
          </a:p>
          <a:p>
            <a:pPr>
              <a:buNone/>
            </a:pPr>
            <a:r>
              <a:rPr lang="tr-TR" dirty="0" smtClean="0"/>
              <a:t> </a:t>
            </a:r>
          </a:p>
          <a:p>
            <a:pPr>
              <a:buNone/>
            </a:pPr>
            <a:r>
              <a:rPr lang="tr-TR" dirty="0" smtClean="0"/>
              <a:t>A)Zor günlerde,felaketlerin olduğu zamanlarda çocuklara nasıl  mutlu olunması gerektiğini öğretmek gerekir.</a:t>
            </a:r>
          </a:p>
          <a:p>
            <a:pPr>
              <a:buNone/>
            </a:pPr>
            <a:r>
              <a:rPr lang="tr-TR" dirty="0" smtClean="0"/>
              <a:t>B)En kötü felaketlerden hemen sonra çocuklara mutlu olma sanatı öğretilmelidir.</a:t>
            </a:r>
          </a:p>
          <a:p>
            <a:pPr>
              <a:buNone/>
            </a:pPr>
            <a:r>
              <a:rPr lang="tr-TR" dirty="0" smtClean="0"/>
              <a:t>C)Hayat acılıkların,ufak tefek aksamalardan ibarettir.</a:t>
            </a:r>
          </a:p>
          <a:p>
            <a:pPr>
              <a:buNone/>
            </a:pPr>
            <a:r>
              <a:rPr lang="tr-TR" dirty="0" smtClean="0"/>
              <a:t>D)Mutlu olma sanatını öğretmek için felaketleri beklememek gerekir.</a:t>
            </a:r>
          </a:p>
          <a:p>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764704"/>
            <a:ext cx="8229600" cy="5505475"/>
          </a:xfrm>
        </p:spPr>
        <p:txBody>
          <a:bodyPr/>
          <a:lstStyle/>
          <a:p>
            <a:pPr>
              <a:buNone/>
            </a:pPr>
            <a:r>
              <a:rPr lang="tr-TR" dirty="0" smtClean="0"/>
              <a:t>	</a:t>
            </a:r>
            <a:r>
              <a:rPr lang="tr-TR" sz="3600" dirty="0" smtClean="0"/>
              <a:t>Aşağıdaki cümlelerin hangisi kanıtlanabilirlik açısından farklıdır?</a:t>
            </a:r>
          </a:p>
          <a:p>
            <a:pPr>
              <a:buNone/>
            </a:pPr>
            <a:r>
              <a:rPr lang="tr-TR" sz="3600" dirty="0" smtClean="0"/>
              <a:t> </a:t>
            </a:r>
          </a:p>
          <a:p>
            <a:pPr>
              <a:buNone/>
            </a:pPr>
            <a:r>
              <a:rPr lang="tr-TR" sz="3600" dirty="0" smtClean="0"/>
              <a:t>A. Necip Fazıl’ın Çile adlı bir kitabı vardır.</a:t>
            </a:r>
          </a:p>
          <a:p>
            <a:pPr>
              <a:buNone/>
            </a:pPr>
            <a:r>
              <a:rPr lang="tr-TR" sz="3600" dirty="0" smtClean="0"/>
              <a:t>B. Türkiye’nin en büyük ili Konya’dır.</a:t>
            </a:r>
          </a:p>
          <a:p>
            <a:pPr>
              <a:buNone/>
            </a:pPr>
            <a:r>
              <a:rPr lang="tr-TR" sz="3600" dirty="0" smtClean="0"/>
              <a:t>C. En güzel mevsim kış mevsimidir.</a:t>
            </a:r>
          </a:p>
          <a:p>
            <a:pPr>
              <a:buNone/>
            </a:pPr>
            <a:r>
              <a:rPr lang="tr-TR" sz="3600" dirty="0" smtClean="0"/>
              <a:t>D. Dünya’nın bir tane uydusu vardır.</a:t>
            </a:r>
          </a:p>
          <a:p>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sözcüklerden hangisi isim kökünden türememiştir?</a:t>
            </a:r>
          </a:p>
          <a:p>
            <a:pPr>
              <a:buNone/>
            </a:pPr>
            <a:r>
              <a:rPr lang="tr-TR" dirty="0" smtClean="0"/>
              <a:t>        A.Yağmurlu</a:t>
            </a:r>
          </a:p>
          <a:p>
            <a:pPr>
              <a:buNone/>
            </a:pPr>
            <a:r>
              <a:rPr lang="tr-TR" dirty="0" smtClean="0"/>
              <a:t>        B.Güneşli</a:t>
            </a:r>
          </a:p>
          <a:p>
            <a:pPr>
              <a:buNone/>
            </a:pPr>
            <a:r>
              <a:rPr lang="tr-TR" dirty="0" smtClean="0"/>
              <a:t>        C.Bulutlu</a:t>
            </a:r>
          </a:p>
          <a:p>
            <a:pPr>
              <a:buNone/>
            </a:pPr>
            <a:r>
              <a:rPr lang="tr-TR" dirty="0" smtClean="0"/>
              <a:t>        D.Karlı</a:t>
            </a:r>
          </a:p>
          <a:p>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hangisinde altı çizili sözcük hem yapım hem çekim eki almıştır.?</a:t>
            </a:r>
          </a:p>
          <a:p>
            <a:pPr marL="514350" indent="-514350">
              <a:buAutoNum type="alphaLcParenR"/>
            </a:pPr>
            <a:r>
              <a:rPr lang="tr-TR" dirty="0" smtClean="0"/>
              <a:t>Aralarında sıkı bir </a:t>
            </a:r>
            <a:r>
              <a:rPr lang="tr-TR" u="sng" dirty="0" smtClean="0"/>
              <a:t>dostluk</a:t>
            </a:r>
            <a:r>
              <a:rPr lang="tr-TR" dirty="0" smtClean="0"/>
              <a:t> vardır.                     </a:t>
            </a:r>
          </a:p>
          <a:p>
            <a:pPr marL="514350" indent="-514350">
              <a:buNone/>
            </a:pPr>
            <a:r>
              <a:rPr lang="tr-TR" dirty="0" smtClean="0"/>
              <a:t>b) Kapıda bir </a:t>
            </a:r>
            <a:r>
              <a:rPr lang="tr-TR" u="sng" dirty="0" smtClean="0"/>
              <a:t>yabancı</a:t>
            </a:r>
            <a:r>
              <a:rPr lang="tr-TR" dirty="0" smtClean="0"/>
              <a:t> var.</a:t>
            </a:r>
          </a:p>
          <a:p>
            <a:pPr marL="514350" indent="-514350">
              <a:buAutoNum type="alphaLcParenR" startAt="3"/>
            </a:pPr>
            <a:r>
              <a:rPr lang="tr-TR" u="sng" dirty="0" smtClean="0"/>
              <a:t>İnatçılar</a:t>
            </a:r>
            <a:r>
              <a:rPr lang="tr-TR" dirty="0" smtClean="0"/>
              <a:t> çevrelerinde pek sevilmezler.           </a:t>
            </a:r>
          </a:p>
          <a:p>
            <a:pPr marL="514350" indent="-514350">
              <a:buAutoNum type="alphaLcParenR" startAt="3"/>
            </a:pPr>
            <a:r>
              <a:rPr lang="tr-TR" dirty="0" smtClean="0"/>
              <a:t>Bayramda </a:t>
            </a:r>
            <a:r>
              <a:rPr lang="tr-TR" u="sng" dirty="0" smtClean="0"/>
              <a:t>sokaklar</a:t>
            </a:r>
            <a:r>
              <a:rPr lang="tr-TR" dirty="0" smtClean="0"/>
              <a:t> çok kalabalıktı.</a:t>
            </a:r>
          </a:p>
          <a:p>
            <a:pPr>
              <a:buNone/>
            </a:pP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seçeneklerin hangisinde kalınlık-incelik durumuna aykırı bir durum vardır?</a:t>
            </a:r>
          </a:p>
          <a:p>
            <a:pPr marL="514350" lvl="0" indent="-514350">
              <a:buFont typeface="+mj-lt"/>
              <a:buAutoNum type="alphaUcPeriod"/>
            </a:pPr>
            <a:r>
              <a:rPr lang="tr-TR" dirty="0" smtClean="0"/>
              <a:t>Akşam yine sokağa çıktı.</a:t>
            </a:r>
          </a:p>
          <a:p>
            <a:pPr marL="514350" lvl="0" indent="-514350">
              <a:buFont typeface="+mj-lt"/>
              <a:buAutoNum type="alphaUcPeriod"/>
            </a:pPr>
            <a:r>
              <a:rPr lang="tr-TR" dirty="0" smtClean="0"/>
              <a:t>Kanını donduracak olaylar yaşadı.</a:t>
            </a:r>
          </a:p>
          <a:p>
            <a:pPr marL="514350" lvl="0" indent="-514350">
              <a:buFont typeface="+mj-lt"/>
              <a:buAutoNum type="alphaUcPeriod"/>
            </a:pPr>
            <a:r>
              <a:rPr lang="tr-TR" dirty="0" smtClean="0"/>
              <a:t>Her gün okula gidiyor.</a:t>
            </a:r>
          </a:p>
          <a:p>
            <a:pPr marL="514350" lvl="0" indent="-514350">
              <a:buFont typeface="+mj-lt"/>
              <a:buAutoNum type="alphaUcPeriod"/>
            </a:pPr>
            <a:r>
              <a:rPr lang="tr-TR" dirty="0" smtClean="0"/>
              <a:t>Son günlerde iyice yoruldu.</a:t>
            </a:r>
          </a:p>
          <a:p>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hangisinde kalınlık-incelik uyumu vardır?</a:t>
            </a:r>
          </a:p>
          <a:p>
            <a:pPr>
              <a:buNone/>
            </a:pPr>
            <a:r>
              <a:rPr lang="tr-TR" dirty="0" smtClean="0"/>
              <a:t>a) Sabahleyin kahvaltı yapmadı.</a:t>
            </a:r>
          </a:p>
          <a:p>
            <a:pPr>
              <a:buNone/>
            </a:pPr>
            <a:r>
              <a:rPr lang="tr-TR" dirty="0" smtClean="0"/>
              <a:t>b) Meslektaşlarıyla bu sabah görüştü.</a:t>
            </a:r>
          </a:p>
          <a:p>
            <a:pPr>
              <a:buNone/>
            </a:pPr>
            <a:r>
              <a:rPr lang="tr-TR" dirty="0" smtClean="0"/>
              <a:t>c) Çocuk, saatlerce aralıksız koştu.</a:t>
            </a:r>
          </a:p>
          <a:p>
            <a:pPr>
              <a:buNone/>
            </a:pPr>
            <a:r>
              <a:rPr lang="tr-TR" dirty="0" smtClean="0"/>
              <a:t>d) Kadın, yavrusuna sıkı sıkı sarılmıştı.</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96752"/>
            <a:ext cx="8229600" cy="4929411"/>
          </a:xfrm>
        </p:spPr>
        <p:txBody>
          <a:bodyPr/>
          <a:lstStyle/>
          <a:p>
            <a:pPr>
              <a:buNone/>
            </a:pPr>
            <a:r>
              <a:rPr lang="tr-TR" dirty="0" smtClean="0"/>
              <a:t>	</a:t>
            </a:r>
            <a:r>
              <a:rPr lang="tr-TR" b="1" dirty="0" smtClean="0"/>
              <a:t>Aşağıdaki sözcüklerden hangisinin kökü diğerlerinden farklıdır? </a:t>
            </a:r>
            <a:r>
              <a:rPr lang="tr-TR" dirty="0" smtClean="0"/>
              <a:t/>
            </a:r>
            <a:br>
              <a:rPr lang="tr-TR" dirty="0" smtClean="0"/>
            </a:br>
            <a:endParaRPr lang="tr-TR" dirty="0" smtClean="0"/>
          </a:p>
          <a:p>
            <a:pPr>
              <a:buNone/>
            </a:pPr>
            <a:r>
              <a:rPr lang="tr-TR" dirty="0" smtClean="0"/>
              <a:t>	A) Korku </a:t>
            </a:r>
            <a:br>
              <a:rPr lang="tr-TR" dirty="0" smtClean="0"/>
            </a:br>
            <a:r>
              <a:rPr lang="tr-TR" dirty="0" smtClean="0"/>
              <a:t>B) Bakış </a:t>
            </a:r>
            <a:br>
              <a:rPr lang="tr-TR" dirty="0" smtClean="0"/>
            </a:br>
            <a:r>
              <a:rPr lang="tr-TR" dirty="0" smtClean="0"/>
              <a:t>C) Kırılgan </a:t>
            </a:r>
            <a:br>
              <a:rPr lang="tr-TR" dirty="0" smtClean="0"/>
            </a:br>
            <a:r>
              <a:rPr lang="tr-TR" dirty="0" smtClean="0"/>
              <a:t>D)İnsancıl</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Aşağıdaki cümlelerin hangisinde virgülün kaldırılması durumunda anlam değişir?</a:t>
            </a:r>
          </a:p>
          <a:p>
            <a:pPr marL="971550" lvl="1" indent="-514350">
              <a:buFont typeface="+mj-lt"/>
              <a:buAutoNum type="alphaUcPeriod"/>
            </a:pPr>
            <a:r>
              <a:rPr lang="tr-TR" dirty="0" smtClean="0"/>
              <a:t>Ali, bizi görünce gelmedi.</a:t>
            </a:r>
          </a:p>
          <a:p>
            <a:pPr marL="971550" lvl="1" indent="-514350">
              <a:buFont typeface="+mj-lt"/>
              <a:buAutoNum type="alphaUcPeriod"/>
            </a:pPr>
            <a:r>
              <a:rPr lang="tr-TR" dirty="0" smtClean="0"/>
              <a:t>Kadın ,doktora derdini anlattı.</a:t>
            </a:r>
          </a:p>
          <a:p>
            <a:pPr marL="971550" lvl="1" indent="-514350">
              <a:buFont typeface="+mj-lt"/>
              <a:buAutoNum type="alphaUcPeriod"/>
            </a:pPr>
            <a:r>
              <a:rPr lang="tr-TR" dirty="0" smtClean="0"/>
              <a:t>Öğretmen, ödevleri kontrol etti.</a:t>
            </a:r>
          </a:p>
          <a:p>
            <a:pPr marL="971550" lvl="1" indent="-514350">
              <a:buFont typeface="+mj-lt"/>
              <a:buAutoNum type="alphaUcPeriod"/>
            </a:pPr>
            <a:r>
              <a:rPr lang="tr-TR" dirty="0" smtClean="0"/>
              <a:t>Ayşe, 5Ekim 1997’de doğdu.</a:t>
            </a:r>
          </a:p>
          <a:p>
            <a:pPr>
              <a:buNone/>
            </a:pPr>
            <a:r>
              <a:rPr lang="tr-TR" dirty="0" smtClean="0"/>
              <a:t>	</a:t>
            </a:r>
          </a:p>
          <a:p>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nesnel yargı yoktur?</a:t>
            </a:r>
          </a:p>
          <a:p>
            <a:pPr>
              <a:buNone/>
            </a:pPr>
            <a:r>
              <a:rPr lang="tr-TR" dirty="0" smtClean="0"/>
              <a:t>a)Son okuduğum kitap çok güzeldi.</a:t>
            </a:r>
          </a:p>
          <a:p>
            <a:pPr>
              <a:buNone/>
            </a:pPr>
            <a:r>
              <a:rPr lang="tr-TR" dirty="0" smtClean="0"/>
              <a:t>b)Son okuduğum kitap yüz kırk sayfaydı.</a:t>
            </a:r>
          </a:p>
          <a:p>
            <a:pPr>
              <a:buNone/>
            </a:pPr>
            <a:r>
              <a:rPr lang="tr-TR" dirty="0" smtClean="0"/>
              <a:t>c)Son okuduğum kitabı 5 TL ‘ye aldım.</a:t>
            </a:r>
          </a:p>
          <a:p>
            <a:pPr>
              <a:buNone/>
            </a:pPr>
            <a:r>
              <a:rPr lang="tr-TR" dirty="0" smtClean="0"/>
              <a:t>d)Son okuduğum kitapta beş öykü var.</a:t>
            </a:r>
          </a:p>
          <a:p>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Aşağıda yer alan köklerden hangisi bir yönüyle diğerlerinden farklıdır?</a:t>
            </a:r>
          </a:p>
          <a:p>
            <a:pPr>
              <a:buNone/>
            </a:pPr>
            <a:r>
              <a:rPr lang="tr-TR" dirty="0" smtClean="0"/>
              <a:t>A) Ev                                         B) Uç</a:t>
            </a:r>
          </a:p>
          <a:p>
            <a:pPr>
              <a:buNone/>
            </a:pPr>
            <a:r>
              <a:rPr lang="tr-TR" dirty="0" smtClean="0"/>
              <a:t>C) Para                                      D) Yara</a:t>
            </a: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cümlelerde  altı çizili kelimelerin hangisi farklı bir kökten türemiştir?</a:t>
            </a:r>
          </a:p>
          <a:p>
            <a:pPr>
              <a:buNone/>
            </a:pPr>
            <a:r>
              <a:rPr lang="tr-TR" dirty="0" smtClean="0"/>
              <a:t> </a:t>
            </a:r>
          </a:p>
          <a:p>
            <a:pPr lvl="0">
              <a:buNone/>
            </a:pPr>
            <a:r>
              <a:rPr lang="tr-TR" dirty="0" smtClean="0"/>
              <a:t>A) Bu eve bir </a:t>
            </a:r>
            <a:r>
              <a:rPr lang="tr-TR" u="sng" dirty="0" smtClean="0"/>
              <a:t>alıcı</a:t>
            </a:r>
            <a:r>
              <a:rPr lang="tr-TR" dirty="0" smtClean="0"/>
              <a:t> çıkmadı.</a:t>
            </a:r>
          </a:p>
          <a:p>
            <a:pPr lvl="0">
              <a:buNone/>
            </a:pPr>
            <a:r>
              <a:rPr lang="tr-TR" dirty="0" smtClean="0"/>
              <a:t>B) Güne erken başlayan </a:t>
            </a:r>
            <a:r>
              <a:rPr lang="tr-TR" u="sng" dirty="0" smtClean="0"/>
              <a:t>kapıcı</a:t>
            </a:r>
            <a:r>
              <a:rPr lang="tr-TR" dirty="0" smtClean="0"/>
              <a:t> işleri erkenden bitirdi.</a:t>
            </a:r>
          </a:p>
          <a:p>
            <a:pPr lvl="0">
              <a:buNone/>
            </a:pPr>
            <a:r>
              <a:rPr lang="tr-TR" dirty="0" smtClean="0"/>
              <a:t>C) Bu yazarın </a:t>
            </a:r>
            <a:r>
              <a:rPr lang="tr-TR" u="sng" dirty="0" smtClean="0"/>
              <a:t>akıcı</a:t>
            </a:r>
            <a:r>
              <a:rPr lang="tr-TR" dirty="0" smtClean="0"/>
              <a:t> bir üslubu var.</a:t>
            </a:r>
          </a:p>
          <a:p>
            <a:pPr lvl="0">
              <a:buNone/>
            </a:pPr>
            <a:r>
              <a:rPr lang="tr-TR" dirty="0" smtClean="0"/>
              <a:t>D) Yazın </a:t>
            </a:r>
            <a:r>
              <a:rPr lang="tr-TR" u="sng" dirty="0" smtClean="0"/>
              <a:t>boğucu</a:t>
            </a:r>
            <a:r>
              <a:rPr lang="tr-TR" dirty="0" smtClean="0"/>
              <a:t> sıcaklar hepimizi etkiledi.             </a:t>
            </a:r>
          </a:p>
          <a:p>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cümlelerden hangisi kişinin kendi düşüncesini içermektedir?</a:t>
            </a:r>
          </a:p>
          <a:p>
            <a:pPr marL="971550" lvl="1" indent="-514350">
              <a:buFont typeface="+mj-lt"/>
              <a:buAutoNum type="alphaUcPeriod"/>
            </a:pPr>
            <a:r>
              <a:rPr lang="tr-TR" dirty="0" smtClean="0"/>
              <a:t>Ankara Türkiye’nin başkentidir.</a:t>
            </a:r>
          </a:p>
          <a:p>
            <a:pPr marL="971550" lvl="1" indent="-514350">
              <a:buFont typeface="+mj-lt"/>
              <a:buAutoNum type="alphaUcPeriod"/>
            </a:pPr>
            <a:r>
              <a:rPr lang="tr-TR" dirty="0" smtClean="0"/>
              <a:t>İstanbul dünyanın en kalabalık şehirlerindendir.</a:t>
            </a:r>
          </a:p>
          <a:p>
            <a:pPr marL="971550" lvl="1" indent="-514350">
              <a:buFont typeface="+mj-lt"/>
              <a:buAutoNum type="alphaUcPeriod"/>
            </a:pPr>
            <a:r>
              <a:rPr lang="tr-TR" dirty="0" smtClean="0"/>
              <a:t>Rize ilinde çay üretimi yapılmaktadır.</a:t>
            </a:r>
          </a:p>
          <a:p>
            <a:pPr marL="971550" lvl="1" indent="-514350">
              <a:buFont typeface="+mj-lt"/>
              <a:buAutoNum type="alphaUcPeriod"/>
            </a:pPr>
            <a:r>
              <a:rPr lang="tr-TR" dirty="0" smtClean="0"/>
              <a:t>İzmir eşsiz güzelliğiyle ve bizi her zaman etkilemiştir.</a:t>
            </a: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Aşağıdaki cümlelerin hangisinde ünlü daralması yoktur?</a:t>
            </a:r>
          </a:p>
          <a:p>
            <a:pPr>
              <a:buNone/>
            </a:pPr>
            <a:r>
              <a:rPr lang="tr-TR" dirty="0" smtClean="0"/>
              <a:t> </a:t>
            </a:r>
          </a:p>
          <a:p>
            <a:pPr>
              <a:buNone/>
            </a:pPr>
            <a:r>
              <a:rPr lang="tr-TR" dirty="0" smtClean="0"/>
              <a:t>a)Gülerdir adını sayıklıyorum.</a:t>
            </a:r>
          </a:p>
          <a:p>
            <a:pPr>
              <a:buNone/>
            </a:pPr>
            <a:r>
              <a:rPr lang="tr-TR" dirty="0" smtClean="0"/>
              <a:t>b)Dondurma yiyelim, diye tutturdu.</a:t>
            </a:r>
          </a:p>
          <a:p>
            <a:pPr>
              <a:buNone/>
            </a:pPr>
            <a:r>
              <a:rPr lang="tr-TR" dirty="0" smtClean="0"/>
              <a:t>c)Rüyalarımda sürekli seni görüyorum.</a:t>
            </a:r>
          </a:p>
          <a:p>
            <a:pPr>
              <a:buNone/>
            </a:pPr>
            <a:r>
              <a:rPr lang="tr-TR" dirty="0" smtClean="0"/>
              <a:t>d)Gözüm yollarda, seni bekliyorum.</a:t>
            </a:r>
          </a:p>
          <a:p>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“Moraracaksınız” kelimesinin kök ve ekleri hangi seçenekte doğru olarak ayrılmıştır?</a:t>
            </a:r>
          </a:p>
          <a:p>
            <a:pPr>
              <a:buNone/>
            </a:pPr>
            <a:r>
              <a:rPr lang="tr-TR" b="1" dirty="0" smtClean="0"/>
              <a:t>A)      </a:t>
            </a:r>
            <a:r>
              <a:rPr lang="tr-TR" dirty="0" smtClean="0"/>
              <a:t>Kök- yapım eki-çekim eki- çekim eki</a:t>
            </a:r>
          </a:p>
          <a:p>
            <a:pPr>
              <a:buNone/>
            </a:pPr>
            <a:r>
              <a:rPr lang="tr-TR" b="1" dirty="0" smtClean="0"/>
              <a:t>B)      </a:t>
            </a:r>
            <a:r>
              <a:rPr lang="tr-TR" dirty="0" smtClean="0"/>
              <a:t>Kök- yapım eki-yapım eki- çekim eki</a:t>
            </a:r>
          </a:p>
          <a:p>
            <a:pPr>
              <a:buNone/>
            </a:pPr>
            <a:r>
              <a:rPr lang="tr-TR" b="1" dirty="0" smtClean="0"/>
              <a:t>C)      </a:t>
            </a:r>
            <a:r>
              <a:rPr lang="tr-TR" dirty="0" smtClean="0"/>
              <a:t>Kök- çekim eki-yapım eki- çekim eki</a:t>
            </a:r>
          </a:p>
          <a:p>
            <a:pPr>
              <a:buNone/>
            </a:pPr>
            <a:r>
              <a:rPr lang="tr-TR" b="1" dirty="0" smtClean="0"/>
              <a:t>D)      </a:t>
            </a:r>
            <a:r>
              <a:rPr lang="tr-TR" dirty="0" smtClean="0"/>
              <a:t>Kök- çekim eki-yapım eki- yapım eki</a:t>
            </a:r>
          </a:p>
          <a:p>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29600" cy="5217443"/>
          </a:xfrm>
        </p:spPr>
        <p:txBody>
          <a:bodyPr/>
          <a:lstStyle/>
          <a:p>
            <a:pPr>
              <a:buNone/>
            </a:pPr>
            <a:r>
              <a:rPr lang="tr-TR" dirty="0" smtClean="0"/>
              <a:t>	Aşağıdaki cümlelerden hangisi beklenti belirten bir yargıdır?</a:t>
            </a:r>
          </a:p>
          <a:p>
            <a:pPr>
              <a:buNone/>
            </a:pPr>
            <a:r>
              <a:rPr lang="tr-TR" dirty="0" smtClean="0"/>
              <a:t> </a:t>
            </a:r>
          </a:p>
          <a:p>
            <a:pPr marL="514350" lvl="0" indent="-514350">
              <a:buFont typeface="+mj-lt"/>
              <a:buAutoNum type="alphaUcPeriod"/>
            </a:pPr>
            <a:r>
              <a:rPr lang="tr-TR" dirty="0" smtClean="0"/>
              <a:t>Hani buraya gelmeyecektin.</a:t>
            </a:r>
          </a:p>
          <a:p>
            <a:pPr marL="514350" lvl="0" indent="-514350">
              <a:buFont typeface="+mj-lt"/>
              <a:buAutoNum type="alphaUcPeriod"/>
            </a:pPr>
            <a:r>
              <a:rPr lang="tr-TR" dirty="0" smtClean="0"/>
              <a:t>O, bu soruyu çözebildi.</a:t>
            </a:r>
          </a:p>
          <a:p>
            <a:pPr marL="514350" lvl="0" indent="-514350">
              <a:buFont typeface="+mj-lt"/>
              <a:buAutoNum type="alphaUcPeriod"/>
            </a:pPr>
            <a:r>
              <a:rPr lang="tr-TR" dirty="0" smtClean="0"/>
              <a:t>İyi bir doktor olacağına inanıyorum.</a:t>
            </a:r>
          </a:p>
          <a:p>
            <a:pPr marL="514350" lvl="0" indent="-514350">
              <a:buFont typeface="+mj-lt"/>
              <a:buAutoNum type="alphaUcPeriod"/>
            </a:pPr>
            <a:r>
              <a:rPr lang="tr-TR" dirty="0" smtClean="0"/>
              <a:t>Burada her şey bir başka güzel.</a:t>
            </a:r>
          </a:p>
          <a:p>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a:buNone/>
            </a:pPr>
            <a:r>
              <a:rPr lang="tr-TR" dirty="0" smtClean="0"/>
              <a:t>	Aşağıdaki atasözleriyle anlam bakımından bir üçlü oluşturulursa hangisi dışta kalır?</a:t>
            </a:r>
          </a:p>
          <a:p>
            <a:pPr>
              <a:buNone/>
            </a:pPr>
            <a:r>
              <a:rPr lang="tr-TR" dirty="0" smtClean="0"/>
              <a:t> </a:t>
            </a:r>
          </a:p>
          <a:p>
            <a:pPr>
              <a:buNone/>
            </a:pPr>
            <a:r>
              <a:rPr lang="tr-TR" dirty="0" smtClean="0"/>
              <a:t>A) Atı, atın yanına bağlama,ya huyundan ya suyundan.</a:t>
            </a:r>
          </a:p>
          <a:p>
            <a:pPr>
              <a:buNone/>
            </a:pPr>
            <a:r>
              <a:rPr lang="tr-TR" dirty="0" smtClean="0"/>
              <a:t>B) Üzüm üzüme baka baka kararır.</a:t>
            </a:r>
          </a:p>
          <a:p>
            <a:pPr>
              <a:buNone/>
            </a:pPr>
            <a:r>
              <a:rPr lang="tr-TR" dirty="0" smtClean="0"/>
              <a:t>C) Dost dostun ayıbını örter.</a:t>
            </a:r>
          </a:p>
          <a:p>
            <a:pPr>
              <a:buNone/>
            </a:pPr>
            <a:r>
              <a:rPr lang="tr-TR" dirty="0" smtClean="0"/>
              <a:t>D) Körle yatan şaşı kalkar.</a:t>
            </a:r>
          </a:p>
          <a:p>
            <a:r>
              <a:rPr lang="tr-TR" dirty="0" smtClean="0"/>
              <a:t>		</a:t>
            </a:r>
          </a:p>
          <a:p>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dirty="0" smtClean="0"/>
              <a:t>	Aşağıdaki altı çizili sözcüklerin hangisinde ses düşmesi yoktur?</a:t>
            </a:r>
          </a:p>
          <a:p>
            <a:pPr>
              <a:buNone/>
            </a:pPr>
            <a:r>
              <a:rPr lang="tr-TR" dirty="0" smtClean="0"/>
              <a:t>       A)   O kadar çok acıktım ki </a:t>
            </a:r>
            <a:r>
              <a:rPr lang="tr-TR" u="sng" dirty="0" smtClean="0"/>
              <a:t>karnım </a:t>
            </a:r>
            <a:r>
              <a:rPr lang="tr-TR" dirty="0" smtClean="0"/>
              <a:t>zil çalıyor.</a:t>
            </a:r>
          </a:p>
          <a:p>
            <a:pPr>
              <a:buNone/>
            </a:pPr>
            <a:r>
              <a:rPr lang="tr-TR" dirty="0" smtClean="0"/>
              <a:t>       B)   Öyle </a:t>
            </a:r>
            <a:r>
              <a:rPr lang="tr-TR" u="sng" dirty="0" smtClean="0"/>
              <a:t>bağrın </a:t>
            </a:r>
            <a:r>
              <a:rPr lang="tr-TR" dirty="0" smtClean="0"/>
              <a:t>açık dolaşırsan üşütürsün.</a:t>
            </a:r>
          </a:p>
          <a:p>
            <a:pPr>
              <a:buNone/>
            </a:pPr>
            <a:r>
              <a:rPr lang="tr-TR" dirty="0" smtClean="0"/>
              <a:t>       C)    Dedem,  babaannemin </a:t>
            </a:r>
            <a:r>
              <a:rPr lang="tr-TR" u="sng" dirty="0" smtClean="0"/>
              <a:t>koynunda </a:t>
            </a:r>
            <a:r>
              <a:rPr lang="tr-TR" dirty="0" smtClean="0"/>
              <a:t>sakladığı resmini bize gösterdi.</a:t>
            </a:r>
          </a:p>
          <a:p>
            <a:pPr>
              <a:buNone/>
            </a:pPr>
            <a:r>
              <a:rPr lang="tr-TR" dirty="0" smtClean="0"/>
              <a:t>       D)    Bana bir daha böyle </a:t>
            </a:r>
            <a:r>
              <a:rPr lang="tr-TR" u="sng" dirty="0" smtClean="0"/>
              <a:t>bağırmanı </a:t>
            </a:r>
            <a:r>
              <a:rPr lang="tr-TR" dirty="0" smtClean="0"/>
              <a:t>istemiyorum.</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Okumanın önemini vurgulamak istersek aşağıdaki cümlelerden hangisi yanlış olur? </a:t>
            </a:r>
            <a:br>
              <a:rPr lang="tr-TR" dirty="0" smtClean="0"/>
            </a:br>
            <a:r>
              <a:rPr lang="tr-TR" dirty="0" smtClean="0"/>
              <a:t>A)Okumak insanı geliştirir. </a:t>
            </a:r>
            <a:br>
              <a:rPr lang="tr-TR" dirty="0" smtClean="0"/>
            </a:br>
            <a:r>
              <a:rPr lang="tr-TR" dirty="0" smtClean="0"/>
              <a:t>B)Okuduğu şey insanın benliğine işler. </a:t>
            </a:r>
            <a:br>
              <a:rPr lang="tr-TR" dirty="0" smtClean="0"/>
            </a:br>
            <a:r>
              <a:rPr lang="tr-TR" dirty="0" smtClean="0"/>
              <a:t>C)Okumak parası olanlar için geçerlidir. </a:t>
            </a:r>
            <a:br>
              <a:rPr lang="tr-TR" dirty="0" smtClean="0"/>
            </a:br>
            <a:r>
              <a:rPr lang="tr-TR" dirty="0" smtClean="0"/>
              <a:t>D)Okumaya ayıracak zaman hep vardır.</a:t>
            </a:r>
            <a:endParaRPr lang="tr-T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Aşağıdaki cümlelerden altı çizili deyimlerden hangisi “söylemek istediğini bir türlü söyleyememek” anlamını içeren bir deyimdir?</a:t>
            </a:r>
          </a:p>
          <a:p>
            <a:pPr marL="514350" lvl="0" indent="-514350">
              <a:buFont typeface="+mj-lt"/>
              <a:buAutoNum type="alphaUcPeriod"/>
            </a:pPr>
            <a:r>
              <a:rPr lang="tr-TR" dirty="0" smtClean="0"/>
              <a:t>Bu kadar </a:t>
            </a:r>
            <a:r>
              <a:rPr lang="tr-TR" u="sng" dirty="0" smtClean="0"/>
              <a:t>dillerde dolaştığın </a:t>
            </a:r>
            <a:r>
              <a:rPr lang="tr-TR" dirty="0" smtClean="0"/>
              <a:t>yeter.</a:t>
            </a:r>
          </a:p>
          <a:p>
            <a:pPr marL="514350" lvl="0" indent="-514350">
              <a:buFont typeface="+mj-lt"/>
              <a:buAutoNum type="alphaUcPeriod"/>
            </a:pPr>
            <a:r>
              <a:rPr lang="tr-TR" u="sng" dirty="0" smtClean="0"/>
              <a:t>Dilimin ucunda</a:t>
            </a:r>
            <a:r>
              <a:rPr lang="tr-TR" dirty="0" smtClean="0"/>
              <a:t> ama, bir türlü söyleyemiyorum.</a:t>
            </a:r>
          </a:p>
          <a:p>
            <a:pPr marL="514350" lvl="0" indent="-514350">
              <a:buFont typeface="+mj-lt"/>
              <a:buAutoNum type="alphaUcPeriod"/>
            </a:pPr>
            <a:r>
              <a:rPr lang="tr-TR" dirty="0" smtClean="0"/>
              <a:t>Şu garibin bir </a:t>
            </a:r>
            <a:r>
              <a:rPr lang="tr-TR" u="sng" dirty="0" smtClean="0"/>
              <a:t>dili olsa da söylese</a:t>
            </a:r>
            <a:r>
              <a:rPr lang="tr-TR" dirty="0" smtClean="0"/>
              <a:t>.</a:t>
            </a:r>
          </a:p>
          <a:p>
            <a:pPr marL="514350" lvl="0" indent="-514350">
              <a:buFont typeface="+mj-lt"/>
              <a:buAutoNum type="alphaUcPeriod"/>
            </a:pPr>
            <a:r>
              <a:rPr lang="tr-TR" dirty="0" smtClean="0"/>
              <a:t>Beni bu kadar </a:t>
            </a:r>
            <a:r>
              <a:rPr lang="tr-TR" u="sng" dirty="0" smtClean="0"/>
              <a:t>diline doladığın </a:t>
            </a:r>
            <a:r>
              <a:rPr lang="tr-TR" dirty="0" smtClean="0"/>
              <a:t>yeter.</a:t>
            </a:r>
          </a:p>
          <a:p>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268760"/>
            <a:ext cx="8229600" cy="4857403"/>
          </a:xfrm>
        </p:spPr>
        <p:txBody>
          <a:bodyPr>
            <a:normAutofit fontScale="92500" lnSpcReduction="20000"/>
          </a:bodyPr>
          <a:lstStyle/>
          <a:p>
            <a:pPr>
              <a:buNone/>
            </a:pPr>
            <a:r>
              <a:rPr lang="tr-TR" dirty="0" smtClean="0"/>
              <a:t>		“Yiğittin, inanç doluydun, yapıcıydın,</a:t>
            </a:r>
          </a:p>
          <a:p>
            <a:pPr>
              <a:buNone/>
            </a:pPr>
            <a:r>
              <a:rPr lang="tr-TR" dirty="0" smtClean="0"/>
              <a:t>	       Sanatkârdın, deniz kadar engin,</a:t>
            </a:r>
          </a:p>
          <a:p>
            <a:pPr>
              <a:buNone/>
            </a:pPr>
            <a:r>
              <a:rPr lang="tr-TR" dirty="0" smtClean="0"/>
              <a:t>	       Kimsenin görmediğini görürdü,</a:t>
            </a:r>
          </a:p>
          <a:p>
            <a:pPr>
              <a:buNone/>
            </a:pPr>
            <a:r>
              <a:rPr lang="tr-TR" dirty="0" smtClean="0"/>
              <a:t>	       Sevgiyle bakan gözlerin”</a:t>
            </a:r>
          </a:p>
          <a:p>
            <a:pPr>
              <a:buNone/>
            </a:pPr>
            <a:r>
              <a:rPr lang="tr-TR" dirty="0" smtClean="0"/>
              <a:t> </a:t>
            </a:r>
          </a:p>
          <a:p>
            <a:pPr>
              <a:buNone/>
            </a:pPr>
            <a:r>
              <a:rPr lang="tr-TR" dirty="0" smtClean="0"/>
              <a:t>	Yukarıdaki dörtlükte ağırlıklı olarak hangi duygu işlenmiştir?</a:t>
            </a:r>
          </a:p>
          <a:p>
            <a:pPr>
              <a:buNone/>
            </a:pPr>
            <a:r>
              <a:rPr lang="tr-TR" dirty="0" smtClean="0"/>
              <a:t> </a:t>
            </a:r>
          </a:p>
          <a:p>
            <a:pPr>
              <a:buNone/>
            </a:pPr>
            <a:r>
              <a:rPr lang="tr-TR" dirty="0" smtClean="0"/>
              <a:t>	A) Yüceltme		B) Çaresizlik		</a:t>
            </a:r>
          </a:p>
          <a:p>
            <a:pPr>
              <a:buNone/>
            </a:pPr>
            <a:r>
              <a:rPr lang="tr-TR" dirty="0" smtClean="0"/>
              <a:t>	C)  Özlem			D) Umutsuzluk</a:t>
            </a:r>
          </a:p>
          <a:p>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lvl="0">
              <a:buNone/>
            </a:pPr>
            <a:r>
              <a:rPr lang="tr-TR" dirty="0" smtClean="0"/>
              <a:t>“-</a:t>
            </a:r>
            <a:r>
              <a:rPr lang="tr-TR" dirty="0" err="1" smtClean="0"/>
              <a:t>ler</a:t>
            </a:r>
            <a:r>
              <a:rPr lang="tr-TR" dirty="0" smtClean="0"/>
              <a:t>/-</a:t>
            </a:r>
            <a:r>
              <a:rPr lang="tr-TR" dirty="0" err="1" smtClean="0"/>
              <a:t>lar</a:t>
            </a:r>
            <a:r>
              <a:rPr lang="tr-TR" dirty="0" smtClean="0"/>
              <a:t>” </a:t>
            </a:r>
            <a:r>
              <a:rPr lang="tr-TR" b="1" dirty="0" smtClean="0"/>
              <a:t>eki, aşağıdaki cümlelerin hangisinde “civarında anlamında kullanılmıştır?</a:t>
            </a:r>
            <a:endParaRPr lang="tr-TR" dirty="0" smtClean="0"/>
          </a:p>
          <a:p>
            <a:pPr marL="514350" lvl="0" indent="-514350">
              <a:buFont typeface="+mj-lt"/>
              <a:buAutoNum type="alphaUcPeriod"/>
            </a:pPr>
            <a:r>
              <a:rPr lang="tr-TR" dirty="0" smtClean="0"/>
              <a:t>Saat dokuz sularında otobüs gelmişti.</a:t>
            </a:r>
          </a:p>
          <a:p>
            <a:pPr marL="514350" lvl="0" indent="-514350">
              <a:buFont typeface="+mj-lt"/>
              <a:buAutoNum type="alphaUcPeriod"/>
            </a:pPr>
            <a:r>
              <a:rPr lang="tr-TR" dirty="0" smtClean="0"/>
              <a:t>Bu millet, daha çok Yavuz’lar çıkarır.</a:t>
            </a:r>
          </a:p>
          <a:p>
            <a:pPr marL="514350" lvl="0" indent="-514350">
              <a:buFont typeface="+mj-lt"/>
              <a:buAutoNum type="alphaUcPeriod"/>
            </a:pPr>
            <a:r>
              <a:rPr lang="tr-TR" dirty="0" smtClean="0"/>
              <a:t>Kışın sahil bölgeleri ılık olur.</a:t>
            </a:r>
          </a:p>
          <a:p>
            <a:pPr marL="514350" lvl="0" indent="-514350">
              <a:buFont typeface="+mj-lt"/>
              <a:buAutoNum type="alphaUcPeriod"/>
            </a:pPr>
            <a:r>
              <a:rPr lang="tr-TR" dirty="0" smtClean="0"/>
              <a:t>Ders çalışmaktan terler içinde kaldım.</a:t>
            </a:r>
          </a:p>
          <a:p>
            <a:endParaRPr lang="tr-T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lvl="0">
              <a:buNone/>
            </a:pPr>
            <a:r>
              <a:rPr lang="tr-TR" dirty="0" smtClean="0"/>
              <a:t>“-</a:t>
            </a:r>
            <a:r>
              <a:rPr lang="tr-TR" dirty="0" err="1" smtClean="0"/>
              <a:t>ler</a:t>
            </a:r>
            <a:r>
              <a:rPr lang="tr-TR" dirty="0" smtClean="0"/>
              <a:t>”</a:t>
            </a:r>
            <a:r>
              <a:rPr lang="tr-TR" b="1" dirty="0" smtClean="0"/>
              <a:t> eki, hangi cümlede eklendiği kelimeye abartma anlamı katmıştır?</a:t>
            </a:r>
            <a:endParaRPr lang="tr-TR" dirty="0" smtClean="0"/>
          </a:p>
          <a:p>
            <a:pPr marL="514350" lvl="0" indent="-514350">
              <a:buFont typeface="+mj-lt"/>
              <a:buAutoNum type="alphaUcPeriod"/>
            </a:pPr>
            <a:r>
              <a:rPr lang="tr-TR" dirty="0" smtClean="0"/>
              <a:t>Boşa geçirdiğim yılları düşünüyorum.</a:t>
            </a:r>
          </a:p>
          <a:p>
            <a:pPr marL="514350" lvl="0" indent="-514350">
              <a:buFont typeface="+mj-lt"/>
              <a:buAutoNum type="alphaUcPeriod"/>
            </a:pPr>
            <a:r>
              <a:rPr lang="tr-TR" dirty="0" smtClean="0"/>
              <a:t>Dayımlara gitmekten son anda vazgeçtik.</a:t>
            </a:r>
          </a:p>
          <a:p>
            <a:pPr marL="514350" lvl="0" indent="-514350">
              <a:buFont typeface="+mj-lt"/>
              <a:buAutoNum type="alphaUcPeriod"/>
            </a:pPr>
            <a:r>
              <a:rPr lang="tr-TR" dirty="0" smtClean="0"/>
              <a:t>Bütün ağaçlar soğuktan etkilendi.</a:t>
            </a:r>
          </a:p>
          <a:p>
            <a:pPr marL="514350" lvl="0" indent="-514350">
              <a:buFont typeface="+mj-lt"/>
              <a:buAutoNum type="alphaUcPeriod"/>
            </a:pPr>
            <a:r>
              <a:rPr lang="tr-TR" dirty="0" smtClean="0"/>
              <a:t>Haberi alınca dünyalar benim oldu.</a:t>
            </a:r>
          </a:p>
          <a:p>
            <a:endParaRPr lang="tr-TR"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lvl="0">
              <a:buNone/>
            </a:pPr>
            <a:r>
              <a:rPr lang="tr-TR" b="1" dirty="0" smtClean="0"/>
              <a:t>Aşağıdaki kelimelerin hangisi kök ve ekleri doğru biçimde ayrılmıştır?</a:t>
            </a:r>
            <a:endParaRPr lang="tr-TR" dirty="0" smtClean="0"/>
          </a:p>
          <a:p>
            <a:pPr marL="514350" lvl="0" indent="-514350">
              <a:buFont typeface="+mj-lt"/>
              <a:buAutoNum type="alphaUcPeriod"/>
            </a:pPr>
            <a:r>
              <a:rPr lang="tr-TR" dirty="0" smtClean="0"/>
              <a:t>Kon-</a:t>
            </a:r>
            <a:r>
              <a:rPr lang="tr-TR" dirty="0" err="1" smtClean="0"/>
              <a:t>uş</a:t>
            </a:r>
            <a:r>
              <a:rPr lang="tr-TR" dirty="0" smtClean="0"/>
              <a:t>-</a:t>
            </a:r>
            <a:r>
              <a:rPr lang="tr-TR" dirty="0" err="1" smtClean="0"/>
              <a:t>ma</a:t>
            </a:r>
            <a:r>
              <a:rPr lang="tr-TR" dirty="0" smtClean="0"/>
              <a:t>-sı-</a:t>
            </a:r>
            <a:r>
              <a:rPr lang="tr-TR" dirty="0" err="1" smtClean="0"/>
              <a:t>nı</a:t>
            </a:r>
            <a:endParaRPr lang="tr-TR" dirty="0" smtClean="0"/>
          </a:p>
          <a:p>
            <a:pPr marL="514350" lvl="0" indent="-514350">
              <a:buFont typeface="+mj-lt"/>
              <a:buAutoNum type="alphaUcPeriod"/>
            </a:pPr>
            <a:r>
              <a:rPr lang="tr-TR" dirty="0" smtClean="0"/>
              <a:t>Çalış-</a:t>
            </a:r>
            <a:r>
              <a:rPr lang="tr-TR" dirty="0" err="1" smtClean="0"/>
              <a:t>mış</a:t>
            </a:r>
            <a:r>
              <a:rPr lang="tr-TR" dirty="0" smtClean="0"/>
              <a:t>-</a:t>
            </a:r>
            <a:r>
              <a:rPr lang="tr-TR" dirty="0" err="1" smtClean="0"/>
              <a:t>lar</a:t>
            </a:r>
            <a:r>
              <a:rPr lang="tr-TR" dirty="0" smtClean="0"/>
              <a:t>-</a:t>
            </a:r>
            <a:r>
              <a:rPr lang="tr-TR" dirty="0" err="1" smtClean="0"/>
              <a:t>dı</a:t>
            </a:r>
            <a:endParaRPr lang="tr-TR" dirty="0" smtClean="0"/>
          </a:p>
          <a:p>
            <a:pPr marL="514350" lvl="0" indent="-514350">
              <a:buFont typeface="+mj-lt"/>
              <a:buAutoNum type="alphaUcPeriod"/>
            </a:pPr>
            <a:r>
              <a:rPr lang="tr-TR" dirty="0" smtClean="0"/>
              <a:t>Suçla-</a:t>
            </a:r>
            <a:r>
              <a:rPr lang="tr-TR" dirty="0" err="1" smtClean="0"/>
              <a:t>mış</a:t>
            </a:r>
            <a:r>
              <a:rPr lang="tr-TR" dirty="0" smtClean="0"/>
              <a:t>-</a:t>
            </a:r>
            <a:r>
              <a:rPr lang="tr-TR" dirty="0" err="1" smtClean="0"/>
              <a:t>lar</a:t>
            </a:r>
            <a:r>
              <a:rPr lang="tr-TR" dirty="0" smtClean="0"/>
              <a:t>-</a:t>
            </a:r>
            <a:r>
              <a:rPr lang="tr-TR" dirty="0" err="1" smtClean="0"/>
              <a:t>sa</a:t>
            </a:r>
            <a:endParaRPr lang="tr-TR" dirty="0" smtClean="0"/>
          </a:p>
          <a:p>
            <a:pPr marL="514350" lvl="0" indent="-514350">
              <a:buFont typeface="+mj-lt"/>
              <a:buAutoNum type="alphaUcPeriod"/>
            </a:pPr>
            <a:r>
              <a:rPr lang="tr-TR" dirty="0" smtClean="0"/>
              <a:t>Göz-</a:t>
            </a:r>
            <a:r>
              <a:rPr lang="tr-TR" dirty="0" err="1" smtClean="0"/>
              <a:t>lü</a:t>
            </a:r>
            <a:r>
              <a:rPr lang="tr-TR" dirty="0" smtClean="0"/>
              <a:t>-yor-</a:t>
            </a:r>
            <a:r>
              <a:rPr lang="tr-TR" dirty="0" err="1" smtClean="0"/>
              <a:t>duk</a:t>
            </a:r>
            <a:endParaRPr lang="tr-TR" dirty="0" smtClean="0"/>
          </a:p>
          <a:p>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lvl="0">
              <a:buNone/>
            </a:pPr>
            <a:r>
              <a:rPr lang="tr-TR" b="1" dirty="0" smtClean="0"/>
              <a:t>Aşağıdaki cümlelerin hangisinde türemiş kelime yoktur?</a:t>
            </a:r>
            <a:endParaRPr lang="tr-TR" dirty="0" smtClean="0"/>
          </a:p>
          <a:p>
            <a:pPr marL="514350" lvl="0" indent="-514350">
              <a:buFont typeface="+mj-lt"/>
              <a:buAutoNum type="alphaUcPeriod"/>
            </a:pPr>
            <a:r>
              <a:rPr lang="tr-TR" dirty="0" smtClean="0"/>
              <a:t>Kuşlar etrafta sevinçle uçuyor.</a:t>
            </a:r>
          </a:p>
          <a:p>
            <a:pPr marL="514350" lvl="0" indent="-514350">
              <a:buFont typeface="+mj-lt"/>
              <a:buAutoNum type="alphaUcPeriod"/>
            </a:pPr>
            <a:r>
              <a:rPr lang="tr-TR" dirty="0" smtClean="0"/>
              <a:t>Yarın çamlığa doğru bir geziye çıkacağız.</a:t>
            </a:r>
          </a:p>
          <a:p>
            <a:pPr marL="514350" lvl="0" indent="-514350">
              <a:buFont typeface="+mj-lt"/>
              <a:buAutoNum type="alphaUcPeriod"/>
            </a:pPr>
            <a:r>
              <a:rPr lang="tr-TR" dirty="0" smtClean="0"/>
              <a:t>Kuşlar gibi taştan taşa sekersin.</a:t>
            </a:r>
          </a:p>
          <a:p>
            <a:pPr marL="514350" lvl="0" indent="-514350">
              <a:buFont typeface="+mj-lt"/>
              <a:buAutoNum type="alphaUcPeriod"/>
            </a:pPr>
            <a:r>
              <a:rPr lang="tr-TR" dirty="0" smtClean="0"/>
              <a:t>Bayram için bütün okullar süslenmiş.</a:t>
            </a:r>
          </a:p>
          <a:p>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lvl="0">
              <a:buNone/>
            </a:pPr>
            <a:r>
              <a:rPr lang="tr-TR" b="1" dirty="0" smtClean="0"/>
              <a:t>	Aşağıdaki kelimelerin hangisinde “-cık” eki sözcüğe küçültme anlamı </a:t>
            </a:r>
            <a:r>
              <a:rPr lang="tr-TR" b="1" u="sng" dirty="0" smtClean="0"/>
              <a:t>katmamıştır</a:t>
            </a:r>
            <a:r>
              <a:rPr lang="tr-TR" b="1" dirty="0" smtClean="0"/>
              <a:t>?</a:t>
            </a:r>
            <a:endParaRPr lang="tr-TR" dirty="0" smtClean="0"/>
          </a:p>
          <a:p>
            <a:pPr marL="514350" lvl="0" indent="-514350">
              <a:buFont typeface="+mj-lt"/>
              <a:buAutoNum type="alphaUcPeriod"/>
            </a:pPr>
            <a:r>
              <a:rPr lang="tr-TR" dirty="0" smtClean="0"/>
              <a:t>Kardeşinin elleri küçücük küçücüktü.</a:t>
            </a:r>
          </a:p>
          <a:p>
            <a:pPr marL="514350" lvl="0" indent="-514350">
              <a:buFont typeface="+mj-lt"/>
              <a:buAutoNum type="alphaUcPeriod"/>
            </a:pPr>
            <a:r>
              <a:rPr lang="tr-TR" dirty="0" smtClean="0"/>
              <a:t>Ufukta bir tepecik, arkasında ise bizim ev var.</a:t>
            </a:r>
          </a:p>
          <a:p>
            <a:pPr marL="514350" lvl="0" indent="-514350">
              <a:buFont typeface="+mj-lt"/>
              <a:buAutoNum type="alphaUcPeriod"/>
            </a:pPr>
            <a:r>
              <a:rPr lang="tr-TR" dirty="0" smtClean="0"/>
              <a:t>Bademcikleri şiştiği için rahat konuşamıyordu.</a:t>
            </a:r>
          </a:p>
          <a:p>
            <a:pPr marL="514350" lvl="0" indent="-514350">
              <a:buFont typeface="+mj-lt"/>
              <a:buAutoNum type="alphaUcPeriod"/>
            </a:pPr>
            <a:r>
              <a:rPr lang="tr-TR" dirty="0" smtClean="0"/>
              <a:t>Küçücük boyuyla ata binmek  istiyor</a:t>
            </a:r>
            <a:r>
              <a:rPr lang="tr-TR" dirty="0" smtClean="0"/>
              <a:t>. </a:t>
            </a:r>
            <a:r>
              <a:rPr lang="tr-TR" u="sng" dirty="0" smtClean="0">
                <a:hlinkClick r:id="rId2"/>
              </a:rPr>
              <a:t>www.</a:t>
            </a:r>
            <a:r>
              <a:rPr lang="tr-TR" u="sng" dirty="0" err="1" smtClean="0">
                <a:hlinkClick r:id="rId2"/>
              </a:rPr>
              <a:t>sorubak</a:t>
            </a:r>
            <a:r>
              <a:rPr lang="tr-TR" u="sng" smtClean="0">
                <a:hlinkClick r:id="rId2"/>
              </a:rPr>
              <a:t>.com</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kelimelerden hangisi sesli harfle başlayan bir ek aldığında sonundaki sessiz harf yumuşar? </a:t>
            </a:r>
            <a:br>
              <a:rPr lang="tr-TR" dirty="0" smtClean="0"/>
            </a:br>
            <a:r>
              <a:rPr lang="tr-TR" dirty="0" smtClean="0"/>
              <a:t>A)Ceviz </a:t>
            </a:r>
            <a:br>
              <a:rPr lang="tr-TR" dirty="0" smtClean="0"/>
            </a:br>
            <a:r>
              <a:rPr lang="tr-TR" dirty="0" smtClean="0"/>
              <a:t>B)Çelik </a:t>
            </a:r>
            <a:br>
              <a:rPr lang="tr-TR" dirty="0" smtClean="0"/>
            </a:br>
            <a:r>
              <a:rPr lang="tr-TR" dirty="0" smtClean="0"/>
              <a:t>C)Masal </a:t>
            </a:r>
            <a:br>
              <a:rPr lang="tr-TR" dirty="0" smtClean="0"/>
            </a:br>
            <a:r>
              <a:rPr lang="tr-TR" dirty="0" smtClean="0"/>
              <a:t>D)Kalem</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Aşağıdakilerden hangisinde ünsüz benzeşmesine örnek bir sözcük vardır? </a:t>
            </a:r>
            <a:br>
              <a:rPr lang="tr-TR" dirty="0" smtClean="0"/>
            </a:br>
            <a:r>
              <a:rPr lang="tr-TR" dirty="0" smtClean="0"/>
              <a:t>A) İnsanlara saygılı baktı. </a:t>
            </a:r>
            <a:br>
              <a:rPr lang="tr-TR" dirty="0" smtClean="0"/>
            </a:br>
            <a:r>
              <a:rPr lang="tr-TR" dirty="0" smtClean="0"/>
              <a:t>B) Okumayı çok seviyordu. </a:t>
            </a:r>
            <a:br>
              <a:rPr lang="tr-TR" dirty="0" smtClean="0"/>
            </a:br>
            <a:r>
              <a:rPr lang="tr-TR" dirty="0" smtClean="0"/>
              <a:t>C) Gelişimde okumak önemlidir. </a:t>
            </a:r>
            <a:br>
              <a:rPr lang="tr-TR" dirty="0" smtClean="0"/>
            </a:br>
            <a:r>
              <a:rPr lang="tr-TR" dirty="0" smtClean="0"/>
              <a:t>D) Kendime ait kitaplığım var.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cümlelerin hangisinde ünsüz yumuşaması yoktur? </a:t>
            </a:r>
            <a:br>
              <a:rPr lang="tr-TR" dirty="0" smtClean="0"/>
            </a:br>
            <a:r>
              <a:rPr lang="tr-TR" dirty="0" smtClean="0"/>
              <a:t>A) Bu yaz tatile gideceğim. </a:t>
            </a:r>
            <a:br>
              <a:rPr lang="tr-TR" dirty="0" smtClean="0"/>
            </a:br>
            <a:r>
              <a:rPr lang="tr-TR" dirty="0" smtClean="0"/>
              <a:t>B) Hediye aldığıma çok sevindi. </a:t>
            </a:r>
            <a:br>
              <a:rPr lang="tr-TR" dirty="0" smtClean="0"/>
            </a:br>
            <a:r>
              <a:rPr lang="tr-TR" dirty="0" smtClean="0"/>
              <a:t>C) Akşam, ekmeği fazla yedi. </a:t>
            </a:r>
            <a:br>
              <a:rPr lang="tr-TR" dirty="0" smtClean="0"/>
            </a:br>
            <a:r>
              <a:rPr lang="tr-TR" dirty="0" smtClean="0"/>
              <a:t>D) Sessizce eve geldi.</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Aşağıdaki altı çizili sözcüklerden hangisinde sesli düşmesi vardır? </a:t>
            </a:r>
            <a:br>
              <a:rPr lang="tr-TR" dirty="0" smtClean="0"/>
            </a:br>
            <a:r>
              <a:rPr lang="tr-TR" dirty="0" smtClean="0"/>
              <a:t>A)Her konuda boyuna konuşuyordu. </a:t>
            </a:r>
            <a:br>
              <a:rPr lang="tr-TR" dirty="0" smtClean="0"/>
            </a:br>
            <a:r>
              <a:rPr lang="tr-TR" dirty="0" smtClean="0"/>
              <a:t>B)Hasta beyin ameliyatı olunca iyileşti. </a:t>
            </a:r>
            <a:br>
              <a:rPr lang="tr-TR" dirty="0" smtClean="0"/>
            </a:br>
            <a:r>
              <a:rPr lang="tr-TR" dirty="0" smtClean="0"/>
              <a:t>C)Yalanı yüzüne vurulunca benzi sarardı. </a:t>
            </a:r>
            <a:br>
              <a:rPr lang="tr-TR" dirty="0" smtClean="0"/>
            </a:br>
            <a:r>
              <a:rPr lang="tr-TR" dirty="0" smtClean="0"/>
              <a:t>D)Arkasından çok bağırdı ama sesini duyuramadı.</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460</Words>
  <Application>Microsoft Office PowerPoint</Application>
  <PresentationFormat>Ekran Gösterisi (4:3)</PresentationFormat>
  <Paragraphs>230</Paragraphs>
  <Slides>56</Slides>
  <Notes>0</Notes>
  <HiddenSlides>0</HiddenSlides>
  <MMClips>0</MMClips>
  <ScaleCrop>false</ScaleCrop>
  <HeadingPairs>
    <vt:vector size="4" baseType="variant">
      <vt:variant>
        <vt:lpstr>Tema</vt:lpstr>
      </vt:variant>
      <vt:variant>
        <vt:i4>1</vt:i4>
      </vt:variant>
      <vt:variant>
        <vt:lpstr>Slayt Başlıkları</vt:lpstr>
      </vt:variant>
      <vt:variant>
        <vt:i4>56</vt:i4>
      </vt:variant>
    </vt:vector>
  </HeadingPairs>
  <TitlesOfParts>
    <vt:vector size="57"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HÜRRİYET</dc:creator>
  <cp:keywords>www.sorubak.com</cp:keywords>
  <dc:description>www.sorubak.com</dc:description>
  <cp:lastModifiedBy>Dogan</cp:lastModifiedBy>
  <cp:revision>www.sorubak.com</cp:revision>
  <dcterms:created xsi:type="dcterms:W3CDTF">2012-11-25T19:14:09Z</dcterms:created>
  <dcterms:modified xsi:type="dcterms:W3CDTF">2013-09-15T20:29:54Z</dcterms:modified>
  <cp:category>www.sorubak.com</cp:category>
  <cp:version>www.sorubak.com</cp:version>
</cp:coreProperties>
</file>