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8" name="7 Başlık"/>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tr-TR" smtClean="0"/>
              <a:t>Asıl başlık stili için tıklatın</a:t>
            </a:r>
            <a:endParaRPr kumimoji="0" lang="en-US"/>
          </a:p>
        </p:txBody>
      </p:sp>
      <p:sp>
        <p:nvSpPr>
          <p:cNvPr id="28" name="27 Veri Yer Tutucusu"/>
          <p:cNvSpPr>
            <a:spLocks noGrp="1"/>
          </p:cNvSpPr>
          <p:nvPr>
            <p:ph type="dt" sz="half" idx="10"/>
          </p:nvPr>
        </p:nvSpPr>
        <p:spPr/>
        <p:txBody>
          <a:bodyPr/>
          <a:lstStyle/>
          <a:p>
            <a:fld id="{A614C3EB-2C19-4543-975E-4AF714BADE55}" type="datetimeFigureOut">
              <a:rPr lang="tr-TR" smtClean="0"/>
              <a:pPr/>
              <a:t>21.02.2013</a:t>
            </a:fld>
            <a:endParaRPr lang="tr-TR"/>
          </a:p>
        </p:txBody>
      </p:sp>
      <p:sp>
        <p:nvSpPr>
          <p:cNvPr id="17" name="16 Altbilgi Yer Tutucusu"/>
          <p:cNvSpPr>
            <a:spLocks noGrp="1"/>
          </p:cNvSpPr>
          <p:nvPr>
            <p:ph type="ftr" sz="quarter" idx="11"/>
          </p:nvPr>
        </p:nvSpPr>
        <p:spPr/>
        <p:txBody>
          <a:bodyPr/>
          <a:lstStyle/>
          <a:p>
            <a:endParaRPr lang="tr-TR"/>
          </a:p>
        </p:txBody>
      </p:sp>
      <p:sp>
        <p:nvSpPr>
          <p:cNvPr id="29" name="28 Slayt Numarası Yer Tutucusu"/>
          <p:cNvSpPr>
            <a:spLocks noGrp="1"/>
          </p:cNvSpPr>
          <p:nvPr>
            <p:ph type="sldNum" sz="quarter" idx="12"/>
          </p:nvPr>
        </p:nvSpPr>
        <p:spPr/>
        <p:txBody>
          <a:bodyPr/>
          <a:lstStyle/>
          <a:p>
            <a:fld id="{7CBC0185-968E-4706-8295-27CDB280CD5F}" type="slidenum">
              <a:rPr lang="tr-TR" smtClean="0"/>
              <a:pPr/>
              <a:t>‹#›</a:t>
            </a:fld>
            <a:endParaRPr lang="tr-TR"/>
          </a:p>
        </p:txBody>
      </p:sp>
      <p:sp>
        <p:nvSpPr>
          <p:cNvPr id="9" name="8 Alt Başlık"/>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614C3EB-2C19-4543-975E-4AF714BADE55}" type="datetimeFigureOut">
              <a:rPr lang="tr-TR" smtClean="0"/>
              <a:pPr/>
              <a:t>21.02.2013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CBC0185-968E-4706-8295-27CDB280CD5F}"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614C3EB-2C19-4543-975E-4AF714BADE55}" type="datetimeFigureOut">
              <a:rPr lang="tr-TR" smtClean="0"/>
              <a:pPr/>
              <a:t>21.02.2013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CBC0185-968E-4706-8295-27CDB280CD5F}"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614C3EB-2C19-4543-975E-4AF714BADE55}" type="datetimeFigureOut">
              <a:rPr lang="tr-TR" smtClean="0"/>
              <a:pPr/>
              <a:t>21.02.2013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CBC0185-968E-4706-8295-27CDB280CD5F}"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A614C3EB-2C19-4543-975E-4AF714BADE55}" type="datetimeFigureOut">
              <a:rPr lang="tr-TR" smtClean="0"/>
              <a:pPr/>
              <a:t>21.02.2013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a:xfrm>
            <a:off x="7924800" y="6416675"/>
            <a:ext cx="762000" cy="365125"/>
          </a:xfrm>
        </p:spPr>
        <p:txBody>
          <a:bodyPr/>
          <a:lstStyle/>
          <a:p>
            <a:fld id="{7CBC0185-968E-4706-8295-27CDB280CD5F}"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A614C3EB-2C19-4543-975E-4AF714BADE55}" type="datetimeFigureOut">
              <a:rPr lang="tr-TR" smtClean="0"/>
              <a:pPr/>
              <a:t>21.02.2013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CBC0185-968E-4706-8295-27CDB280CD5F}"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229600" cy="1143000"/>
          </a:xfrm>
        </p:spPr>
        <p:txBody>
          <a:bodyPr anchor="ctr"/>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A614C3EB-2C19-4543-975E-4AF714BADE55}" type="datetimeFigureOut">
              <a:rPr lang="tr-TR" smtClean="0"/>
              <a:pPr/>
              <a:t>21.02.2013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7CBC0185-968E-4706-8295-27CDB280CD5F}"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A614C3EB-2C19-4543-975E-4AF714BADE55}" type="datetimeFigureOut">
              <a:rPr lang="tr-TR" smtClean="0"/>
              <a:pPr/>
              <a:t>21.02.2013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7CBC0185-968E-4706-8295-27CDB280CD5F}"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614C3EB-2C19-4543-975E-4AF714BADE55}" type="datetimeFigureOut">
              <a:rPr lang="tr-TR" smtClean="0"/>
              <a:pPr/>
              <a:t>21.02.2013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7CBC0185-968E-4706-8295-27CDB280CD5F}"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A614C3EB-2C19-4543-975E-4AF714BADE55}" type="datetimeFigureOut">
              <a:rPr lang="tr-TR" smtClean="0"/>
              <a:pPr/>
              <a:t>21.02.2013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CBC0185-968E-4706-8295-27CDB280CD5F}"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tr-TR" smtClean="0">
                <a:solidFill>
                  <a:schemeClr val="lt1"/>
                </a:solidFill>
                <a:latin typeface="+mn-lt"/>
                <a:ea typeface="+mn-ea"/>
                <a:cs typeface="+mn-cs"/>
              </a:rPr>
              <a:t>Resim eklemek için simgeyi tıklatın</a:t>
            </a:r>
            <a:endParaRPr kumimoji="0" lang="en-US" dirty="0">
              <a:solidFill>
                <a:schemeClr val="lt1"/>
              </a:solidFill>
              <a:latin typeface="+mn-lt"/>
              <a:ea typeface="+mn-ea"/>
              <a:cs typeface="+mn-cs"/>
            </a:endParaRPr>
          </a:p>
        </p:txBody>
      </p:sp>
      <p:sp>
        <p:nvSpPr>
          <p:cNvPr id="4" name="3 Metin Yer Tutucusu"/>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A614C3EB-2C19-4543-975E-4AF714BADE55}" type="datetimeFigureOut">
              <a:rPr lang="tr-TR" smtClean="0"/>
              <a:pPr/>
              <a:t>21.02.2013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CBC0185-968E-4706-8295-27CDB280CD5F}"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2" name="21 Başlık Yer Tutucusu"/>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A614C3EB-2C19-4543-975E-4AF714BADE55}" type="datetimeFigureOut">
              <a:rPr lang="tr-TR" smtClean="0"/>
              <a:pPr/>
              <a:t>21.02.2013</a:t>
            </a:fld>
            <a:endParaRPr lang="tr-TR"/>
          </a:p>
        </p:txBody>
      </p:sp>
      <p:sp>
        <p:nvSpPr>
          <p:cNvPr id="3" name="2 Altbilgi Yer Tutucusu"/>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tr-TR"/>
          </a:p>
        </p:txBody>
      </p:sp>
      <p:sp>
        <p:nvSpPr>
          <p:cNvPr id="23" name="22 Slayt Numarası Yer Tutucusu"/>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7CBC0185-968E-4706-8295-27CDB280CD5F}"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b="1" dirty="0" smtClean="0">
                <a:solidFill>
                  <a:srgbClr val="FF0000"/>
                </a:solidFill>
                <a:latin typeface="Jokerman" pitchFamily="82" charset="0"/>
              </a:rPr>
              <a:t>Mehmet Akif Ersoy’un  Hayatı</a:t>
            </a:r>
            <a:endParaRPr lang="tr-TR" dirty="0">
              <a:solidFill>
                <a:srgbClr val="FF0000"/>
              </a:solidFill>
              <a:latin typeface="Jokerman" pitchFamily="82" charset="0"/>
            </a:endParaRPr>
          </a:p>
        </p:txBody>
      </p:sp>
      <p:sp>
        <p:nvSpPr>
          <p:cNvPr id="3" name="2 Alt Başlık"/>
          <p:cNvSpPr>
            <a:spLocks noGrp="1"/>
          </p:cNvSpPr>
          <p:nvPr>
            <p:ph type="subTitle" idx="1"/>
          </p:nvPr>
        </p:nvSpPr>
        <p:spPr/>
        <p:txBody>
          <a:bodyPr/>
          <a:lstStyle/>
          <a:p>
            <a:r>
              <a:rPr lang="tr-TR" dirty="0" smtClean="0">
                <a:solidFill>
                  <a:schemeClr val="tx1"/>
                </a:solidFill>
                <a:latin typeface="Jokerman" pitchFamily="82" charset="0"/>
              </a:rPr>
              <a:t>Hamza Solak</a:t>
            </a:r>
            <a:endParaRPr lang="tr-TR" dirty="0">
              <a:solidFill>
                <a:schemeClr val="tx1"/>
              </a:solidFill>
              <a:latin typeface="Jokerman" pitchFamily="82" charset="0"/>
            </a:endParaRPr>
          </a:p>
        </p:txBody>
      </p:sp>
      <p:pic>
        <p:nvPicPr>
          <p:cNvPr id="31746" name="Picture 2" descr="http://t3.gstatic.com/images?q=tbn:ANd9GcTxSDsxXIo8bNKCd59Z4RSAvoEJhqr0jnD5fXbm4N_XL002gNVNlg"/>
          <p:cNvPicPr>
            <a:picLocks noChangeAspect="1" noChangeArrowheads="1"/>
          </p:cNvPicPr>
          <p:nvPr/>
        </p:nvPicPr>
        <p:blipFill>
          <a:blip r:embed="rId2" cstate="print"/>
          <a:srcRect/>
          <a:stretch>
            <a:fillRect/>
          </a:stretch>
        </p:blipFill>
        <p:spPr bwMode="auto">
          <a:xfrm>
            <a:off x="2195736" y="3933056"/>
            <a:ext cx="5472608" cy="2924944"/>
          </a:xfrm>
          <a:prstGeom prst="rect">
            <a:avLst/>
          </a:prstGeom>
          <a:noFill/>
        </p:spPr>
      </p:pic>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77500" lnSpcReduction="20000"/>
          </a:bodyPr>
          <a:lstStyle/>
          <a:p>
            <a:r>
              <a:rPr lang="tr-TR" dirty="0"/>
              <a:t>Türk ulusunun milli ve manevi duygularını Türkçenin billur süzgecinden geçirerek haykıran büyük Türk bülbülü , İstiklâl Marşımızın </a:t>
            </a:r>
            <a:r>
              <a:rPr lang="tr-TR" dirty="0" err="1"/>
              <a:t>Şâirimiz</a:t>
            </a:r>
            <a:r>
              <a:rPr lang="tr-TR" dirty="0"/>
              <a:t> </a:t>
            </a:r>
            <a:r>
              <a:rPr lang="tr-TR" dirty="0" err="1"/>
              <a:t>Mehmed</a:t>
            </a:r>
            <a:r>
              <a:rPr lang="tr-TR" dirty="0"/>
              <a:t> </a:t>
            </a:r>
            <a:r>
              <a:rPr lang="tr-TR" dirty="0" err="1"/>
              <a:t>Âkif</a:t>
            </a:r>
            <a:r>
              <a:rPr lang="tr-TR" dirty="0"/>
              <a:t>, 1873 yılında İstanbul'da doğdu. Babası Tahir Efendi, Fatih müderris (profesör) </a:t>
            </a:r>
            <a:r>
              <a:rPr lang="tr-TR" dirty="0" err="1"/>
              <a:t>lerindendi</a:t>
            </a:r>
            <a:r>
              <a:rPr lang="tr-TR" dirty="0"/>
              <a:t>. Annesi Emine Şerife Hanım, </a:t>
            </a:r>
            <a:r>
              <a:rPr lang="tr-TR" dirty="0" err="1"/>
              <a:t>Buharalı</a:t>
            </a:r>
            <a:r>
              <a:rPr lang="tr-TR" dirty="0"/>
              <a:t> bir ailenin kızıydı. </a:t>
            </a:r>
            <a:r>
              <a:rPr lang="tr-TR" dirty="0" err="1"/>
              <a:t>Âkif</a:t>
            </a:r>
            <a:r>
              <a:rPr lang="tr-TR" dirty="0"/>
              <a:t>, ahlâkı ve inancı sağlam bir ailenin çocuğu olarak, aynı özellikleri taşıyan bir çevrede yetişti. </a:t>
            </a:r>
          </a:p>
          <a:p>
            <a:r>
              <a:rPr lang="tr-TR" dirty="0" err="1"/>
              <a:t>Âkif</a:t>
            </a:r>
            <a:r>
              <a:rPr lang="tr-TR" dirty="0"/>
              <a:t>, kitap ve defterle henüz dört yaşındayken tanıştı. Resmî öğrenimi ise Fatih İptida Mektebinde başladı. Bu okuldan sonra, Fatih Merkez </a:t>
            </a:r>
            <a:r>
              <a:rPr lang="tr-TR" dirty="0" err="1"/>
              <a:t>Rüşdiyesi'ne</a:t>
            </a:r>
            <a:r>
              <a:rPr lang="tr-TR" dirty="0"/>
              <a:t> (ortaokul) devam etti. </a:t>
            </a:r>
            <a:r>
              <a:rPr lang="tr-TR" u="sng" dirty="0" smtClean="0">
                <a:hlinkClick r:id="rId2"/>
              </a:rPr>
              <a:t>www.</a:t>
            </a:r>
            <a:r>
              <a:rPr lang="tr-TR" u="sng" dirty="0" err="1" smtClean="0">
                <a:hlinkClick r:id="rId2"/>
              </a:rPr>
              <a:t>sorubak</a:t>
            </a:r>
            <a:r>
              <a:rPr lang="tr-TR" u="sng" dirty="0" smtClean="0">
                <a:hlinkClick r:id="rId2"/>
              </a:rPr>
              <a:t>.com</a:t>
            </a:r>
            <a:r>
              <a:rPr lang="tr-TR" dirty="0"/>
              <a:t/>
            </a:r>
            <a:br>
              <a:rPr lang="tr-TR" dirty="0"/>
            </a:br>
            <a:r>
              <a:rPr lang="tr-TR" dirty="0"/>
              <a:t>Rüştiye tahsili boyunca, babasından bilhassa l dil dersleri aldı. Arapça, Farsça ve </a:t>
            </a:r>
            <a:r>
              <a:rPr lang="tr-TR" dirty="0" err="1"/>
              <a:t>Fransızca'yı</a:t>
            </a:r>
            <a:r>
              <a:rPr lang="tr-TR" dirty="0"/>
              <a:t> edebiyatıyla beraber anlamaya başladı. Şiir sevgisi ve merakı da bu sıralarda uyandı. </a:t>
            </a:r>
          </a:p>
          <a:p>
            <a:endParaRPr lang="tr-TR" dirty="0"/>
          </a:p>
        </p:txBody>
      </p:sp>
    </p:spTree>
  </p:cSld>
  <p:clrMapOvr>
    <a:masterClrMapping/>
  </p:clrMapOvr>
  <p:transition>
    <p:wedg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70000" lnSpcReduction="20000"/>
          </a:bodyPr>
          <a:lstStyle/>
          <a:p>
            <a:r>
              <a:rPr lang="tr-TR" dirty="0"/>
              <a:t>Rüştiye'den sonra Mülkiye'ye (Siyasal Bilgiler Fakültesi) geçti. Mülkiye, o devrin en parlak öğrenim kurumu sayılıyordu. </a:t>
            </a:r>
            <a:r>
              <a:rPr lang="tr-TR" dirty="0" err="1"/>
              <a:t>Âkif</a:t>
            </a:r>
            <a:r>
              <a:rPr lang="tr-TR" dirty="0"/>
              <a:t>, Mülkiye'de okurken” </a:t>
            </a:r>
            <a:r>
              <a:rPr lang="tr-TR" b="1" dirty="0"/>
              <a:t>Benim hem babam hem hocamdır, ne öğrendimse on dan öğrendim</a:t>
            </a:r>
            <a:r>
              <a:rPr lang="tr-TR" dirty="0"/>
              <a:t>” dediği babasını kaybetti. ayrıca evleri de bir yangında yok oldu. Çocuk </a:t>
            </a:r>
            <a:r>
              <a:rPr lang="tr-TR" dirty="0" err="1"/>
              <a:t>yaşda</a:t>
            </a:r>
            <a:r>
              <a:rPr lang="tr-TR" dirty="0"/>
              <a:t> ailenin geçimini üstlenmek zorunda kala Akif maddî imkânsızlık yüzünden bu okulu yarıda bırakmak zorunda kaldı Ancak </a:t>
            </a:r>
          </a:p>
          <a:p>
            <a:r>
              <a:rPr lang="tr-TR" dirty="0" err="1"/>
              <a:t>Âtiyi</a:t>
            </a:r>
            <a:r>
              <a:rPr lang="tr-TR" dirty="0"/>
              <a:t> karanlıkta görüp azmi bırakmak </a:t>
            </a:r>
          </a:p>
          <a:p>
            <a:r>
              <a:rPr lang="tr-TR" dirty="0"/>
              <a:t>Bilmem ölüm var mıdır bundan daha alçak </a:t>
            </a:r>
          </a:p>
          <a:p>
            <a:r>
              <a:rPr lang="tr-TR" dirty="0"/>
              <a:t>Mısralarının sahibi </a:t>
            </a:r>
            <a:r>
              <a:rPr lang="tr-TR" dirty="0" err="1"/>
              <a:t>Âkif</a:t>
            </a:r>
            <a:r>
              <a:rPr lang="tr-TR" dirty="0"/>
              <a:t>, azmi bırakmadı. Baytar (Veteriner) okuluna kaydoldu. Bu yeni okulun mezunlarına daha iyi iş imkânları tanınıyordu. Baytar okulunu birincilikle bitirdi. Dört sene kadar Anadolu, Balkanlar, Arabistan ve Arnavutluk'ta dolaştı; mesleğiyle ilgili inceleme ve araştırmalarda bulundu. Gezdiği yerlerde halkla sıcak bir kaynaşma sağladı. </a:t>
            </a:r>
          </a:p>
          <a:p>
            <a:endParaRPr lang="tr-TR" dirty="0"/>
          </a:p>
        </p:txBody>
      </p:sp>
    </p:spTree>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85000" lnSpcReduction="20000"/>
          </a:bodyPr>
          <a:lstStyle/>
          <a:p>
            <a:r>
              <a:rPr lang="tr-TR" dirty="0"/>
              <a:t>İstanbul'a döndüğü zaman, Halkalı Ziraat Okulu'nda kitabet (kompozisyon), Üniversite'de edebiyat dersleri verdi. Ayrıca </a:t>
            </a:r>
            <a:r>
              <a:rPr lang="tr-TR" dirty="0" err="1"/>
              <a:t>Dârü'l</a:t>
            </a:r>
            <a:r>
              <a:rPr lang="tr-TR" dirty="0"/>
              <a:t>-</a:t>
            </a:r>
            <a:r>
              <a:rPr lang="tr-TR" dirty="0" err="1"/>
              <a:t>Edeb</a:t>
            </a:r>
            <a:r>
              <a:rPr lang="tr-TR" dirty="0"/>
              <a:t> isimli okulda da öğretmenlik yaptı. </a:t>
            </a:r>
          </a:p>
          <a:p>
            <a:r>
              <a:rPr lang="tr-TR" dirty="0"/>
              <a:t>Akif’in yaşadığı dönemde Türk tarihi her bakımdan sancılı bir dönemdedir. Osmanlı İmparatorluğu parçalanmak üzeredir. Akif Kurtuluşu İslam birliğinde görür: Milliyetçilik fikrine “ Azınlıkları birbirine düşürür, ve imparatorluğu parçalar” gerekçesiyle karşı çıkar. Ancak İmparatorluktaki Müslüman ırkların bizden kopması, Arnavut isyanı , Arapların Cihan Harbinde bize karşı İngilizlerin yanaşması sonucu Akif de anlar ki İslam birliği de Turancılık kadar uzak bir hayaldir</a:t>
            </a:r>
          </a:p>
          <a:p>
            <a:endParaRPr lang="tr-TR" dirty="0"/>
          </a:p>
        </p:txBody>
      </p:sp>
    </p:spTree>
  </p:cSld>
  <p:clrMapOvr>
    <a:masterClrMapping/>
  </p:clrMapOvr>
  <p:transition>
    <p:cut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20000"/>
          </a:bodyPr>
          <a:lstStyle/>
          <a:p>
            <a:r>
              <a:rPr lang="tr-TR" dirty="0" err="1"/>
              <a:t>Mehmed</a:t>
            </a:r>
            <a:r>
              <a:rPr lang="tr-TR" dirty="0"/>
              <a:t> </a:t>
            </a:r>
            <a:r>
              <a:rPr lang="tr-TR" dirty="0" err="1"/>
              <a:t>Âkif</a:t>
            </a:r>
            <a:r>
              <a:rPr lang="tr-TR" dirty="0"/>
              <a:t> artık yalnız İslam kahramanı değil vatan ve millet sevdalısıdır da Halkı basın yoluyla aydınlatma amacıyla “</a:t>
            </a:r>
            <a:r>
              <a:rPr lang="tr-TR" dirty="0" err="1"/>
              <a:t>Müdafa</a:t>
            </a:r>
            <a:r>
              <a:rPr lang="tr-TR" dirty="0"/>
              <a:t> – i Milliye” heyeti yayın şubesine üye seçilince </a:t>
            </a:r>
            <a:r>
              <a:rPr lang="tr-TR" dirty="0" err="1"/>
              <a:t>Darulfünundaki</a:t>
            </a:r>
            <a:r>
              <a:rPr lang="tr-TR" dirty="0"/>
              <a:t> öğretmenlikten ayrılmaya zorlanır. </a:t>
            </a:r>
          </a:p>
          <a:p>
            <a:r>
              <a:rPr lang="tr-TR" dirty="0"/>
              <a:t>1917’DE “Teşkilat –ı </a:t>
            </a:r>
            <a:r>
              <a:rPr lang="tr-TR" dirty="0" err="1"/>
              <a:t>Mahsusanın</a:t>
            </a:r>
            <a:r>
              <a:rPr lang="tr-TR" dirty="0"/>
              <a:t> verdiği bir görevle Mısır ve Arabistan’a gönderilir. Aklı vatanında ve özellikle Çanakkale’dedir. Çanakkale zaferinin kazanıldığını da orada öğrenir, önce sevinçten hıçkıra hıçkıra ağlar, sonra Mehmetçiğin kahramanlık ve vatan sevgisinin gücünü Türkçenin eşsiz güzelliği ile </a:t>
            </a:r>
            <a:r>
              <a:rPr lang="tr-TR" b="1" dirty="0"/>
              <a:t>abideleştiren</a:t>
            </a:r>
            <a:r>
              <a:rPr lang="tr-TR" dirty="0"/>
              <a:t> “Çanakkale Şehitlerin” adlı şiirini yazar.</a:t>
            </a:r>
          </a:p>
          <a:p>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77500" lnSpcReduction="20000"/>
          </a:bodyPr>
          <a:lstStyle/>
          <a:p>
            <a:r>
              <a:rPr lang="tr-TR" dirty="0"/>
              <a:t>1919’da Yunanlılar </a:t>
            </a:r>
            <a:r>
              <a:rPr lang="tr-TR" dirty="0" err="1"/>
              <a:t>İzmire</a:t>
            </a:r>
            <a:r>
              <a:rPr lang="tr-TR" dirty="0"/>
              <a:t> asker çıkarınca Akif artık yerinde duramaz olur. Ayvalık ve </a:t>
            </a:r>
            <a:r>
              <a:rPr lang="tr-TR" dirty="0" err="1"/>
              <a:t>Balıkesirde</a:t>
            </a:r>
            <a:r>
              <a:rPr lang="tr-TR" dirty="0"/>
              <a:t> başlayan mukavemet harekatının büyüyeceğine inanarak “ İşte zafer yolu bu” Deyip Balıkesir’e gider. </a:t>
            </a:r>
            <a:r>
              <a:rPr lang="tr-TR" dirty="0" err="1"/>
              <a:t>Zağnos</a:t>
            </a:r>
            <a:r>
              <a:rPr lang="tr-TR" dirty="0"/>
              <a:t> paşa camisinde toplanan halka Bağsızlık için mücadele gerektiğini anlatan hutbesini okur. </a:t>
            </a:r>
            <a:r>
              <a:rPr lang="tr-TR" u="sng" dirty="0" smtClean="0">
                <a:hlinkClick r:id="rId2"/>
              </a:rPr>
              <a:t>www.</a:t>
            </a:r>
            <a:r>
              <a:rPr lang="tr-TR" u="sng" dirty="0" err="1" smtClean="0">
                <a:hlinkClick r:id="rId2"/>
              </a:rPr>
              <a:t>sorubak</a:t>
            </a:r>
            <a:r>
              <a:rPr lang="tr-TR" u="sng" dirty="0" smtClean="0">
                <a:hlinkClick r:id="rId2"/>
              </a:rPr>
              <a:t>.com</a:t>
            </a:r>
            <a:endParaRPr lang="tr-TR" dirty="0"/>
          </a:p>
          <a:p>
            <a:r>
              <a:rPr lang="tr-TR" dirty="0"/>
              <a:t>İstanbul’a dönünce “</a:t>
            </a:r>
            <a:r>
              <a:rPr lang="tr-TR" dirty="0" err="1"/>
              <a:t>Sebul</a:t>
            </a:r>
            <a:r>
              <a:rPr lang="tr-TR" dirty="0"/>
              <a:t> – ur Reşat” dergisinde milli mücadele ruhunu tüm yurda yaymak için yazılar yazar. Önce Ferit Paşa hükümeti ve İngilizlerden tepki görür sonra </a:t>
            </a:r>
            <a:r>
              <a:rPr lang="tr-TR" dirty="0" err="1"/>
              <a:t>şayhulislam</a:t>
            </a:r>
            <a:r>
              <a:rPr lang="tr-TR" dirty="0"/>
              <a:t> tarafından “</a:t>
            </a:r>
            <a:r>
              <a:rPr lang="tr-TR" b="1" dirty="0"/>
              <a:t>İsyancı</a:t>
            </a:r>
            <a:r>
              <a:rPr lang="tr-TR" dirty="0"/>
              <a:t>” ilan edilince . Artık İstanbul’da </a:t>
            </a:r>
            <a:r>
              <a:rPr lang="tr-TR" dirty="0" err="1"/>
              <a:t>kalamyacağını</a:t>
            </a:r>
            <a:r>
              <a:rPr lang="tr-TR" dirty="0"/>
              <a:t> anlayarak Ankara’ya gider.</a:t>
            </a:r>
          </a:p>
          <a:p>
            <a:r>
              <a:rPr lang="tr-TR" dirty="0"/>
              <a:t>“</a:t>
            </a:r>
            <a:r>
              <a:rPr lang="tr-TR" b="1" dirty="0"/>
              <a:t>Niyetimiz Anadolu ve diğer cihetlerdeki düşmanı denize dökmek ve </a:t>
            </a:r>
            <a:r>
              <a:rPr lang="tr-TR" b="1" dirty="0" err="1"/>
              <a:t>serv</a:t>
            </a:r>
            <a:r>
              <a:rPr lang="tr-TR" b="1" dirty="0"/>
              <a:t> paçavrasını parçalamaktır</a:t>
            </a:r>
            <a:r>
              <a:rPr lang="tr-TR" dirty="0"/>
              <a:t>” dediği Kastamonu hutbesini okur. Konya’da başlayan isyanı bastırmada görev alır. </a:t>
            </a:r>
          </a:p>
          <a:p>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70000" lnSpcReduction="20000"/>
          </a:bodyPr>
          <a:lstStyle/>
          <a:p>
            <a:r>
              <a:rPr lang="tr-TR" dirty="0"/>
              <a:t>Tefrika girmese bir memlekete düşman giremez</a:t>
            </a:r>
          </a:p>
          <a:p>
            <a:r>
              <a:rPr lang="tr-TR" dirty="0"/>
              <a:t>Toplu vurdukça yürekler onu top sindiremez. Mısralarıyla ümitsizliğe kapılan halkın milli mücadele çemberi etrafında toplanmasını sağlamaya çalışır. Bursa’nın Yunanlılarca işgal haberini alınca</a:t>
            </a:r>
          </a:p>
          <a:p>
            <a:r>
              <a:rPr lang="tr-TR" dirty="0"/>
              <a:t>Ne hüsrandır ki şarkın ben vefasız, kansız evladı</a:t>
            </a:r>
          </a:p>
          <a:p>
            <a:r>
              <a:rPr lang="tr-TR" dirty="0"/>
              <a:t>Serapa garba çiğnettim de çıktım haki ecdadı diyerek kendini kahrettiği “Bülbül” şiirini yazar</a:t>
            </a:r>
            <a:r>
              <a:rPr lang="tr-TR" b="1" dirty="0"/>
              <a:t>. Asımın nesli </a:t>
            </a:r>
            <a:r>
              <a:rPr lang="tr-TR" b="1" dirty="0" err="1"/>
              <a:t>dedikya</a:t>
            </a:r>
            <a:r>
              <a:rPr lang="tr-TR" b="1" dirty="0"/>
              <a:t> nesilmiş gerçek / İşte çiğnetmedi namusunu çiğnetmeyecek</a:t>
            </a:r>
            <a:r>
              <a:rPr lang="tr-TR" dirty="0"/>
              <a:t> “dediği asımlar cephelerde düşmanı adım adım geri püskürtüyordu Ankara hükümeti bu mücadelenin büyüklüğünü anlatacak onu geleceğe taşıyacak bir milli </a:t>
            </a:r>
            <a:r>
              <a:rPr lang="tr-TR" dirty="0" err="1"/>
              <a:t>marşşiiri</a:t>
            </a:r>
            <a:r>
              <a:rPr lang="tr-TR" dirty="0"/>
              <a:t> yazma yarışması açınca Akif önce “Benim milletime satacak malım yok “ diyerek ödüllü olan bu yarışmaya katılmadı ancak devrin maarif vekili ödül olarak verilecek paranın orduya ait bir vakfa bırakılacağını vaat edince İstiklal Marşımızı kaleme aldı ve 12 Mart 1921’de marş oybirliği ile kabul edildi </a:t>
            </a:r>
          </a:p>
          <a:p>
            <a:endParaRPr lang="tr-TR" dirty="0"/>
          </a:p>
        </p:txBody>
      </p:sp>
    </p:spTree>
  </p:cSld>
  <p:clrMapOvr>
    <a:masterClrMapping/>
  </p:clrMapOvr>
  <p:transition>
    <p:wipe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10000"/>
          </a:bodyPr>
          <a:lstStyle/>
          <a:p>
            <a:r>
              <a:rPr lang="tr-TR" dirty="0"/>
              <a:t>Cumhuriyet sonrası açılan ilk büyük millet meclisine Burdur millet vekili olarak giren Akif bazı şeylerin gönlünce olmadığını görünce sonraki seçimlerde aday olmadı Artık ne bir evi nede bir maaşı vardı. </a:t>
            </a:r>
          </a:p>
          <a:p>
            <a:r>
              <a:rPr lang="tr-TR" dirty="0"/>
              <a:t>Kendini sanatına verdi ömrü boyunca çalıştı, çabaladı, mücadele etti. Dinlenmeden, yorulmadan iman ve vatan sevgisiyle coştu, çevresindekileri de </a:t>
            </a:r>
            <a:r>
              <a:rPr lang="tr-TR" dirty="0" err="1"/>
              <a:t>çoşturdu</a:t>
            </a:r>
            <a:r>
              <a:rPr lang="tr-TR" dirty="0"/>
              <a:t>. . O'nun şiirinde şahsî dertleri, özel meseleleri yoktur. Hep umumî olan dertlerle dertlenmiş; milletinin duygu, düşünce ve problemlerine tercüman olmaya çalışmıştır.</a:t>
            </a:r>
          </a:p>
          <a:p>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85000" lnSpcReduction="20000"/>
          </a:bodyPr>
          <a:lstStyle/>
          <a:p>
            <a:r>
              <a:rPr lang="tr-TR" dirty="0"/>
              <a:t>Ömrünün sonuna doğru geçim sıkıntısı arttı </a:t>
            </a:r>
          </a:p>
          <a:p>
            <a:r>
              <a:rPr lang="tr-TR" dirty="0"/>
              <a:t>Arap Birliği sekreteri Kahire’de Cami- </a:t>
            </a:r>
            <a:r>
              <a:rPr lang="tr-TR" dirty="0" err="1"/>
              <a:t>ül</a:t>
            </a:r>
            <a:r>
              <a:rPr lang="tr-TR" dirty="0"/>
              <a:t> </a:t>
            </a:r>
            <a:r>
              <a:rPr lang="tr-TR" dirty="0" err="1"/>
              <a:t>Mısırrıyye</a:t>
            </a:r>
            <a:r>
              <a:rPr lang="tr-TR" dirty="0"/>
              <a:t> üniversitesinde” Türkçe Dersleri okutmasını teklif edince Mısıra gitti fakat orada bir gün bile mutlu olmadı 1935’te sıtmaya yakalandı Hastalık siroza dönüşünce yad ellerde ölmekten korkarak özlediği yurduna döndü. Bir yıl sora da hayata gözlerini yumdu </a:t>
            </a:r>
            <a:r>
              <a:rPr lang="tr-TR" u="sng" dirty="0" smtClean="0">
                <a:hlinkClick r:id="rId2"/>
              </a:rPr>
              <a:t>www.</a:t>
            </a:r>
            <a:r>
              <a:rPr lang="tr-TR" u="sng" dirty="0" err="1" smtClean="0">
                <a:hlinkClick r:id="rId2"/>
              </a:rPr>
              <a:t>sorubak</a:t>
            </a:r>
            <a:r>
              <a:rPr lang="tr-TR" u="sng" smtClean="0">
                <a:hlinkClick r:id="rId2"/>
              </a:rPr>
              <a:t>.com</a:t>
            </a:r>
            <a:endParaRPr lang="tr-TR" dirty="0"/>
          </a:p>
          <a:p>
            <a:r>
              <a:rPr lang="tr-TR" dirty="0"/>
              <a:t>Ömrü boyunca gerçekleri söylemeyi meslek edinen şair “</a:t>
            </a:r>
            <a:r>
              <a:rPr lang="tr-TR" b="1" dirty="0"/>
              <a:t>Sessiz yaşadım kim beni nerden bilecek” </a:t>
            </a:r>
            <a:endParaRPr lang="tr-TR" dirty="0"/>
          </a:p>
          <a:p>
            <a:r>
              <a:rPr lang="tr-TR" b="1" dirty="0"/>
              <a:t>Dediği mısralarında ilk defa yanıldı Çünkü kendine hizmet edenlere karşı vefa borcunu asla unutmayan Türk milleti onu bilmekte, her geçen zamanda onu daha iyi anlamakta ve manevi huzurunda saygıyla eğilmektedir.</a:t>
            </a:r>
            <a:endParaRPr lang="tr-TR" dirty="0"/>
          </a:p>
          <a:p>
            <a:endParaRPr lang="tr-T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üven">
  <a:themeElements>
    <a:clrScheme name="Güven">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Güven">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Güven">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5</TotalTime>
  <Words>839</Words>
  <Application>Microsoft Office PowerPoint</Application>
  <PresentationFormat>Ekran Gösterisi (4:3)</PresentationFormat>
  <Paragraphs>25</Paragraphs>
  <Slides>9</Slides>
  <Notes>0</Notes>
  <HiddenSlides>0</HiddenSlides>
  <MMClips>0</MMClips>
  <ScaleCrop>false</ScaleCrop>
  <HeadingPairs>
    <vt:vector size="4" baseType="variant">
      <vt:variant>
        <vt:lpstr>Tema</vt:lpstr>
      </vt:variant>
      <vt:variant>
        <vt:i4>1</vt:i4>
      </vt:variant>
      <vt:variant>
        <vt:lpstr>Slayt Başlıkları</vt:lpstr>
      </vt:variant>
      <vt:variant>
        <vt:i4>9</vt:i4>
      </vt:variant>
    </vt:vector>
  </HeadingPairs>
  <TitlesOfParts>
    <vt:vector size="10" baseType="lpstr">
      <vt:lpstr>Güven</vt:lpstr>
      <vt:lpstr>Mehmet Akif Ersoy’un  Hayatı</vt:lpstr>
      <vt:lpstr>Slayt 2</vt:lpstr>
      <vt:lpstr>Slayt 3</vt:lpstr>
      <vt:lpstr>Slayt 4</vt:lpstr>
      <vt:lpstr>Slayt 5</vt:lpstr>
      <vt:lpstr>Slayt 6</vt:lpstr>
      <vt:lpstr>Slayt 7</vt:lpstr>
      <vt:lpstr>Slayt 8</vt:lpstr>
      <vt:lpstr>Slayt 9</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pc</dc:creator>
  <cp:keywords>www.sorubak.com</cp:keywords>
  <dc:description>www.sorubak.com</dc:description>
  <cp:lastModifiedBy>Dogan</cp:lastModifiedBy>
  <cp:revision>www.sorubak.com</cp:revision>
  <dcterms:created xsi:type="dcterms:W3CDTF">2013-02-16T09:41:28Z</dcterms:created>
  <dcterms:modified xsi:type="dcterms:W3CDTF">2013-02-21T18:07:38Z</dcterms:modified>
  <cp:category>www.sorubak.com</cp:category>
  <cp:contentType>www.sorubak.com</cp:contentType>
  <cp:contentStatus>www.sorubak.com</cp:contentStatus>
  <cp:version>www.sorubak.com</cp:version>
</cp:coreProperties>
</file>