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9E9B6F9-19D8-4BF6-AC3A-D9B120DB6665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85AA965-727D-492C-ACB5-B6D436BC87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31640" y="3212976"/>
            <a:ext cx="6400800" cy="160020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latin typeface="Jokerman" pitchFamily="82" charset="0"/>
              </a:rPr>
              <a:t>Hamza Solak</a:t>
            </a:r>
            <a:endParaRPr lang="tr-TR" dirty="0">
              <a:solidFill>
                <a:schemeClr val="tx1"/>
              </a:solidFill>
              <a:latin typeface="Jokerman" pitchFamily="82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Jokerman" pitchFamily="82" charset="0"/>
              </a:rPr>
              <a:t>KANUNÎ SULTAN SÜLEYMAN DÖNEMİ</a:t>
            </a:r>
            <a:endParaRPr lang="tr-TR" dirty="0">
              <a:solidFill>
                <a:srgbClr val="FF0000"/>
              </a:solidFill>
              <a:latin typeface="Jokerman" pitchFamily="82" charset="0"/>
            </a:endParaRPr>
          </a:p>
        </p:txBody>
      </p:sp>
      <p:sp>
        <p:nvSpPr>
          <p:cNvPr id="28674" name="AutoShape 2" descr="data:image/jpeg;base64,/9j/4AAQSkZJRgABAQAAAQABAAD/2wCEAAkGBwgHBgkIBwgKCgkLDRYPDQwMDRsUFRAWIB0iIiAdHx8kKDQsJCYxJx8fLT0tMTU3Ojo6Iys/RD84QzQ5OjcBCgoKDQwNGg8PGjclHyU3Nzc3Nzc3Nzc3Nzc3Nzc3Nzc3Nzc3Nzc3Nzc3Nzc3Nzc3Nzc3Nzc3Nzc3Nzc3Nzc3N//AABEIAGMARwMBIgACEQEDEQH/xAAcAAABBAMBAAAAAAAAAAAAAAAGAAQFBwECAwj/xAA5EAACAQMCBAMFBQYHAAAAAAABAgMABBEFIQYSMUETUWEiMoGRoQcjcbHBFFJi0eHwFRYkNUJTov/EABgBAAMBAQAAAAAAAAAAAAAAAAECAwAE/8QAHhEAAgIDAAMBAAAAAAAAAAAAAAECEQMhMQQSQSL/2gAMAwEAAhEDEQA/AKWk64rKJlgAQM9CelZZQW3BqS0HSptW1aGwtXVXl6s/RQBkmsHoxCNz8jAhs4x3z0xRPpPAfEOqRiSKwaCIjZ7lvDyPQdfpVl8AcI/4Vc3M15BBJcqw5Z8ZOCAds9Ox+PpVgKigdM4862gOVcKKk+yjWUhEj3NlgdgzbfSofVeA9Z0u2e4lijkiT3nhfm5fUjY1enFRlt9FuLixjXx4sOCNsAHJPbtQ1wtrCcRWE1tqAQ3iA8+F5S6dPmM4P4ihduhldWUayjqdj3rXGxNFv2gaL/hep+NEPuZ+m3ukDp8qFMZBobGOVKkw3pUxhMRmrB+xyytrnV7m5mHNJCqhd/dDZzVeAb1YP2NzpDxDeROdprQty+fKw/nWEsu+Mcsx7ZUfT+xTgU1jAPIytlRvn0NOgMjrWJmrqGBVhlTsR51TFjnh7jLwnbAgvzCcf9Tg8uf/AEfxIq6sUA6vwlcalxRfXvh8sTGIo7MACVA8t+1LK6tDwq9jb7TdOW50SVgPbRedfxH9KpUDY1e/HbGLQ5FYjnERB374qjSuM4oy+Dx4NpBvSrdhk0qwxwzvUtwvqzaNr9jf5PhxygSjzQ7N9Dn4VFhTmtuXfBokj1BaSxkr4bbY7dGXsaeiZUQs7Y5Tgmqn+znjON4ItI1SQCaL2beRj769lz5j6ijWS/S41K0t42LKxLOOmeXbp8R8qEnSsCg7CBrxmBMMEsg7FQAD86aTag8SHxraZQOrAA/kai9c1O9t5I47SWZHJ6i3DofQ7bfOmPFOp6xaRwRgouY+aV4YCxY5AxvnlHme2RU3kKxxXQPcf6ys9vJFGchlxn8arORRk1L6tdy3Vy4lyOU4CnqO1Rkq7GqN3sFU6GLDes10dcHpSrBG1Ig9qSK7vyRqWbyAzRNpXB1/eoksyPGjfgDj40aJg0vMSNt+2KP+Db/Us/tN9O8kdvyJEJG9oBjg+p6DrU3onBVrb8rqqyge/wA65+W1d9U0S3tYo+WNYi7FWwxPkR+HQ0s46KYpfoN7S/jliVm3GM5I6UO8T8QaeRHCZlFwk/KEIwSrDHxGcVFvPJLBbxh5IYJZeZ2GxA/dB7ZqO1mztpXhVIP9LKCqYJJjPZ8k9cgVzO+MuopP2QG30vi3877AGQ/nTVx186dXFk1st1DcZEkRDq2fM4NNkScxc/hSSR495VOPnXSuEZbdjZ/WlSZlbdT8O9KmAFXD11FbxAW+lBkGPvGcKT6nYmiiw4lTxGE+mywRLsJlfxPoBkdq6R2Nq0ftwRmRf3V5AfwFR2vWDWthLdWRPhxDxGT+Edam5SGUYsLLLUbS+RPBmjl5Gzv1BHp2Nc+IIp7uwDWoEk0bFhGv/Jeh+NAmn3SS3cjW7ckqqp5iuxU9qMdL163dVgu2WB9gATsfQGipp6YJY3HaISbUTNZpC3syIwAyOg8646g8Udt7L8xUbHPlRNqPDljqWZVZoXcEl4Tse/TpVYaqlxp/EjaPJMSnjpH4xHRWx7WPj9KHogrIh46SaxcTWyA+NOQjFRnCA5Y/350TXM9lw7aR3M8SNGfu1QIOcnsB+vzp8dMseFtLmkEoaQAt4jL7T+h33+GKqrXNQur++uJ515SGBAXovl+m9NwW7Nda1aLUbktFZx2y9lXH6AUqjJPvH5lGCT0FKmFsMbLiq4iuYZL5weZizHHugiieW/jntRJEwdZ8gj+Ejb6mquc5PKTnPWpLRL5hH+yvIQY3BU+m9K4jQlfR7Yu9txDc24DLGY/ZHmMgjH1FTcVwJY15oCd8HLYPXyxQzHct/mNTJg5Tk2qetPGWJIyyEqM9unlv+Vc+Vbs6cW00EHCs7xakYYFlMLqC0Ty+xHhveX55oe+0eMpxNDPy4e4gX4EEj8jT60bmvLeSZ/ChLMpkQBTnBOM/Cm/2iMr3NhIz8xU+GT3wRkGnwu0RzxSYUX12Nb4MWdkDsoV5FDdfMVXOoR3ErsY0RI5Yt1IxnA5sCp/gvUVWzvLNjg8zExk4DKwH6qfnUHq6o0jvcXZLc+FRTkgHY+gqso8YkH8G/B1q1zqhZVB8JCfaGwJ2/nSrloGqNpv7byAeIwBBb0IH6ms0dmWiJm6itUYrcIVJBrNKqkxzIzC+hIY5D7b9O9E9gAYFJGSe59aVKufyOHT4/wBH1rBE97a88at9+g3Ge9MePHZlgLHJEhx9KzSpcPBfJ6iN4a/3blyeUxSEjPp/WtddVco2NzsazSqr4Sh0gU2vZVHTcVmlSpR0f//Z"/>
          <p:cNvSpPr>
            <a:spLocks noChangeAspect="1" noChangeArrowheads="1"/>
          </p:cNvSpPr>
          <p:nvPr/>
        </p:nvSpPr>
        <p:spPr bwMode="auto">
          <a:xfrm>
            <a:off x="155575" y="-449263"/>
            <a:ext cx="676275" cy="94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5" name="Picture 3" descr="C:\Users\pc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717032"/>
            <a:ext cx="3456384" cy="29561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b="1" dirty="0" smtClean="0"/>
              <a:t>Yavuz Sultan Selim'in </a:t>
            </a:r>
            <a:r>
              <a:rPr lang="tr-TR" b="1" dirty="0" err="1" smtClean="0"/>
              <a:t>takib</a:t>
            </a:r>
            <a:r>
              <a:rPr lang="tr-TR" b="1" dirty="0" smtClean="0"/>
              <a:t> </a:t>
            </a:r>
            <a:r>
              <a:rPr lang="tr-TR" b="1" dirty="0" err="1" smtClean="0"/>
              <a:t>ettigi</a:t>
            </a:r>
            <a:r>
              <a:rPr lang="tr-TR" b="1" dirty="0" smtClean="0"/>
              <a:t> </a:t>
            </a:r>
            <a:r>
              <a:rPr lang="tr-TR" b="1" dirty="0" err="1" smtClean="0"/>
              <a:t>Dogu</a:t>
            </a:r>
            <a:r>
              <a:rPr lang="tr-TR" b="1" dirty="0" smtClean="0"/>
              <a:t> ve Güney siyaseti </a:t>
            </a:r>
            <a:r>
              <a:rPr lang="tr-TR" b="1" dirty="0" err="1" smtClean="0"/>
              <a:t>vasitasiyle</a:t>
            </a:r>
            <a:r>
              <a:rPr lang="tr-TR" b="1" dirty="0" smtClean="0"/>
              <a:t> büyük bir </a:t>
            </a:r>
            <a:r>
              <a:rPr lang="tr-TR" b="1" dirty="0" err="1" smtClean="0"/>
              <a:t>gelisme</a:t>
            </a:r>
            <a:r>
              <a:rPr lang="tr-TR" b="1" dirty="0" smtClean="0"/>
              <a:t> ve ilerleme gösteren </a:t>
            </a:r>
            <a:r>
              <a:rPr lang="tr-TR" b="1" dirty="0" err="1" smtClean="0"/>
              <a:t>Osmanli</a:t>
            </a:r>
            <a:r>
              <a:rPr lang="tr-TR" b="1" dirty="0" smtClean="0"/>
              <a:t> Devleti, her </a:t>
            </a:r>
            <a:r>
              <a:rPr lang="tr-TR" b="1" dirty="0" err="1" smtClean="0"/>
              <a:t>bakimdan</a:t>
            </a:r>
            <a:r>
              <a:rPr lang="tr-TR" b="1" dirty="0" smtClean="0"/>
              <a:t> rakipsiz bir duruma </a:t>
            </a:r>
            <a:r>
              <a:rPr lang="tr-TR" b="1" dirty="0" err="1" smtClean="0"/>
              <a:t>geldiginden</a:t>
            </a:r>
            <a:r>
              <a:rPr lang="tr-TR" b="1" dirty="0" smtClean="0"/>
              <a:t> son derece zengin gelir </a:t>
            </a:r>
            <a:r>
              <a:rPr lang="tr-TR" b="1" dirty="0" err="1" smtClean="0"/>
              <a:t>kaynaklarina</a:t>
            </a:r>
            <a:r>
              <a:rPr lang="tr-TR" b="1" dirty="0" smtClean="0"/>
              <a:t> da sahip </a:t>
            </a:r>
            <a:r>
              <a:rPr lang="tr-TR" b="1" dirty="0" err="1" smtClean="0"/>
              <a:t>olmustu</a:t>
            </a:r>
            <a:r>
              <a:rPr lang="tr-TR" b="1" dirty="0" smtClean="0"/>
              <a:t>. Güçlü </a:t>
            </a:r>
            <a:r>
              <a:rPr lang="tr-TR" b="1" dirty="0" err="1" smtClean="0"/>
              <a:t>Osmanli</a:t>
            </a:r>
            <a:r>
              <a:rPr lang="tr-TR" b="1" dirty="0" smtClean="0"/>
              <a:t> deniz </a:t>
            </a:r>
            <a:r>
              <a:rPr lang="tr-TR" b="1" dirty="0" err="1" smtClean="0"/>
              <a:t>armadasinin</a:t>
            </a:r>
            <a:r>
              <a:rPr lang="tr-TR" b="1" dirty="0" smtClean="0"/>
              <a:t> temelleri de yine bu devirde </a:t>
            </a:r>
            <a:r>
              <a:rPr lang="tr-TR" b="1" dirty="0" err="1" smtClean="0"/>
              <a:t>atilmisti</a:t>
            </a:r>
            <a:r>
              <a:rPr lang="tr-TR" b="1" dirty="0" smtClean="0"/>
              <a:t>. Bütün bu müsait </a:t>
            </a:r>
            <a:r>
              <a:rPr lang="tr-TR" b="1" dirty="0" err="1" smtClean="0"/>
              <a:t>sartlar</a:t>
            </a:r>
            <a:r>
              <a:rPr lang="tr-TR" b="1" dirty="0" smtClean="0"/>
              <a:t>, Yavuz'un </a:t>
            </a:r>
            <a:r>
              <a:rPr lang="tr-TR" b="1" dirty="0" err="1" smtClean="0"/>
              <a:t>vefatindan</a:t>
            </a:r>
            <a:r>
              <a:rPr lang="tr-TR" b="1" dirty="0" smtClean="0"/>
              <a:t> sonra, onun yerine geçen </a:t>
            </a:r>
            <a:r>
              <a:rPr lang="tr-TR" b="1" dirty="0" err="1" smtClean="0"/>
              <a:t>oglu</a:t>
            </a:r>
            <a:r>
              <a:rPr lang="tr-TR" b="1" dirty="0" smtClean="0"/>
              <a:t> Süleyman devrinin, son derece parlak </a:t>
            </a:r>
            <a:r>
              <a:rPr lang="tr-TR" b="1" dirty="0" err="1" smtClean="0"/>
              <a:t>geçecegini</a:t>
            </a:r>
            <a:r>
              <a:rPr lang="tr-TR" b="1" dirty="0" smtClean="0"/>
              <a:t> müjdeler nitelikteydi. Nitekim tarihçi Âli, onu "</a:t>
            </a:r>
            <a:r>
              <a:rPr lang="tr-TR" b="1" dirty="0" err="1" smtClean="0"/>
              <a:t>amûd</a:t>
            </a:r>
            <a:r>
              <a:rPr lang="tr-TR" b="1" dirty="0" smtClean="0"/>
              <a:t>-i </a:t>
            </a:r>
            <a:r>
              <a:rPr lang="tr-TR" b="1" dirty="0" err="1" smtClean="0"/>
              <a:t>neseb</a:t>
            </a:r>
            <a:r>
              <a:rPr lang="tr-TR" b="1" dirty="0" smtClean="0"/>
              <a:t>-i saltanat" itibariyle ve on </a:t>
            </a:r>
            <a:r>
              <a:rPr lang="tr-TR" b="1" dirty="0" err="1" smtClean="0"/>
              <a:t>rakaminin</a:t>
            </a:r>
            <a:r>
              <a:rPr lang="tr-TR" b="1" dirty="0" smtClean="0"/>
              <a:t> </a:t>
            </a:r>
            <a:r>
              <a:rPr lang="tr-TR" b="1" dirty="0" err="1" smtClean="0"/>
              <a:t>sayi</a:t>
            </a:r>
            <a:r>
              <a:rPr lang="tr-TR" b="1" dirty="0" smtClean="0"/>
              <a:t> </a:t>
            </a:r>
            <a:r>
              <a:rPr lang="tr-TR" b="1" dirty="0" err="1" smtClean="0"/>
              <a:t>basi</a:t>
            </a:r>
            <a:r>
              <a:rPr lang="tr-TR" b="1" dirty="0" smtClean="0"/>
              <a:t> </a:t>
            </a:r>
            <a:r>
              <a:rPr lang="tr-TR" b="1" dirty="0" err="1" smtClean="0"/>
              <a:t>olmasindan</a:t>
            </a:r>
            <a:r>
              <a:rPr lang="tr-TR" b="1" dirty="0" smtClean="0"/>
              <a:t> </a:t>
            </a:r>
            <a:r>
              <a:rPr lang="tr-TR" b="1" dirty="0" err="1" smtClean="0"/>
              <a:t>dolayi</a:t>
            </a:r>
            <a:r>
              <a:rPr lang="tr-TR" b="1" dirty="0" smtClean="0"/>
              <a:t> </a:t>
            </a:r>
            <a:r>
              <a:rPr lang="tr-TR" b="1" dirty="0" err="1" smtClean="0"/>
              <a:t>ugurlu</a:t>
            </a:r>
            <a:r>
              <a:rPr lang="tr-TR" b="1" dirty="0" smtClean="0"/>
              <a:t> </a:t>
            </a:r>
            <a:r>
              <a:rPr lang="tr-TR" b="1" dirty="0" err="1" smtClean="0"/>
              <a:t>saydigi</a:t>
            </a:r>
            <a:r>
              <a:rPr lang="tr-TR" b="1" dirty="0" smtClean="0"/>
              <a:t> onuncu </a:t>
            </a:r>
            <a:r>
              <a:rPr lang="tr-TR" b="1" dirty="0" err="1" smtClean="0"/>
              <a:t>pâdisah</a:t>
            </a:r>
            <a:r>
              <a:rPr lang="tr-TR" b="1" dirty="0" smtClean="0"/>
              <a:t> olarak, bununla beraber Emir Süleyman ile </a:t>
            </a:r>
            <a:r>
              <a:rPr lang="tr-TR" b="1" dirty="0" err="1" smtClean="0"/>
              <a:t>Emîr</a:t>
            </a:r>
            <a:r>
              <a:rPr lang="tr-TR" b="1" dirty="0" smtClean="0"/>
              <a:t> </a:t>
            </a:r>
            <a:r>
              <a:rPr lang="tr-TR" b="1" dirty="0" err="1" smtClean="0"/>
              <a:t>Musa'nin</a:t>
            </a:r>
            <a:r>
              <a:rPr lang="tr-TR" b="1" dirty="0" smtClean="0"/>
              <a:t> da "Fetret Dönemi"nde bir müddet </a:t>
            </a:r>
            <a:r>
              <a:rPr lang="tr-TR" b="1" dirty="0" err="1" smtClean="0"/>
              <a:t>Osmanli</a:t>
            </a:r>
            <a:r>
              <a:rPr lang="tr-TR" b="1" dirty="0" smtClean="0"/>
              <a:t> </a:t>
            </a:r>
            <a:r>
              <a:rPr lang="tr-TR" b="1" dirty="0" err="1" smtClean="0"/>
              <a:t>tahtinda</a:t>
            </a:r>
            <a:r>
              <a:rPr lang="tr-TR" b="1" dirty="0" smtClean="0"/>
              <a:t> </a:t>
            </a:r>
            <a:r>
              <a:rPr lang="tr-TR" b="1" dirty="0" err="1" smtClean="0"/>
              <a:t>bulunmalarindan</a:t>
            </a:r>
            <a:r>
              <a:rPr lang="tr-TR" b="1" dirty="0" smtClean="0"/>
              <a:t> </a:t>
            </a:r>
            <a:r>
              <a:rPr lang="tr-TR" b="1" dirty="0" err="1" smtClean="0"/>
              <a:t>dolayi</a:t>
            </a:r>
            <a:r>
              <a:rPr lang="tr-TR" b="1" dirty="0" smtClean="0"/>
              <a:t> ayni zamanda on iki remzinin hikmetlerini </a:t>
            </a:r>
            <a:r>
              <a:rPr lang="tr-TR" b="1" dirty="0" err="1" smtClean="0"/>
              <a:t>sahsinda</a:t>
            </a:r>
            <a:r>
              <a:rPr lang="tr-TR" b="1" dirty="0" smtClean="0"/>
              <a:t> toplayan bir hükümdar telakki etmekte ve bu </a:t>
            </a:r>
            <a:r>
              <a:rPr lang="tr-TR" b="1" dirty="0" err="1" smtClean="0"/>
              <a:t>mes'ud</a:t>
            </a:r>
            <a:r>
              <a:rPr lang="tr-TR" b="1" dirty="0" smtClean="0"/>
              <a:t> tesadüfleri, onun </a:t>
            </a:r>
            <a:r>
              <a:rPr lang="tr-TR" b="1" dirty="0" err="1" smtClean="0"/>
              <a:t>büyüklügüne</a:t>
            </a:r>
            <a:r>
              <a:rPr lang="tr-TR" b="1" dirty="0" smtClean="0"/>
              <a:t> bir </a:t>
            </a:r>
            <a:r>
              <a:rPr lang="tr-TR" b="1" dirty="0" err="1" smtClean="0"/>
              <a:t>isaret</a:t>
            </a:r>
            <a:r>
              <a:rPr lang="tr-TR" b="1" dirty="0" smtClean="0"/>
              <a:t> gibi göstermektedir. Öyle </a:t>
            </a:r>
            <a:r>
              <a:rPr lang="tr-TR" b="1" dirty="0" err="1" smtClean="0"/>
              <a:t>anlasiliyor</a:t>
            </a:r>
            <a:r>
              <a:rPr lang="tr-TR" b="1" dirty="0" smtClean="0"/>
              <a:t> ki Âli, bu </a:t>
            </a:r>
            <a:r>
              <a:rPr lang="tr-TR" b="1" dirty="0" err="1" smtClean="0"/>
              <a:t>tesbitlerinde</a:t>
            </a:r>
            <a:r>
              <a:rPr lang="tr-TR" b="1" dirty="0" smtClean="0"/>
              <a:t> pek de </a:t>
            </a:r>
            <a:r>
              <a:rPr lang="tr-TR" b="1" dirty="0" err="1" smtClean="0"/>
              <a:t>yanilmisa</a:t>
            </a:r>
            <a:r>
              <a:rPr lang="tr-TR" b="1" dirty="0" smtClean="0"/>
              <a:t> benzememektedir. Zira, Kanunî'nin </a:t>
            </a:r>
            <a:r>
              <a:rPr lang="tr-TR" b="1" dirty="0" err="1" smtClean="0"/>
              <a:t>sâhane</a:t>
            </a:r>
            <a:r>
              <a:rPr lang="tr-TR" b="1" dirty="0" smtClean="0"/>
              <a:t> talihi, </a:t>
            </a:r>
            <a:r>
              <a:rPr lang="tr-TR" b="1" dirty="0" err="1" smtClean="0"/>
              <a:t>tahtiniYavuz</a:t>
            </a:r>
            <a:r>
              <a:rPr lang="tr-TR" b="1" dirty="0" smtClean="0"/>
              <a:t> gibi ender </a:t>
            </a:r>
            <a:r>
              <a:rPr lang="tr-TR" b="1" dirty="0" err="1" smtClean="0"/>
              <a:t>yetisen</a:t>
            </a:r>
            <a:r>
              <a:rPr lang="tr-TR" b="1" dirty="0" smtClean="0"/>
              <a:t> bir harp </a:t>
            </a:r>
            <a:r>
              <a:rPr lang="tr-TR" b="1" dirty="0" err="1" smtClean="0"/>
              <a:t>dehâsindan</a:t>
            </a:r>
            <a:r>
              <a:rPr lang="tr-TR" b="1" dirty="0" smtClean="0"/>
              <a:t> ve bir </a:t>
            </a:r>
            <a:r>
              <a:rPr lang="tr-TR" b="1" dirty="0" err="1" smtClean="0"/>
              <a:t>islahatçidan</a:t>
            </a:r>
            <a:r>
              <a:rPr lang="tr-TR" b="1" dirty="0" smtClean="0"/>
              <a:t> </a:t>
            </a:r>
            <a:r>
              <a:rPr lang="tr-TR" b="1" dirty="0" err="1" smtClean="0"/>
              <a:t>devr</a:t>
            </a:r>
            <a:r>
              <a:rPr lang="tr-TR" b="1" dirty="0" smtClean="0"/>
              <a:t> </a:t>
            </a:r>
            <a:r>
              <a:rPr lang="tr-TR" b="1" dirty="0" err="1" smtClean="0"/>
              <a:t>almis</a:t>
            </a:r>
            <a:r>
              <a:rPr lang="tr-TR" b="1" dirty="0" smtClean="0"/>
              <a:t> </a:t>
            </a:r>
            <a:r>
              <a:rPr lang="tr-TR" b="1" dirty="0" err="1" smtClean="0"/>
              <a:t>olmasiyla</a:t>
            </a:r>
            <a:r>
              <a:rPr lang="tr-TR" b="1" dirty="0" smtClean="0"/>
              <a:t> baslar.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Öyle ki bir tarafta idare ve askerlik isleri, kili </a:t>
            </a:r>
            <a:r>
              <a:rPr lang="tr-TR" b="1" dirty="0" err="1" smtClean="0"/>
              <a:t>kirk</a:t>
            </a:r>
            <a:r>
              <a:rPr lang="tr-TR" b="1" dirty="0" smtClean="0"/>
              <a:t> </a:t>
            </a:r>
            <a:r>
              <a:rPr lang="tr-TR" b="1" dirty="0" err="1" smtClean="0"/>
              <a:t>yararcasina</a:t>
            </a:r>
            <a:r>
              <a:rPr lang="tr-TR" b="1" dirty="0" smtClean="0"/>
              <a:t> inzibat </a:t>
            </a:r>
            <a:r>
              <a:rPr lang="tr-TR" b="1" dirty="0" err="1" smtClean="0"/>
              <a:t>altina</a:t>
            </a:r>
            <a:r>
              <a:rPr lang="tr-TR" b="1" dirty="0" smtClean="0"/>
              <a:t> </a:t>
            </a:r>
            <a:r>
              <a:rPr lang="tr-TR" b="1" dirty="0" err="1" smtClean="0"/>
              <a:t>alinmis</a:t>
            </a:r>
            <a:r>
              <a:rPr lang="tr-TR" b="1" dirty="0" smtClean="0"/>
              <a:t>, </a:t>
            </a:r>
            <a:r>
              <a:rPr lang="tr-TR" b="1" dirty="0" err="1" smtClean="0"/>
              <a:t>diger</a:t>
            </a:r>
            <a:r>
              <a:rPr lang="tr-TR" b="1" dirty="0" smtClean="0"/>
              <a:t> taraftan Türk - </a:t>
            </a:r>
            <a:r>
              <a:rPr lang="tr-TR" b="1" dirty="0" err="1" smtClean="0"/>
              <a:t>Islâm</a:t>
            </a:r>
            <a:r>
              <a:rPr lang="tr-TR" b="1" dirty="0" smtClean="0"/>
              <a:t> </a:t>
            </a:r>
            <a:r>
              <a:rPr lang="tr-TR" b="1" dirty="0" err="1" smtClean="0"/>
              <a:t>birligine</a:t>
            </a:r>
            <a:r>
              <a:rPr lang="tr-TR" b="1" dirty="0" smtClean="0"/>
              <a:t> kasteden </a:t>
            </a:r>
            <a:r>
              <a:rPr lang="tr-TR" b="1" dirty="0" err="1" smtClean="0"/>
              <a:t>Siâ</a:t>
            </a:r>
            <a:r>
              <a:rPr lang="tr-TR" b="1" dirty="0" smtClean="0"/>
              <a:t> bozguna </a:t>
            </a:r>
            <a:r>
              <a:rPr lang="tr-TR" b="1" dirty="0" err="1" smtClean="0"/>
              <a:t>ugratilarak</a:t>
            </a:r>
            <a:r>
              <a:rPr lang="tr-TR" b="1" dirty="0" smtClean="0"/>
              <a:t> ülkede istikrar </a:t>
            </a:r>
            <a:r>
              <a:rPr lang="tr-TR" b="1" dirty="0" err="1" smtClean="0"/>
              <a:t>saglanmis</a:t>
            </a:r>
            <a:r>
              <a:rPr lang="tr-TR" b="1" dirty="0" smtClean="0"/>
              <a:t>, öbür tarafta ise Iran ve </a:t>
            </a:r>
            <a:r>
              <a:rPr lang="tr-TR" b="1" dirty="0" err="1" smtClean="0"/>
              <a:t>Misir</a:t>
            </a:r>
            <a:r>
              <a:rPr lang="tr-TR" b="1" dirty="0" smtClean="0"/>
              <a:t> seferleri yüzünden dolup tasan bir hazine sebebiyle malî ve iktisadî refah son haddini </a:t>
            </a:r>
            <a:r>
              <a:rPr lang="tr-TR" b="1" dirty="0" err="1" smtClean="0"/>
              <a:t>bulmustu</a:t>
            </a:r>
            <a:r>
              <a:rPr lang="tr-TR" b="1" dirty="0" smtClean="0"/>
              <a:t>. Ve nihayet, bu medeniyet </a:t>
            </a:r>
            <a:r>
              <a:rPr lang="tr-TR" b="1" dirty="0" err="1" smtClean="0"/>
              <a:t>cihazini</a:t>
            </a:r>
            <a:r>
              <a:rPr lang="tr-TR" b="1" dirty="0" smtClean="0"/>
              <a:t> el ve gönül </a:t>
            </a:r>
            <a:r>
              <a:rPr lang="tr-TR" b="1" dirty="0" err="1" smtClean="0"/>
              <a:t>birligi</a:t>
            </a:r>
            <a:r>
              <a:rPr lang="tr-TR" b="1" dirty="0" smtClean="0"/>
              <a:t> ile isleten kahraman ve celâdetli büyük adamlar, yeni </a:t>
            </a:r>
            <a:r>
              <a:rPr lang="tr-TR" b="1" dirty="0" err="1" smtClean="0"/>
              <a:t>Pâdisah'in</a:t>
            </a:r>
            <a:r>
              <a:rPr lang="tr-TR" b="1" dirty="0" smtClean="0"/>
              <a:t> mükemmel ve mücessem </a:t>
            </a:r>
            <a:r>
              <a:rPr lang="tr-TR" b="1" dirty="0" err="1" smtClean="0"/>
              <a:t>talii</a:t>
            </a:r>
            <a:r>
              <a:rPr lang="tr-TR" b="1" dirty="0" smtClean="0"/>
              <a:t> idiler. Nitekim, </a:t>
            </a:r>
            <a:r>
              <a:rPr lang="tr-TR" b="1" dirty="0" err="1" smtClean="0"/>
              <a:t>Ibrahim</a:t>
            </a:r>
            <a:r>
              <a:rPr lang="tr-TR" b="1" dirty="0" smtClean="0"/>
              <a:t> </a:t>
            </a:r>
            <a:r>
              <a:rPr lang="tr-TR" b="1" dirty="0" err="1" smtClean="0"/>
              <a:t>Pasalar</a:t>
            </a:r>
            <a:r>
              <a:rPr lang="tr-TR" b="1" dirty="0" smtClean="0"/>
              <a:t>, Rüstem </a:t>
            </a:r>
            <a:r>
              <a:rPr lang="tr-TR" b="1" dirty="0" err="1" smtClean="0"/>
              <a:t>Pasalar</a:t>
            </a:r>
            <a:r>
              <a:rPr lang="tr-TR" b="1" dirty="0" smtClean="0"/>
              <a:t>, </a:t>
            </a:r>
            <a:r>
              <a:rPr lang="tr-TR" b="1" dirty="0" err="1" smtClean="0"/>
              <a:t>Sokollular</a:t>
            </a:r>
            <a:r>
              <a:rPr lang="tr-TR" b="1" dirty="0" smtClean="0"/>
              <a:t>, </a:t>
            </a:r>
            <a:r>
              <a:rPr lang="tr-TR" b="1" dirty="0" err="1" smtClean="0"/>
              <a:t>Iskender</a:t>
            </a:r>
            <a:r>
              <a:rPr lang="tr-TR" b="1" dirty="0" smtClean="0"/>
              <a:t> Çelebiler, Kara </a:t>
            </a:r>
            <a:r>
              <a:rPr lang="tr-TR" b="1" dirty="0" err="1" smtClean="0"/>
              <a:t>Ahmedler</a:t>
            </a:r>
            <a:r>
              <a:rPr lang="tr-TR" b="1" dirty="0" smtClean="0"/>
              <a:t>, Turgut Reisler, Molla </a:t>
            </a:r>
            <a:r>
              <a:rPr lang="tr-TR" b="1" dirty="0" err="1" smtClean="0"/>
              <a:t>Cemâlîler</a:t>
            </a:r>
            <a:r>
              <a:rPr lang="tr-TR" b="1" dirty="0" smtClean="0"/>
              <a:t>, </a:t>
            </a:r>
            <a:r>
              <a:rPr lang="tr-TR" b="1" dirty="0" err="1" smtClean="0"/>
              <a:t>Ibn</a:t>
            </a:r>
            <a:r>
              <a:rPr lang="tr-TR" b="1" dirty="0" smtClean="0"/>
              <a:t> Kemaller, </a:t>
            </a:r>
            <a:r>
              <a:rPr lang="tr-TR" b="1" dirty="0" err="1" smtClean="0"/>
              <a:t>Ebu's</a:t>
            </a:r>
            <a:r>
              <a:rPr lang="tr-TR" b="1" dirty="0" smtClean="0"/>
              <a:t>-</a:t>
            </a:r>
            <a:r>
              <a:rPr lang="tr-TR" b="1" dirty="0" err="1" smtClean="0"/>
              <a:t>Suûd</a:t>
            </a:r>
            <a:r>
              <a:rPr lang="tr-TR" b="1" dirty="0" smtClean="0"/>
              <a:t> Efendiler, </a:t>
            </a:r>
            <a:r>
              <a:rPr lang="tr-TR" b="1" dirty="0" err="1" smtClean="0"/>
              <a:t>Celâlzâdeler</a:t>
            </a:r>
            <a:r>
              <a:rPr lang="tr-TR" b="1" dirty="0" smtClean="0"/>
              <a:t>, </a:t>
            </a:r>
            <a:r>
              <a:rPr lang="tr-TR" b="1" dirty="0" err="1" smtClean="0"/>
              <a:t>Ramazanzâdeler</a:t>
            </a:r>
            <a:r>
              <a:rPr lang="tr-TR" b="1" dirty="0" smtClean="0"/>
              <a:t>, </a:t>
            </a:r>
            <a:r>
              <a:rPr lang="tr-TR" b="1" dirty="0" err="1" smtClean="0"/>
              <a:t>Bâkiler</a:t>
            </a:r>
            <a:r>
              <a:rPr lang="tr-TR" b="1" dirty="0" smtClean="0"/>
              <a:t>, Sinanlar... 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Bütün bu ve daha önceki idare, </a:t>
            </a:r>
            <a:r>
              <a:rPr lang="tr-TR" b="1" dirty="0" err="1" smtClean="0"/>
              <a:t>siyâset</a:t>
            </a:r>
            <a:r>
              <a:rPr lang="tr-TR" b="1" dirty="0" smtClean="0"/>
              <a:t>, askerlik, ilim ve irfan ordusu </a:t>
            </a:r>
            <a:r>
              <a:rPr lang="tr-TR" b="1" dirty="0" err="1" smtClean="0"/>
              <a:t>sâyesinde</a:t>
            </a:r>
            <a:r>
              <a:rPr lang="tr-TR" b="1" dirty="0" smtClean="0"/>
              <a:t> </a:t>
            </a:r>
            <a:r>
              <a:rPr lang="tr-TR" b="1" dirty="0" err="1" smtClean="0"/>
              <a:t>baslangiçta</a:t>
            </a:r>
            <a:r>
              <a:rPr lang="tr-TR" b="1" dirty="0" smtClean="0"/>
              <a:t> Edirne'de dünya tarihinin en büyük medeniyetini </a:t>
            </a:r>
            <a:r>
              <a:rPr lang="tr-TR" b="1" dirty="0" err="1" smtClean="0"/>
              <a:t>mihraklandiran</a:t>
            </a:r>
            <a:r>
              <a:rPr lang="tr-TR" b="1" dirty="0" smtClean="0"/>
              <a:t> </a:t>
            </a:r>
            <a:r>
              <a:rPr lang="tr-TR" b="1" dirty="0" err="1" smtClean="0"/>
              <a:t>Osmanli</a:t>
            </a:r>
            <a:r>
              <a:rPr lang="tr-TR" b="1" dirty="0" smtClean="0"/>
              <a:t> mucizesi, artik bu muazzam </a:t>
            </a:r>
            <a:r>
              <a:rPr lang="tr-TR" b="1" dirty="0" err="1" smtClean="0"/>
              <a:t>yapicilar</a:t>
            </a:r>
            <a:r>
              <a:rPr lang="tr-TR" b="1" dirty="0" smtClean="0"/>
              <a:t> kadrosunun </a:t>
            </a:r>
            <a:r>
              <a:rPr lang="tr-TR" b="1" dirty="0" err="1" smtClean="0"/>
              <a:t>müsterek</a:t>
            </a:r>
            <a:r>
              <a:rPr lang="tr-TR" b="1" dirty="0" smtClean="0"/>
              <a:t> sevki ve </a:t>
            </a:r>
            <a:r>
              <a:rPr lang="tr-TR" b="1" dirty="0" err="1" smtClean="0"/>
              <a:t>imani</a:t>
            </a:r>
            <a:r>
              <a:rPr lang="tr-TR" b="1" dirty="0" smtClean="0"/>
              <a:t> ile en </a:t>
            </a:r>
            <a:r>
              <a:rPr lang="tr-TR" b="1" dirty="0" err="1" smtClean="0"/>
              <a:t>sâhane</a:t>
            </a:r>
            <a:r>
              <a:rPr lang="tr-TR" b="1" dirty="0" smtClean="0"/>
              <a:t> ve </a:t>
            </a:r>
            <a:r>
              <a:rPr lang="tr-TR" b="1" dirty="0" err="1" smtClean="0"/>
              <a:t>muhtesem</a:t>
            </a:r>
            <a:r>
              <a:rPr lang="tr-TR" b="1" dirty="0" smtClean="0"/>
              <a:t> çizgilerini verip, </a:t>
            </a:r>
            <a:r>
              <a:rPr lang="tr-TR" b="1" dirty="0" err="1" smtClean="0"/>
              <a:t>arkasindan</a:t>
            </a:r>
            <a:r>
              <a:rPr lang="tr-TR" b="1" dirty="0" smtClean="0"/>
              <a:t> da </a:t>
            </a:r>
            <a:r>
              <a:rPr lang="tr-TR" b="1" dirty="0" err="1" smtClean="0"/>
              <a:t>Istanbul</a:t>
            </a:r>
            <a:r>
              <a:rPr lang="tr-TR" b="1" dirty="0" smtClean="0"/>
              <a:t> medeniyetini </a:t>
            </a:r>
            <a:r>
              <a:rPr lang="tr-TR" b="1" dirty="0" err="1" smtClean="0"/>
              <a:t>gerçeklestirmis</a:t>
            </a:r>
            <a:r>
              <a:rPr lang="tr-TR" b="1" dirty="0" smtClean="0"/>
              <a:t> bulunuyordu. </a:t>
            </a:r>
            <a:r>
              <a:rPr lang="tr-TR" b="1" dirty="0" err="1" smtClean="0"/>
              <a:t>Osmanlilar</a:t>
            </a:r>
            <a:r>
              <a:rPr lang="tr-TR" b="1" dirty="0" smtClean="0"/>
              <a:t>, </a:t>
            </a:r>
            <a:r>
              <a:rPr lang="tr-TR" b="1" dirty="0" err="1" smtClean="0"/>
              <a:t>Islâm'dan</a:t>
            </a:r>
            <a:r>
              <a:rPr lang="tr-TR" b="1" dirty="0" smtClean="0"/>
              <a:t> </a:t>
            </a:r>
            <a:r>
              <a:rPr lang="tr-TR" b="1" dirty="0" err="1" smtClean="0"/>
              <a:t>aldiklari</a:t>
            </a:r>
            <a:r>
              <a:rPr lang="tr-TR" b="1" dirty="0" smtClean="0"/>
              <a:t> ilhamla bütün </a:t>
            </a:r>
            <a:r>
              <a:rPr lang="tr-TR" b="1" dirty="0" err="1" smtClean="0"/>
              <a:t>tebeasi</a:t>
            </a:r>
            <a:r>
              <a:rPr lang="tr-TR" b="1" dirty="0" smtClean="0"/>
              <a:t> için "saadet ve </a:t>
            </a:r>
            <a:r>
              <a:rPr lang="tr-TR" b="1" dirty="0" err="1" smtClean="0"/>
              <a:t>mutlulugun</a:t>
            </a:r>
            <a:r>
              <a:rPr lang="tr-TR" b="1" dirty="0" smtClean="0"/>
              <a:t> </a:t>
            </a:r>
            <a:r>
              <a:rPr lang="tr-TR" b="1" dirty="0" err="1" smtClean="0"/>
              <a:t>kapisi</a:t>
            </a:r>
            <a:r>
              <a:rPr lang="tr-TR" b="1" dirty="0" smtClean="0"/>
              <a:t>" </a:t>
            </a:r>
            <a:r>
              <a:rPr lang="tr-TR" b="1" dirty="0" err="1" smtClean="0"/>
              <a:t>anlamina</a:t>
            </a:r>
            <a:r>
              <a:rPr lang="tr-TR" b="1" dirty="0" smtClean="0"/>
              <a:t> gelen </a:t>
            </a:r>
            <a:r>
              <a:rPr lang="tr-TR" b="1" dirty="0" err="1" smtClean="0"/>
              <a:t>Dersaadet</a:t>
            </a:r>
            <a:r>
              <a:rPr lang="tr-TR" b="1" dirty="0" smtClean="0"/>
              <a:t>, yani </a:t>
            </a:r>
            <a:r>
              <a:rPr lang="tr-TR" b="1" dirty="0" err="1" smtClean="0"/>
              <a:t>Istanbul'un</a:t>
            </a:r>
            <a:r>
              <a:rPr lang="tr-TR" b="1" dirty="0" smtClean="0"/>
              <a:t> temsil </a:t>
            </a:r>
            <a:r>
              <a:rPr lang="tr-TR" b="1" dirty="0" err="1" smtClean="0"/>
              <a:t>ettigi</a:t>
            </a:r>
            <a:r>
              <a:rPr lang="tr-TR" b="1" dirty="0" smtClean="0"/>
              <a:t> medeniyetlerini öyle emsalsiz bir hâle </a:t>
            </a:r>
            <a:r>
              <a:rPr lang="tr-TR" b="1" dirty="0" err="1" smtClean="0"/>
              <a:t>getirmislerdi</a:t>
            </a:r>
            <a:r>
              <a:rPr lang="tr-TR" b="1" dirty="0" smtClean="0"/>
              <a:t> ki, bir </a:t>
            </a:r>
            <a:r>
              <a:rPr lang="tr-TR" b="1" dirty="0" err="1" smtClean="0"/>
              <a:t>yazarimiz</a:t>
            </a:r>
            <a:r>
              <a:rPr lang="tr-TR" b="1" dirty="0" smtClean="0"/>
              <a:t> bunu </a:t>
            </a:r>
            <a:r>
              <a:rPr lang="tr-TR" b="1" dirty="0" err="1" smtClean="0"/>
              <a:t>asagidaki</a:t>
            </a:r>
            <a:r>
              <a:rPr lang="tr-TR" b="1" dirty="0" smtClean="0"/>
              <a:t> ifadelerle güzel ve o medeniyete </a:t>
            </a:r>
            <a:r>
              <a:rPr lang="tr-TR" b="1" dirty="0" err="1" smtClean="0"/>
              <a:t>yakisir</a:t>
            </a:r>
            <a:r>
              <a:rPr lang="tr-TR" b="1" dirty="0" smtClean="0"/>
              <a:t> bir ahenkle ifade etmektedir: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err="1" smtClean="0"/>
              <a:t>Osmanlilarca</a:t>
            </a:r>
            <a:r>
              <a:rPr lang="tr-TR" b="1" dirty="0" smtClean="0"/>
              <a:t> sadece "Kanunî" </a:t>
            </a:r>
            <a:r>
              <a:rPr lang="tr-TR" b="1" dirty="0" err="1" smtClean="0"/>
              <a:t>ünvani</a:t>
            </a:r>
            <a:r>
              <a:rPr lang="tr-TR" b="1" dirty="0" smtClean="0"/>
              <a:t> ile </a:t>
            </a:r>
            <a:r>
              <a:rPr lang="tr-TR" b="1" dirty="0" err="1" smtClean="0"/>
              <a:t>anilan</a:t>
            </a:r>
            <a:r>
              <a:rPr lang="tr-TR" b="1" dirty="0" smtClean="0"/>
              <a:t> Sultan Süleyman, yeni bir hukuk devleti </a:t>
            </a:r>
            <a:r>
              <a:rPr lang="tr-TR" b="1" dirty="0" err="1" smtClean="0"/>
              <a:t>anlayisinin</a:t>
            </a:r>
            <a:r>
              <a:rPr lang="tr-TR" b="1" dirty="0" smtClean="0"/>
              <a:t> da müjdecisi oldu. Nitekim </a:t>
            </a:r>
            <a:r>
              <a:rPr lang="tr-TR" b="1" dirty="0" err="1" smtClean="0"/>
              <a:t>babasi</a:t>
            </a:r>
            <a:r>
              <a:rPr lang="tr-TR" b="1" dirty="0" smtClean="0"/>
              <a:t> Yavuz Sultan Selim'in cihan </a:t>
            </a:r>
            <a:r>
              <a:rPr lang="tr-TR" b="1" dirty="0" err="1" smtClean="0"/>
              <a:t>çapindaki</a:t>
            </a:r>
            <a:r>
              <a:rPr lang="tr-TR" b="1" dirty="0" smtClean="0"/>
              <a:t> </a:t>
            </a:r>
            <a:r>
              <a:rPr lang="tr-TR" b="1" dirty="0" err="1" smtClean="0"/>
              <a:t>icraati</a:t>
            </a:r>
            <a:r>
              <a:rPr lang="tr-TR" b="1" dirty="0" smtClean="0"/>
              <a:t> </a:t>
            </a:r>
            <a:r>
              <a:rPr lang="tr-TR" b="1" dirty="0" err="1" smtClean="0"/>
              <a:t>sirasinda</a:t>
            </a:r>
            <a:r>
              <a:rPr lang="tr-TR" b="1" dirty="0" smtClean="0"/>
              <a:t> </a:t>
            </a:r>
            <a:r>
              <a:rPr lang="tr-TR" b="1" dirty="0" err="1" smtClean="0"/>
              <a:t>gerçeklestirdigi</a:t>
            </a:r>
            <a:r>
              <a:rPr lang="tr-TR" b="1" dirty="0" smtClean="0"/>
              <a:t> </a:t>
            </a:r>
            <a:r>
              <a:rPr lang="tr-TR" b="1" dirty="0" err="1" smtClean="0"/>
              <a:t>bazi</a:t>
            </a:r>
            <a:r>
              <a:rPr lang="tr-TR" b="1" dirty="0" smtClean="0"/>
              <a:t> uygulamalar, onun döneminde derhal uygulamadan </a:t>
            </a:r>
            <a:r>
              <a:rPr lang="tr-TR" b="1" dirty="0" err="1" smtClean="0"/>
              <a:t>kaldirildi</a:t>
            </a:r>
            <a:r>
              <a:rPr lang="tr-TR" b="1" dirty="0" smtClean="0"/>
              <a:t>. Kanunî Sultan Süleyman döneminde devlet görevlilerinden her birinin yetki ve </a:t>
            </a:r>
            <a:r>
              <a:rPr lang="tr-TR" b="1" dirty="0" err="1" smtClean="0"/>
              <a:t>sorumluluklari</a:t>
            </a:r>
            <a:r>
              <a:rPr lang="tr-TR" b="1" dirty="0" smtClean="0"/>
              <a:t> </a:t>
            </a:r>
            <a:r>
              <a:rPr lang="tr-TR" b="1" dirty="0" err="1" smtClean="0"/>
              <a:t>tesbit</a:t>
            </a:r>
            <a:r>
              <a:rPr lang="tr-TR" b="1" dirty="0" smtClean="0"/>
              <a:t> </a:t>
            </a:r>
            <a:r>
              <a:rPr lang="tr-TR" b="1" dirty="0" err="1" smtClean="0"/>
              <a:t>edilmisti</a:t>
            </a:r>
            <a:r>
              <a:rPr lang="tr-TR" b="1" dirty="0" smtClean="0"/>
              <a:t>. Bu </a:t>
            </a:r>
            <a:r>
              <a:rPr lang="tr-TR" b="1" dirty="0" err="1" smtClean="0"/>
              <a:t>bakimdan</a:t>
            </a:r>
            <a:r>
              <a:rPr lang="tr-TR" b="1" dirty="0" smtClean="0"/>
              <a:t> herkes kendi yetkisini </a:t>
            </a:r>
            <a:r>
              <a:rPr lang="tr-TR" b="1" dirty="0" err="1" smtClean="0"/>
              <a:t>rahatlikla</a:t>
            </a:r>
            <a:r>
              <a:rPr lang="tr-TR" b="1" dirty="0" smtClean="0"/>
              <a:t> kullanabiliyordu. </a:t>
            </a:r>
            <a:r>
              <a:rPr lang="tr-TR" b="1" dirty="0" err="1" smtClean="0"/>
              <a:t>Baska</a:t>
            </a:r>
            <a:r>
              <a:rPr lang="tr-TR" b="1" dirty="0" smtClean="0"/>
              <a:t> birisinin buna </a:t>
            </a:r>
            <a:r>
              <a:rPr lang="tr-TR" b="1" dirty="0" err="1" smtClean="0"/>
              <a:t>müdahele</a:t>
            </a:r>
            <a:r>
              <a:rPr lang="tr-TR" b="1" dirty="0" smtClean="0"/>
              <a:t> etmesi pek </a:t>
            </a:r>
            <a:r>
              <a:rPr lang="tr-TR" b="1" dirty="0" err="1" smtClean="0"/>
              <a:t>düsünülmezdi</a:t>
            </a:r>
            <a:r>
              <a:rPr lang="tr-TR" b="1" dirty="0" smtClean="0"/>
              <a:t>. Özellikle hukuk ve idare gibi halk ile devleti </a:t>
            </a:r>
            <a:r>
              <a:rPr lang="tr-TR" b="1" dirty="0" err="1" smtClean="0"/>
              <a:t>yakindan</a:t>
            </a:r>
            <a:r>
              <a:rPr lang="tr-TR" b="1" dirty="0" smtClean="0"/>
              <a:t> </a:t>
            </a:r>
            <a:r>
              <a:rPr lang="tr-TR" b="1" dirty="0" err="1" smtClean="0"/>
              <a:t>ligilendiren</a:t>
            </a:r>
            <a:r>
              <a:rPr lang="tr-TR" b="1" dirty="0" smtClean="0"/>
              <a:t> sahalarda bunu görmek mümkündü. Mesela </a:t>
            </a:r>
            <a:r>
              <a:rPr lang="tr-TR" b="1" dirty="0" err="1" smtClean="0"/>
              <a:t>sadrazamin</a:t>
            </a:r>
            <a:r>
              <a:rPr lang="tr-TR" b="1" dirty="0" smtClean="0"/>
              <a:t> otoritesi yüksek ve kesindi. </a:t>
            </a:r>
            <a:r>
              <a:rPr lang="tr-TR" b="1" dirty="0" err="1" smtClean="0"/>
              <a:t>Makaminda</a:t>
            </a:r>
            <a:r>
              <a:rPr lang="tr-TR" b="1" dirty="0" smtClean="0"/>
              <a:t> </a:t>
            </a:r>
            <a:r>
              <a:rPr lang="tr-TR" b="1" dirty="0" err="1" smtClean="0"/>
              <a:t>kaldigi</a:t>
            </a:r>
            <a:r>
              <a:rPr lang="tr-TR" b="1" dirty="0" smtClean="0"/>
              <a:t> müddetçe </a:t>
            </a:r>
            <a:r>
              <a:rPr lang="tr-TR" b="1" dirty="0" err="1" smtClean="0"/>
              <a:t>pâdisah</a:t>
            </a:r>
            <a:r>
              <a:rPr lang="tr-TR" b="1" dirty="0" smtClean="0"/>
              <a:t>, </a:t>
            </a:r>
            <a:r>
              <a:rPr lang="tr-TR" b="1" dirty="0" err="1" smtClean="0"/>
              <a:t>sadrazaminin</a:t>
            </a:r>
            <a:r>
              <a:rPr lang="tr-TR" b="1" dirty="0" smtClean="0"/>
              <a:t> islerine </a:t>
            </a:r>
            <a:r>
              <a:rPr lang="tr-TR" b="1" dirty="0" err="1" smtClean="0"/>
              <a:t>müdahele</a:t>
            </a:r>
            <a:r>
              <a:rPr lang="tr-TR" b="1" dirty="0" smtClean="0"/>
              <a:t> etmezdi. 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b="1" dirty="0" smtClean="0"/>
              <a:t>Nitekim, Kanunî'nin </a:t>
            </a:r>
            <a:r>
              <a:rPr lang="tr-TR" b="1" dirty="0" err="1" smtClean="0"/>
              <a:t>yetistirmesi</a:t>
            </a:r>
            <a:r>
              <a:rPr lang="tr-TR" b="1" dirty="0" smtClean="0"/>
              <a:t> olan </a:t>
            </a:r>
            <a:r>
              <a:rPr lang="tr-TR" b="1" dirty="0" err="1" smtClean="0"/>
              <a:t>Damad</a:t>
            </a:r>
            <a:r>
              <a:rPr lang="tr-TR" b="1" dirty="0" smtClean="0"/>
              <a:t> </a:t>
            </a:r>
            <a:r>
              <a:rPr lang="tr-TR" b="1" dirty="0" err="1" smtClean="0"/>
              <a:t>Ibrahim</a:t>
            </a:r>
            <a:r>
              <a:rPr lang="tr-TR" b="1" dirty="0" smtClean="0"/>
              <a:t> Pasa, Alman elçisine, </a:t>
            </a:r>
            <a:r>
              <a:rPr lang="tr-TR" b="1" dirty="0" err="1" smtClean="0"/>
              <a:t>pâdisahin</a:t>
            </a:r>
            <a:r>
              <a:rPr lang="tr-TR" b="1" dirty="0" smtClean="0"/>
              <a:t> hükümet islerine </a:t>
            </a:r>
            <a:r>
              <a:rPr lang="tr-TR" b="1" dirty="0" err="1" smtClean="0"/>
              <a:t>karismadigini</a:t>
            </a:r>
            <a:r>
              <a:rPr lang="tr-TR" b="1" dirty="0" smtClean="0"/>
              <a:t>, hatta kendisi hükümet </a:t>
            </a:r>
            <a:r>
              <a:rPr lang="tr-TR" b="1" dirty="0" err="1" smtClean="0"/>
              <a:t>baskani</a:t>
            </a:r>
            <a:r>
              <a:rPr lang="tr-TR" b="1" dirty="0" smtClean="0"/>
              <a:t> </a:t>
            </a:r>
            <a:r>
              <a:rPr lang="tr-TR" b="1" dirty="0" err="1" smtClean="0"/>
              <a:t>oldugundan</a:t>
            </a:r>
            <a:r>
              <a:rPr lang="tr-TR" b="1" dirty="0" smtClean="0"/>
              <a:t>, reyi </a:t>
            </a:r>
            <a:r>
              <a:rPr lang="tr-TR" b="1" dirty="0" err="1" smtClean="0"/>
              <a:t>olmaksizin</a:t>
            </a:r>
            <a:r>
              <a:rPr lang="tr-TR" b="1" dirty="0" smtClean="0"/>
              <a:t> </a:t>
            </a:r>
            <a:r>
              <a:rPr lang="tr-TR" b="1" dirty="0" err="1" smtClean="0"/>
              <a:t>pâdisahin</a:t>
            </a:r>
            <a:r>
              <a:rPr lang="tr-TR" b="1" dirty="0" smtClean="0"/>
              <a:t> emirlerinin icra </a:t>
            </a:r>
            <a:r>
              <a:rPr lang="tr-TR" b="1" dirty="0" err="1" smtClean="0"/>
              <a:t>edilmeyecegini</a:t>
            </a:r>
            <a:r>
              <a:rPr lang="tr-TR" b="1" dirty="0" smtClean="0"/>
              <a:t> </a:t>
            </a:r>
            <a:r>
              <a:rPr lang="tr-TR" b="1" dirty="0" err="1" smtClean="0"/>
              <a:t>açikça</a:t>
            </a:r>
            <a:r>
              <a:rPr lang="tr-TR" b="1" dirty="0" smtClean="0"/>
              <a:t> söylemekten </a:t>
            </a:r>
            <a:r>
              <a:rPr lang="tr-TR" b="1" dirty="0" err="1" smtClean="0"/>
              <a:t>çekinmemistir</a:t>
            </a:r>
            <a:r>
              <a:rPr lang="tr-TR" b="1" dirty="0" smtClean="0"/>
              <a:t>. Bu sözleri, </a:t>
            </a:r>
            <a:r>
              <a:rPr lang="tr-TR" b="1" dirty="0" err="1" smtClean="0"/>
              <a:t>kismen</a:t>
            </a:r>
            <a:r>
              <a:rPr lang="tr-TR" b="1" dirty="0" smtClean="0"/>
              <a:t> </a:t>
            </a:r>
            <a:r>
              <a:rPr lang="tr-TR" b="1" dirty="0" err="1" smtClean="0"/>
              <a:t>Ibrahim</a:t>
            </a:r>
            <a:r>
              <a:rPr lang="tr-TR" b="1" dirty="0" smtClean="0"/>
              <a:t> </a:t>
            </a:r>
            <a:r>
              <a:rPr lang="tr-TR" b="1" dirty="0" err="1" smtClean="0"/>
              <a:t>Pasa'nin</a:t>
            </a:r>
            <a:r>
              <a:rPr lang="tr-TR" b="1" dirty="0" smtClean="0"/>
              <a:t> gururu ile tefsir etsek dahi, devrin hukuk </a:t>
            </a:r>
            <a:r>
              <a:rPr lang="tr-TR" b="1" dirty="0" err="1" smtClean="0"/>
              <a:t>anlayisi</a:t>
            </a:r>
            <a:r>
              <a:rPr lang="tr-TR" b="1" dirty="0" smtClean="0"/>
              <a:t> ve devlet </a:t>
            </a:r>
            <a:r>
              <a:rPr lang="tr-TR" b="1" dirty="0" err="1" smtClean="0"/>
              <a:t>baskani</a:t>
            </a:r>
            <a:r>
              <a:rPr lang="tr-TR" b="1" dirty="0" smtClean="0"/>
              <a:t> ile hükümetin </a:t>
            </a:r>
            <a:r>
              <a:rPr lang="tr-TR" b="1" dirty="0" err="1" smtClean="0"/>
              <a:t>selâhiyet</a:t>
            </a:r>
            <a:r>
              <a:rPr lang="tr-TR" b="1" dirty="0" smtClean="0"/>
              <a:t> </a:t>
            </a:r>
            <a:r>
              <a:rPr lang="tr-TR" b="1" dirty="0" err="1" smtClean="0"/>
              <a:t>ayriliklari</a:t>
            </a:r>
            <a:r>
              <a:rPr lang="tr-TR" b="1" dirty="0" smtClean="0"/>
              <a:t>, meydana </a:t>
            </a:r>
            <a:r>
              <a:rPr lang="tr-TR" b="1" dirty="0" err="1" smtClean="0"/>
              <a:t>çikmaktadir</a:t>
            </a:r>
            <a:r>
              <a:rPr lang="tr-TR" b="1" dirty="0" smtClean="0"/>
              <a:t>. 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tr-TR" b="1" dirty="0" smtClean="0"/>
              <a:t>Avrupa, </a:t>
            </a:r>
            <a:r>
              <a:rPr lang="tr-TR" b="1" dirty="0" err="1" smtClean="0"/>
              <a:t>Osmanli'nin</a:t>
            </a:r>
            <a:r>
              <a:rPr lang="tr-TR" b="1" dirty="0" smtClean="0"/>
              <a:t> bir hukuk devleti </a:t>
            </a:r>
            <a:r>
              <a:rPr lang="tr-TR" b="1" dirty="0" err="1" smtClean="0"/>
              <a:t>oldugunu</a:t>
            </a:r>
            <a:r>
              <a:rPr lang="tr-TR" b="1" dirty="0" smtClean="0"/>
              <a:t> biliyordu. Bunun içindir ki, </a:t>
            </a:r>
            <a:r>
              <a:rPr lang="tr-TR" b="1" dirty="0" err="1" smtClean="0"/>
              <a:t>Ingiltere</a:t>
            </a:r>
            <a:r>
              <a:rPr lang="tr-TR" b="1" dirty="0" smtClean="0"/>
              <a:t> </a:t>
            </a:r>
            <a:r>
              <a:rPr lang="tr-TR" b="1" dirty="0" err="1" smtClean="0"/>
              <a:t>Krali</a:t>
            </a:r>
            <a:r>
              <a:rPr lang="tr-TR" b="1" dirty="0" smtClean="0"/>
              <a:t> VIII. Henry, bu </a:t>
            </a:r>
            <a:r>
              <a:rPr lang="tr-TR" b="1" dirty="0" err="1" smtClean="0"/>
              <a:t>siralarda</a:t>
            </a:r>
            <a:r>
              <a:rPr lang="tr-TR" b="1" dirty="0" smtClean="0"/>
              <a:t> </a:t>
            </a:r>
            <a:r>
              <a:rPr lang="tr-TR" b="1" dirty="0" err="1" smtClean="0"/>
              <a:t>Osmanli</a:t>
            </a:r>
            <a:r>
              <a:rPr lang="tr-TR" b="1" dirty="0" smtClean="0"/>
              <a:t> Devleti'ne bir </a:t>
            </a:r>
            <a:r>
              <a:rPr lang="tr-TR" b="1" dirty="0" err="1" smtClean="0"/>
              <a:t>hey'et</a:t>
            </a:r>
            <a:r>
              <a:rPr lang="tr-TR" b="1" dirty="0" smtClean="0"/>
              <a:t> göndererek </a:t>
            </a:r>
            <a:r>
              <a:rPr lang="tr-TR" b="1" dirty="0" err="1" smtClean="0"/>
              <a:t>onlarin</a:t>
            </a:r>
            <a:r>
              <a:rPr lang="tr-TR" b="1" dirty="0" smtClean="0"/>
              <a:t> adlî sistemini </a:t>
            </a:r>
            <a:r>
              <a:rPr lang="tr-TR" b="1" dirty="0" err="1" smtClean="0"/>
              <a:t>tedkik</a:t>
            </a:r>
            <a:r>
              <a:rPr lang="tr-TR" b="1" dirty="0" smtClean="0"/>
              <a:t> </a:t>
            </a:r>
            <a:r>
              <a:rPr lang="tr-TR" b="1" dirty="0" err="1" smtClean="0"/>
              <a:t>ettirmisti</a:t>
            </a:r>
            <a:r>
              <a:rPr lang="tr-TR" b="1" dirty="0" smtClean="0"/>
              <a:t>. Bu </a:t>
            </a:r>
            <a:r>
              <a:rPr lang="tr-TR" b="1" dirty="0" err="1" smtClean="0"/>
              <a:t>hey'etin</a:t>
            </a:r>
            <a:r>
              <a:rPr lang="tr-TR" b="1" dirty="0" smtClean="0"/>
              <a:t> raporu </a:t>
            </a:r>
            <a:r>
              <a:rPr lang="tr-TR" b="1" dirty="0" err="1" smtClean="0"/>
              <a:t>müvacehesinde</a:t>
            </a:r>
            <a:r>
              <a:rPr lang="tr-TR" b="1" dirty="0" smtClean="0"/>
              <a:t> </a:t>
            </a:r>
            <a:r>
              <a:rPr lang="tr-TR" b="1" dirty="0" err="1" smtClean="0"/>
              <a:t>Ingiltere</a:t>
            </a:r>
            <a:r>
              <a:rPr lang="tr-TR" b="1" dirty="0" smtClean="0"/>
              <a:t> adliyesinde </a:t>
            </a:r>
            <a:r>
              <a:rPr lang="tr-TR" b="1" dirty="0" err="1" smtClean="0"/>
              <a:t>islahatlar</a:t>
            </a:r>
            <a:r>
              <a:rPr lang="tr-TR" b="1" dirty="0" smtClean="0"/>
              <a:t> </a:t>
            </a:r>
            <a:r>
              <a:rPr lang="tr-TR" b="1" dirty="0" err="1" smtClean="0"/>
              <a:t>yaptirmisti</a:t>
            </a:r>
            <a:r>
              <a:rPr lang="tr-TR" b="1" dirty="0" smtClean="0"/>
              <a:t>. </a:t>
            </a:r>
            <a:endParaRPr lang="tr-TR" dirty="0" smtClean="0"/>
          </a:p>
          <a:p>
            <a:r>
              <a:rPr lang="tr-TR" b="1" dirty="0" smtClean="0"/>
              <a:t>"</a:t>
            </a:r>
            <a:r>
              <a:rPr lang="tr-TR" b="1" dirty="0" err="1" smtClean="0"/>
              <a:t>Istanbul</a:t>
            </a:r>
            <a:r>
              <a:rPr lang="tr-TR" b="1" dirty="0" smtClean="0"/>
              <a:t> medeniyeti... Hangi yönden, hangi </a:t>
            </a:r>
            <a:r>
              <a:rPr lang="tr-TR" b="1" dirty="0" err="1" smtClean="0"/>
              <a:t>ucdan</a:t>
            </a:r>
            <a:r>
              <a:rPr lang="tr-TR" b="1" dirty="0" smtClean="0"/>
              <a:t>, hangi kenar ve kösesinden tutulacak olsa, sanki bir rüya gibi, bir </a:t>
            </a:r>
            <a:r>
              <a:rPr lang="tr-TR" b="1" dirty="0" err="1" smtClean="0"/>
              <a:t>murâkabe</a:t>
            </a:r>
            <a:r>
              <a:rPr lang="tr-TR" b="1" dirty="0" smtClean="0"/>
              <a:t>, bir </a:t>
            </a:r>
            <a:r>
              <a:rPr lang="tr-TR" b="1" dirty="0" err="1" smtClean="0"/>
              <a:t>tilsim</a:t>
            </a:r>
            <a:r>
              <a:rPr lang="tr-TR" b="1" dirty="0" smtClean="0"/>
              <a:t>, bir tefekkür, bir ask, bir </a:t>
            </a:r>
            <a:r>
              <a:rPr lang="tr-TR" b="1" dirty="0" err="1" smtClean="0"/>
              <a:t>vecd</a:t>
            </a:r>
            <a:r>
              <a:rPr lang="tr-TR" b="1" dirty="0" smtClean="0"/>
              <a:t> gibi insani kavrayan, ürperten, derinden derine hükmeden, tasarruf eyleyen bir sihirdi. Bir macera, bir </a:t>
            </a:r>
            <a:r>
              <a:rPr lang="tr-TR" b="1" dirty="0" err="1" smtClean="0"/>
              <a:t>kivam</a:t>
            </a:r>
            <a:r>
              <a:rPr lang="tr-TR" b="1" dirty="0" smtClean="0"/>
              <a:t>, bir terkip ve essiz bir </a:t>
            </a:r>
            <a:r>
              <a:rPr lang="tr-TR" b="1" dirty="0" err="1" smtClean="0"/>
              <a:t>sahlanisti</a:t>
            </a:r>
            <a:r>
              <a:rPr lang="tr-TR" b="1" dirty="0" smtClean="0"/>
              <a:t>.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Bu, </a:t>
            </a:r>
            <a:r>
              <a:rPr lang="tr-TR" b="1" dirty="0" err="1" smtClean="0"/>
              <a:t>nasil</a:t>
            </a:r>
            <a:r>
              <a:rPr lang="tr-TR" b="1" dirty="0" smtClean="0"/>
              <a:t> dengeli ve </a:t>
            </a:r>
            <a:r>
              <a:rPr lang="tr-TR" b="1" dirty="0" err="1" smtClean="0"/>
              <a:t>islenmis</a:t>
            </a:r>
            <a:r>
              <a:rPr lang="tr-TR" b="1" dirty="0" smtClean="0"/>
              <a:t> bir ruhun </a:t>
            </a:r>
            <a:r>
              <a:rPr lang="tr-TR" b="1" dirty="0" err="1" smtClean="0"/>
              <a:t>yarattigi</a:t>
            </a:r>
            <a:r>
              <a:rPr lang="tr-TR" b="1" dirty="0" smtClean="0"/>
              <a:t> dünya idi ki, madde ile yek-</a:t>
            </a:r>
            <a:r>
              <a:rPr lang="tr-TR" b="1" dirty="0" err="1" smtClean="0"/>
              <a:t>vücud</a:t>
            </a:r>
            <a:r>
              <a:rPr lang="tr-TR" b="1" dirty="0" smtClean="0"/>
              <a:t> olup ondan </a:t>
            </a:r>
            <a:r>
              <a:rPr lang="tr-TR" b="1" dirty="0" err="1" smtClean="0"/>
              <a:t>konusan</a:t>
            </a:r>
            <a:r>
              <a:rPr lang="tr-TR" b="1" dirty="0" smtClean="0"/>
              <a:t> </a:t>
            </a:r>
            <a:r>
              <a:rPr lang="tr-TR" b="1" dirty="0" err="1" smtClean="0"/>
              <a:t>imân</a:t>
            </a:r>
            <a:r>
              <a:rPr lang="tr-TR" b="1" dirty="0" smtClean="0"/>
              <a:t>, âdeta madde denen kesif </a:t>
            </a:r>
            <a:r>
              <a:rPr lang="tr-TR" b="1" dirty="0" err="1" smtClean="0"/>
              <a:t>varligi</a:t>
            </a:r>
            <a:r>
              <a:rPr lang="tr-TR" b="1" dirty="0" smtClean="0"/>
              <a:t> </a:t>
            </a:r>
            <a:r>
              <a:rPr lang="tr-TR" b="1" dirty="0" err="1" smtClean="0"/>
              <a:t>billurlastirmis</a:t>
            </a:r>
            <a:r>
              <a:rPr lang="tr-TR" b="1" dirty="0" smtClean="0"/>
              <a:t>, elle tutulan, gözle görülen her surette kendi söyleyici </a:t>
            </a:r>
            <a:r>
              <a:rPr lang="tr-TR" b="1" dirty="0" err="1" smtClean="0"/>
              <a:t>olmustu</a:t>
            </a:r>
            <a:r>
              <a:rPr lang="tr-TR" b="1" dirty="0" smtClean="0"/>
              <a:t>. Devletçilikte bu ruh, </a:t>
            </a:r>
            <a:r>
              <a:rPr lang="tr-TR" b="1" dirty="0" err="1" smtClean="0"/>
              <a:t>idârecilikte</a:t>
            </a:r>
            <a:r>
              <a:rPr lang="tr-TR" b="1" dirty="0" smtClean="0"/>
              <a:t> bu ruh, </a:t>
            </a:r>
            <a:r>
              <a:rPr lang="tr-TR" b="1" dirty="0" err="1" smtClean="0"/>
              <a:t>barista</a:t>
            </a:r>
            <a:r>
              <a:rPr lang="tr-TR" b="1" dirty="0" smtClean="0"/>
              <a:t>, </a:t>
            </a:r>
            <a:r>
              <a:rPr lang="tr-TR" b="1" dirty="0" err="1" smtClean="0"/>
              <a:t>savasta</a:t>
            </a:r>
            <a:r>
              <a:rPr lang="tr-TR" b="1" dirty="0" smtClean="0"/>
              <a:t>, cemiyette, ailede, </a:t>
            </a:r>
            <a:r>
              <a:rPr lang="tr-TR" b="1" dirty="0" err="1" smtClean="0"/>
              <a:t>alista</a:t>
            </a:r>
            <a:r>
              <a:rPr lang="tr-TR" b="1" dirty="0" smtClean="0"/>
              <a:t> </a:t>
            </a:r>
            <a:r>
              <a:rPr lang="tr-TR" b="1" dirty="0" err="1" smtClean="0"/>
              <a:t>veriste</a:t>
            </a:r>
            <a:r>
              <a:rPr lang="tr-TR" b="1" dirty="0" smtClean="0"/>
              <a:t>, hünerde ve </a:t>
            </a:r>
            <a:r>
              <a:rPr lang="tr-TR" b="1" dirty="0" err="1" smtClean="0"/>
              <a:t>san'atta</a:t>
            </a:r>
            <a:r>
              <a:rPr lang="tr-TR" b="1" dirty="0" smtClean="0"/>
              <a:t> hulasa, hayatta, ölümde seyreden, </a:t>
            </a:r>
            <a:r>
              <a:rPr lang="tr-TR" b="1" dirty="0" err="1" smtClean="0"/>
              <a:t>hükmeyleyen</a:t>
            </a:r>
            <a:r>
              <a:rPr lang="tr-TR" b="1" dirty="0" smtClean="0"/>
              <a:t> hep bu ruh idi.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 smtClean="0"/>
          </a:p>
          <a:p>
            <a:r>
              <a:rPr lang="tr-TR" b="1" dirty="0" err="1" smtClean="0"/>
              <a:t>Insafla</a:t>
            </a:r>
            <a:r>
              <a:rPr lang="tr-TR" b="1" dirty="0" smtClean="0"/>
              <a:t> </a:t>
            </a:r>
            <a:r>
              <a:rPr lang="tr-TR" b="1" dirty="0" err="1" smtClean="0"/>
              <a:t>kahramanligin</a:t>
            </a:r>
            <a:r>
              <a:rPr lang="tr-TR" b="1" dirty="0" smtClean="0"/>
              <a:t>, </a:t>
            </a:r>
            <a:r>
              <a:rPr lang="tr-TR" b="1" dirty="0" err="1" smtClean="0"/>
              <a:t>adâletle</a:t>
            </a:r>
            <a:r>
              <a:rPr lang="tr-TR" b="1" dirty="0" smtClean="0"/>
              <a:t> merhametin, </a:t>
            </a:r>
            <a:r>
              <a:rPr lang="tr-TR" b="1" dirty="0" err="1" smtClean="0"/>
              <a:t>merdlikle</a:t>
            </a:r>
            <a:r>
              <a:rPr lang="tr-TR" b="1" dirty="0" smtClean="0"/>
              <a:t> </a:t>
            </a:r>
            <a:r>
              <a:rPr lang="tr-TR" b="1" dirty="0" err="1" smtClean="0"/>
              <a:t>cengâverligin</a:t>
            </a:r>
            <a:r>
              <a:rPr lang="tr-TR" b="1" dirty="0" smtClean="0"/>
              <a:t>, </a:t>
            </a:r>
            <a:r>
              <a:rPr lang="tr-TR" b="1" dirty="0" err="1" smtClean="0"/>
              <a:t>takvâ</a:t>
            </a:r>
            <a:r>
              <a:rPr lang="tr-TR" b="1" dirty="0" smtClean="0"/>
              <a:t> ile </a:t>
            </a:r>
            <a:r>
              <a:rPr lang="tr-TR" b="1" dirty="0" err="1" smtClean="0"/>
              <a:t>ibâdetin</a:t>
            </a:r>
            <a:r>
              <a:rPr lang="tr-TR" b="1" dirty="0" smtClean="0"/>
              <a:t> ölçülü bir </a:t>
            </a:r>
            <a:r>
              <a:rPr lang="tr-TR" b="1" dirty="0" err="1" smtClean="0"/>
              <a:t>nizâm</a:t>
            </a:r>
            <a:r>
              <a:rPr lang="tr-TR" b="1" dirty="0" smtClean="0"/>
              <a:t>, </a:t>
            </a:r>
            <a:r>
              <a:rPr lang="tr-TR" b="1" dirty="0" err="1" smtClean="0"/>
              <a:t>barisik</a:t>
            </a:r>
            <a:r>
              <a:rPr lang="tr-TR" b="1" dirty="0" smtClean="0"/>
              <a:t> bir </a:t>
            </a:r>
            <a:r>
              <a:rPr lang="tr-TR" b="1" dirty="0" err="1" smtClean="0"/>
              <a:t>kaynasma</a:t>
            </a:r>
            <a:r>
              <a:rPr lang="tr-TR" b="1" dirty="0" smtClean="0"/>
              <a:t>, ahenkli bir is </a:t>
            </a:r>
            <a:r>
              <a:rPr lang="tr-TR" b="1" dirty="0" err="1" smtClean="0"/>
              <a:t>birligi</a:t>
            </a:r>
            <a:r>
              <a:rPr lang="tr-TR" b="1" dirty="0" smtClean="0"/>
              <a:t> hâlinde tozu dumana katarak </a:t>
            </a:r>
            <a:r>
              <a:rPr lang="tr-TR" b="1" dirty="0" err="1" smtClean="0"/>
              <a:t>zamanin</a:t>
            </a:r>
            <a:r>
              <a:rPr lang="tr-TR" b="1" dirty="0" smtClean="0"/>
              <a:t> ötesine </a:t>
            </a:r>
            <a:r>
              <a:rPr lang="tr-TR" b="1" dirty="0" err="1" smtClean="0"/>
              <a:t>geçtigini</a:t>
            </a:r>
            <a:r>
              <a:rPr lang="tr-TR" b="1" dirty="0" smtClean="0"/>
              <a:t>, </a:t>
            </a:r>
            <a:r>
              <a:rPr lang="tr-TR" b="1" dirty="0" err="1" smtClean="0"/>
              <a:t>olmazlari</a:t>
            </a:r>
            <a:r>
              <a:rPr lang="tr-TR" b="1" dirty="0" smtClean="0"/>
              <a:t> </a:t>
            </a:r>
            <a:r>
              <a:rPr lang="tr-TR" b="1" dirty="0" err="1" smtClean="0"/>
              <a:t>oldurdugunu</a:t>
            </a:r>
            <a:r>
              <a:rPr lang="tr-TR" b="1" dirty="0" smtClean="0"/>
              <a:t>, </a:t>
            </a:r>
            <a:r>
              <a:rPr lang="tr-TR" b="1" dirty="0" err="1" smtClean="0"/>
              <a:t>târih</a:t>
            </a:r>
            <a:r>
              <a:rPr lang="tr-TR" b="1" dirty="0" smtClean="0"/>
              <a:t> ilk ve belki de son defa görüyordu." 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b="1" dirty="0" err="1" smtClean="0"/>
              <a:t>Osmanli</a:t>
            </a:r>
            <a:r>
              <a:rPr lang="tr-TR" b="1" dirty="0" smtClean="0"/>
              <a:t> Devleti'nin onuncu </a:t>
            </a:r>
            <a:r>
              <a:rPr lang="tr-TR" b="1" dirty="0" err="1" smtClean="0"/>
              <a:t>pâdisahi</a:t>
            </a:r>
            <a:r>
              <a:rPr lang="tr-TR" b="1" dirty="0" smtClean="0"/>
              <a:t> olup, Yavuz Sultan Selim'in </a:t>
            </a:r>
            <a:r>
              <a:rPr lang="tr-TR" b="1" dirty="0" err="1" smtClean="0"/>
              <a:t>ogludur</a:t>
            </a:r>
            <a:r>
              <a:rPr lang="tr-TR" b="1" dirty="0" smtClean="0"/>
              <a:t>. </a:t>
            </a:r>
            <a:r>
              <a:rPr lang="tr-TR" b="1" dirty="0" err="1" smtClean="0"/>
              <a:t>Osmanli</a:t>
            </a:r>
            <a:r>
              <a:rPr lang="tr-TR" b="1" dirty="0" smtClean="0"/>
              <a:t> </a:t>
            </a:r>
            <a:r>
              <a:rPr lang="tr-TR" b="1" dirty="0" err="1" smtClean="0"/>
              <a:t>hânedanindaki</a:t>
            </a:r>
            <a:r>
              <a:rPr lang="tr-TR" b="1" dirty="0" smtClean="0"/>
              <a:t> resmî ve </a:t>
            </a:r>
            <a:r>
              <a:rPr lang="tr-TR" b="1" dirty="0" err="1" smtClean="0"/>
              <a:t>mesrû</a:t>
            </a:r>
            <a:r>
              <a:rPr lang="tr-TR" b="1" dirty="0" smtClean="0"/>
              <a:t> silsileye göre onuncu hükümdar ve bu isimdeki </a:t>
            </a:r>
            <a:r>
              <a:rPr lang="tr-TR" b="1" dirty="0" err="1" smtClean="0"/>
              <a:t>pâdisahlarin</a:t>
            </a:r>
            <a:r>
              <a:rPr lang="tr-TR" b="1" dirty="0" smtClean="0"/>
              <a:t> ilki </a:t>
            </a:r>
            <a:r>
              <a:rPr lang="tr-TR" b="1" dirty="0" err="1" smtClean="0"/>
              <a:t>sayilmaktadir</a:t>
            </a:r>
            <a:r>
              <a:rPr lang="tr-TR" b="1" dirty="0" smtClean="0"/>
              <a:t>. </a:t>
            </a:r>
            <a:r>
              <a:rPr lang="tr-TR" b="1" dirty="0" err="1" smtClean="0"/>
              <a:t>Osmanli</a:t>
            </a:r>
            <a:r>
              <a:rPr lang="tr-TR" b="1" dirty="0" smtClean="0"/>
              <a:t> </a:t>
            </a:r>
            <a:r>
              <a:rPr lang="tr-TR" b="1" dirty="0" err="1" smtClean="0"/>
              <a:t>kaynaklari</a:t>
            </a:r>
            <a:r>
              <a:rPr lang="tr-TR" b="1" dirty="0" smtClean="0"/>
              <a:t> ve umumî </a:t>
            </a:r>
            <a:r>
              <a:rPr lang="tr-TR" b="1" dirty="0" err="1" smtClean="0"/>
              <a:t>efkâri</a:t>
            </a:r>
            <a:r>
              <a:rPr lang="tr-TR" b="1" dirty="0" smtClean="0"/>
              <a:t> onu, kanun koyucu (</a:t>
            </a:r>
            <a:r>
              <a:rPr lang="tr-TR" b="1" dirty="0" err="1" smtClean="0"/>
              <a:t>vâzii</a:t>
            </a:r>
            <a:r>
              <a:rPr lang="tr-TR" b="1" dirty="0" smtClean="0"/>
              <a:t>) </a:t>
            </a:r>
            <a:r>
              <a:rPr lang="tr-TR" b="1" dirty="0" err="1" smtClean="0"/>
              <a:t>vasfidan</a:t>
            </a:r>
            <a:r>
              <a:rPr lang="tr-TR" b="1" dirty="0" smtClean="0"/>
              <a:t> </a:t>
            </a:r>
            <a:r>
              <a:rPr lang="tr-TR" b="1" dirty="0" err="1" smtClean="0"/>
              <a:t>dolayi</a:t>
            </a:r>
            <a:r>
              <a:rPr lang="tr-TR" b="1" dirty="0" smtClean="0"/>
              <a:t> genellikle "Kanunî Sultan Süleyman" diye isimlendirirken, bati </a:t>
            </a:r>
            <a:r>
              <a:rPr lang="tr-TR" b="1" dirty="0" err="1" smtClean="0"/>
              <a:t>kaynaklari</a:t>
            </a:r>
            <a:r>
              <a:rPr lang="tr-TR" b="1" dirty="0" smtClean="0"/>
              <a:t> ile </a:t>
            </a:r>
            <a:r>
              <a:rPr lang="tr-TR" b="1" dirty="0" err="1" smtClean="0"/>
              <a:t>batililar</a:t>
            </a:r>
            <a:r>
              <a:rPr lang="tr-TR" b="1" dirty="0" smtClean="0"/>
              <a:t>, büyük ve kudretli </a:t>
            </a:r>
            <a:r>
              <a:rPr lang="tr-TR" b="1" dirty="0" err="1" smtClean="0"/>
              <a:t>vasfindan</a:t>
            </a:r>
            <a:r>
              <a:rPr lang="tr-TR" b="1" dirty="0" smtClean="0"/>
              <a:t> </a:t>
            </a:r>
            <a:r>
              <a:rPr lang="tr-TR" b="1" dirty="0" err="1" smtClean="0"/>
              <a:t>dolayi</a:t>
            </a:r>
            <a:r>
              <a:rPr lang="tr-TR" b="1" dirty="0" smtClean="0"/>
              <a:t> kendisini "</a:t>
            </a:r>
            <a:r>
              <a:rPr lang="tr-TR" b="1" dirty="0" err="1" smtClean="0"/>
              <a:t>Muhtesem</a:t>
            </a:r>
            <a:r>
              <a:rPr lang="tr-TR" b="1" dirty="0" smtClean="0"/>
              <a:t> ve Büyük" (</a:t>
            </a:r>
            <a:r>
              <a:rPr lang="tr-TR" b="1" dirty="0" err="1" smtClean="0"/>
              <a:t>Magnificent</a:t>
            </a:r>
            <a:r>
              <a:rPr lang="tr-TR" b="1" dirty="0" smtClean="0"/>
              <a:t>, </a:t>
            </a:r>
            <a:r>
              <a:rPr lang="tr-TR" b="1" dirty="0" err="1" smtClean="0"/>
              <a:t>Magnifique</a:t>
            </a:r>
            <a:r>
              <a:rPr lang="tr-TR" b="1" dirty="0" smtClean="0"/>
              <a:t>, Der </a:t>
            </a:r>
            <a:r>
              <a:rPr lang="tr-TR" b="1" dirty="0" err="1" smtClean="0"/>
              <a:t>Practige</a:t>
            </a:r>
            <a:r>
              <a:rPr lang="tr-TR" b="1" dirty="0" smtClean="0"/>
              <a:t>, </a:t>
            </a:r>
            <a:r>
              <a:rPr lang="tr-TR" b="1" dirty="0" err="1" smtClean="0"/>
              <a:t>çogu</a:t>
            </a:r>
            <a:r>
              <a:rPr lang="tr-TR" b="1" dirty="0" smtClean="0"/>
              <a:t> zaman da sadece Grand </a:t>
            </a:r>
            <a:r>
              <a:rPr lang="tr-TR" b="1" dirty="0" err="1" smtClean="0"/>
              <a:t>Turc</a:t>
            </a:r>
            <a:r>
              <a:rPr lang="tr-TR" b="1" dirty="0" smtClean="0"/>
              <a:t>) gibi isimlerle </a:t>
            </a:r>
            <a:r>
              <a:rPr lang="tr-TR" b="1" dirty="0" err="1" smtClean="0"/>
              <a:t>anmislardir</a:t>
            </a:r>
            <a:r>
              <a:rPr lang="tr-TR" b="1" dirty="0" smtClean="0"/>
              <a:t>.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Batili bir tarihçi, onun dönemi ve </a:t>
            </a:r>
            <a:r>
              <a:rPr lang="tr-TR" b="1" dirty="0" err="1" smtClean="0"/>
              <a:t>sahsiyetinin</a:t>
            </a:r>
            <a:r>
              <a:rPr lang="tr-TR" b="1" dirty="0" smtClean="0"/>
              <a:t> </a:t>
            </a:r>
            <a:r>
              <a:rPr lang="tr-TR" b="1" dirty="0" err="1" smtClean="0"/>
              <a:t>büyüklügü</a:t>
            </a:r>
            <a:r>
              <a:rPr lang="tr-TR" b="1" dirty="0" smtClean="0"/>
              <a:t> </a:t>
            </a:r>
            <a:r>
              <a:rPr lang="tr-TR" b="1" dirty="0" err="1" smtClean="0"/>
              <a:t>hakkinda</a:t>
            </a:r>
            <a:r>
              <a:rPr lang="tr-TR" b="1" dirty="0" smtClean="0"/>
              <a:t> bilgi verirken su ifadeleri </a:t>
            </a:r>
            <a:r>
              <a:rPr lang="tr-TR" b="1" dirty="0" err="1" smtClean="0"/>
              <a:t>kullanir</a:t>
            </a:r>
            <a:r>
              <a:rPr lang="tr-TR" b="1" dirty="0" smtClean="0"/>
              <a:t>: "Kanunî, "</a:t>
            </a:r>
            <a:r>
              <a:rPr lang="tr-TR" b="1" dirty="0" err="1" smtClean="0"/>
              <a:t>Muhtesem</a:t>
            </a:r>
            <a:r>
              <a:rPr lang="tr-TR" b="1" dirty="0" smtClean="0"/>
              <a:t>" ve "Büyük" gibi </a:t>
            </a:r>
            <a:r>
              <a:rPr lang="tr-TR" b="1" dirty="0" err="1" smtClean="0"/>
              <a:t>ünvanlarla</a:t>
            </a:r>
            <a:r>
              <a:rPr lang="tr-TR" b="1" dirty="0" smtClean="0"/>
              <a:t> </a:t>
            </a:r>
            <a:r>
              <a:rPr lang="tr-TR" b="1" dirty="0" err="1" smtClean="0"/>
              <a:t>anilan</a:t>
            </a:r>
            <a:r>
              <a:rPr lang="tr-TR" b="1" dirty="0" smtClean="0"/>
              <a:t> </a:t>
            </a:r>
            <a:r>
              <a:rPr lang="tr-TR" b="1" dirty="0" err="1" smtClean="0"/>
              <a:t>Süleyman'in</a:t>
            </a:r>
            <a:r>
              <a:rPr lang="tr-TR" b="1" dirty="0" smtClean="0"/>
              <a:t> </a:t>
            </a:r>
            <a:r>
              <a:rPr lang="tr-TR" b="1" dirty="0" err="1" smtClean="0"/>
              <a:t>sultanlik</a:t>
            </a:r>
            <a:r>
              <a:rPr lang="tr-TR" b="1" dirty="0" smtClean="0"/>
              <a:t> </a:t>
            </a:r>
            <a:r>
              <a:rPr lang="tr-TR" b="1" dirty="0" err="1" smtClean="0"/>
              <a:t>çagi</a:t>
            </a:r>
            <a:r>
              <a:rPr lang="tr-TR" b="1" dirty="0" smtClean="0"/>
              <a:t>, </a:t>
            </a:r>
            <a:r>
              <a:rPr lang="tr-TR" b="1" dirty="0" err="1" smtClean="0"/>
              <a:t>Osmanli</a:t>
            </a:r>
            <a:r>
              <a:rPr lang="tr-TR" b="1" dirty="0" smtClean="0"/>
              <a:t> tarihinin en önemli devresidir. Devlet, kudret, yeni fetihler, medeniyetinin, kanun ve </a:t>
            </a:r>
            <a:r>
              <a:rPr lang="tr-TR" b="1" dirty="0" err="1" smtClean="0"/>
              <a:t>mimarlik</a:t>
            </a:r>
            <a:r>
              <a:rPr lang="tr-TR" b="1" dirty="0" smtClean="0"/>
              <a:t> </a:t>
            </a:r>
            <a:r>
              <a:rPr lang="tr-TR" b="1" dirty="0" err="1" smtClean="0"/>
              <a:t>anitlarinin</a:t>
            </a:r>
            <a:r>
              <a:rPr lang="tr-TR" b="1" dirty="0" smtClean="0"/>
              <a:t> en güzel </a:t>
            </a:r>
            <a:r>
              <a:rPr lang="tr-TR" b="1" dirty="0" err="1" smtClean="0"/>
              <a:t>varligini</a:t>
            </a:r>
            <a:r>
              <a:rPr lang="tr-TR" b="1" dirty="0" smtClean="0"/>
              <a:t> bu </a:t>
            </a:r>
            <a:r>
              <a:rPr lang="tr-TR" b="1" dirty="0" err="1" smtClean="0"/>
              <a:t>pâdisaha</a:t>
            </a:r>
            <a:r>
              <a:rPr lang="tr-TR" b="1" dirty="0" smtClean="0"/>
              <a:t> borçludur. </a:t>
            </a:r>
            <a:r>
              <a:rPr lang="tr-TR" b="1" dirty="0" err="1" smtClean="0"/>
              <a:t>Osmanlilarin</a:t>
            </a:r>
            <a:r>
              <a:rPr lang="tr-TR" b="1" dirty="0" smtClean="0"/>
              <a:t> sadece "Kanunî" </a:t>
            </a:r>
            <a:r>
              <a:rPr lang="tr-TR" b="1" dirty="0" err="1" smtClean="0"/>
              <a:t>ünvanini</a:t>
            </a:r>
            <a:r>
              <a:rPr lang="tr-TR" b="1" dirty="0" smtClean="0"/>
              <a:t> verdikleri, fakat Avrupa tarihçilerinin "Büyük" </a:t>
            </a:r>
            <a:r>
              <a:rPr lang="tr-TR" b="1" dirty="0" err="1" smtClean="0"/>
              <a:t>sifati</a:t>
            </a:r>
            <a:r>
              <a:rPr lang="tr-TR" b="1" dirty="0" smtClean="0"/>
              <a:t> ile </a:t>
            </a:r>
            <a:r>
              <a:rPr lang="tr-TR" b="1" dirty="0" err="1" smtClean="0"/>
              <a:t>adlandirdiklari</a:t>
            </a:r>
            <a:r>
              <a:rPr lang="tr-TR" b="1" dirty="0" smtClean="0"/>
              <a:t> </a:t>
            </a:r>
            <a:r>
              <a:rPr lang="tr-TR" b="1" dirty="0" err="1" smtClean="0"/>
              <a:t>Osmanli</a:t>
            </a:r>
            <a:r>
              <a:rPr lang="tr-TR" b="1" dirty="0" smtClean="0"/>
              <a:t> </a:t>
            </a:r>
            <a:r>
              <a:rPr lang="tr-TR" b="1" dirty="0" err="1" smtClean="0"/>
              <a:t>Pâdisahi</a:t>
            </a:r>
            <a:r>
              <a:rPr lang="tr-TR" b="1" dirty="0" smtClean="0"/>
              <a:t> sadece Sultan </a:t>
            </a:r>
            <a:r>
              <a:rPr lang="tr-TR" b="1" dirty="0" err="1" smtClean="0"/>
              <a:t>Süleyman'dir</a:t>
            </a:r>
            <a:r>
              <a:rPr lang="tr-TR" b="1" dirty="0" smtClean="0"/>
              <a:t>. Sultan Süleyman devri, bütün dünyada </a:t>
            </a:r>
            <a:r>
              <a:rPr lang="tr-TR" b="1" dirty="0" err="1" smtClean="0"/>
              <a:t>gelisen</a:t>
            </a:r>
            <a:r>
              <a:rPr lang="tr-TR" b="1" dirty="0" smtClean="0"/>
              <a:t> büyük olaylar </a:t>
            </a:r>
            <a:r>
              <a:rPr lang="tr-TR" b="1" dirty="0" err="1" smtClean="0"/>
              <a:t>dolayisiyle</a:t>
            </a:r>
            <a:r>
              <a:rPr lang="tr-TR" b="1" dirty="0" smtClean="0"/>
              <a:t> Yeni </a:t>
            </a:r>
            <a:r>
              <a:rPr lang="tr-TR" b="1" dirty="0" err="1" smtClean="0"/>
              <a:t>Çag</a:t>
            </a:r>
            <a:r>
              <a:rPr lang="tr-TR" b="1" dirty="0" smtClean="0"/>
              <a:t> tarihinin en dikkate </a:t>
            </a:r>
            <a:r>
              <a:rPr lang="tr-TR" b="1" dirty="0" err="1" smtClean="0"/>
              <a:t>deger</a:t>
            </a:r>
            <a:r>
              <a:rPr lang="tr-TR" b="1" dirty="0" smtClean="0"/>
              <a:t> </a:t>
            </a:r>
            <a:r>
              <a:rPr lang="tr-TR" b="1" dirty="0" err="1" smtClean="0"/>
              <a:t>safhalarindan</a:t>
            </a:r>
            <a:r>
              <a:rPr lang="tr-TR" b="1" dirty="0" smtClean="0"/>
              <a:t> birini </a:t>
            </a:r>
            <a:r>
              <a:rPr lang="tr-TR" b="1" dirty="0" err="1" smtClean="0"/>
              <a:t>teskil</a:t>
            </a:r>
            <a:r>
              <a:rPr lang="tr-TR" b="1" dirty="0" smtClean="0"/>
              <a:t> eder</a:t>
            </a:r>
            <a:r>
              <a:rPr lang="tr-TR" b="1" dirty="0" smtClean="0"/>
              <a:t>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 smtClean="0"/>
              <a:t>XVI. </a:t>
            </a:r>
            <a:r>
              <a:rPr lang="tr-TR" b="1" dirty="0" err="1" smtClean="0"/>
              <a:t>yüzyilin</a:t>
            </a:r>
            <a:r>
              <a:rPr lang="tr-TR" b="1" dirty="0" smtClean="0"/>
              <a:t> </a:t>
            </a:r>
            <a:r>
              <a:rPr lang="tr-TR" b="1" dirty="0" err="1" smtClean="0"/>
              <a:t>baslarinda</a:t>
            </a:r>
            <a:r>
              <a:rPr lang="tr-TR" b="1" dirty="0" smtClean="0"/>
              <a:t>, </a:t>
            </a:r>
            <a:r>
              <a:rPr lang="tr-TR" b="1" dirty="0" err="1" smtClean="0"/>
              <a:t>Amerika'nin</a:t>
            </a:r>
            <a:r>
              <a:rPr lang="tr-TR" b="1" dirty="0" smtClean="0"/>
              <a:t> </a:t>
            </a:r>
            <a:r>
              <a:rPr lang="tr-TR" b="1" dirty="0" err="1" smtClean="0"/>
              <a:t>kesfinden</a:t>
            </a:r>
            <a:r>
              <a:rPr lang="tr-TR" b="1" dirty="0" smtClean="0"/>
              <a:t> sonra, Avrupa </a:t>
            </a:r>
            <a:r>
              <a:rPr lang="tr-TR" b="1" dirty="0" err="1" smtClean="0"/>
              <a:t>politikasinin</a:t>
            </a:r>
            <a:r>
              <a:rPr lang="tr-TR" b="1" dirty="0" smtClean="0"/>
              <a:t> denge sistemi </a:t>
            </a:r>
            <a:r>
              <a:rPr lang="tr-TR" b="1" dirty="0" err="1" smtClean="0"/>
              <a:t>kurulmus</a:t>
            </a:r>
            <a:r>
              <a:rPr lang="tr-TR" b="1" dirty="0" smtClean="0"/>
              <a:t> ve </a:t>
            </a:r>
            <a:r>
              <a:rPr lang="tr-TR" b="1" dirty="0" err="1" smtClean="0"/>
              <a:t>kuvvetlenmis</a:t>
            </a:r>
            <a:r>
              <a:rPr lang="tr-TR" b="1" dirty="0" smtClean="0"/>
              <a:t>; </a:t>
            </a:r>
            <a:r>
              <a:rPr lang="tr-TR" b="1" dirty="0" err="1" smtClean="0"/>
              <a:t>Hiristiyanlikta</a:t>
            </a:r>
            <a:r>
              <a:rPr lang="tr-TR" b="1" dirty="0" smtClean="0"/>
              <a:t> ortaya </a:t>
            </a:r>
            <a:r>
              <a:rPr lang="tr-TR" b="1" dirty="0" err="1" smtClean="0"/>
              <a:t>çikan</a:t>
            </a:r>
            <a:r>
              <a:rPr lang="tr-TR" b="1" dirty="0" smtClean="0"/>
              <a:t> Reform, insan esprisine bir yeni yol </a:t>
            </a:r>
            <a:r>
              <a:rPr lang="tr-TR" b="1" dirty="0" err="1" smtClean="0"/>
              <a:t>açmistir</a:t>
            </a:r>
            <a:r>
              <a:rPr lang="tr-TR" b="1" dirty="0" smtClean="0"/>
              <a:t>. Bundan daha </a:t>
            </a:r>
            <a:r>
              <a:rPr lang="tr-TR" b="1" dirty="0" err="1" smtClean="0"/>
              <a:t>hasmetli</a:t>
            </a:r>
            <a:r>
              <a:rPr lang="tr-TR" b="1" dirty="0" smtClean="0"/>
              <a:t> </a:t>
            </a:r>
            <a:r>
              <a:rPr lang="tr-TR" b="1" dirty="0" err="1" smtClean="0"/>
              <a:t>çalisma</a:t>
            </a:r>
            <a:r>
              <a:rPr lang="tr-TR" b="1" dirty="0" smtClean="0"/>
              <a:t> ve büyük sonuçlu zaman, insan tarihinde güç bulunur. Fransa'da I. </a:t>
            </a:r>
            <a:r>
              <a:rPr lang="tr-TR" b="1" dirty="0" err="1" smtClean="0"/>
              <a:t>François</a:t>
            </a:r>
            <a:r>
              <a:rPr lang="tr-TR" b="1" dirty="0" smtClean="0"/>
              <a:t> ve </a:t>
            </a:r>
            <a:r>
              <a:rPr lang="tr-TR" b="1" dirty="0" err="1" smtClean="0"/>
              <a:t>Ingiltere'de</a:t>
            </a:r>
            <a:r>
              <a:rPr lang="tr-TR" b="1" dirty="0" smtClean="0"/>
              <a:t> VIII. </a:t>
            </a:r>
            <a:r>
              <a:rPr lang="tr-TR" b="1" dirty="0" err="1" smtClean="0"/>
              <a:t>Henri'nin</a:t>
            </a:r>
            <a:r>
              <a:rPr lang="tr-TR" b="1" dirty="0" smtClean="0"/>
              <a:t> </a:t>
            </a:r>
            <a:r>
              <a:rPr lang="tr-TR" b="1" dirty="0" err="1" smtClean="0"/>
              <a:t>kurduklari</a:t>
            </a:r>
            <a:r>
              <a:rPr lang="tr-TR" b="1" dirty="0" smtClean="0"/>
              <a:t> hükümetler; Papa X. </a:t>
            </a:r>
            <a:r>
              <a:rPr lang="tr-TR" b="1" dirty="0" err="1" smtClean="0"/>
              <a:t>Leo'nun</a:t>
            </a:r>
            <a:r>
              <a:rPr lang="tr-TR" b="1" dirty="0" smtClean="0"/>
              <a:t> kültür, bilim ve sanayinin </a:t>
            </a:r>
            <a:r>
              <a:rPr lang="tr-TR" b="1" dirty="0" err="1" smtClean="0"/>
              <a:t>gelismesine</a:t>
            </a:r>
            <a:r>
              <a:rPr lang="tr-TR" b="1" dirty="0" smtClean="0"/>
              <a:t> ön ayak </a:t>
            </a:r>
            <a:r>
              <a:rPr lang="tr-TR" b="1" dirty="0" err="1" smtClean="0"/>
              <a:t>olmasi</a:t>
            </a:r>
            <a:r>
              <a:rPr lang="tr-TR" b="1" dirty="0" smtClean="0"/>
              <a:t>, </a:t>
            </a:r>
            <a:r>
              <a:rPr lang="tr-TR" b="1" dirty="0" err="1" smtClean="0"/>
              <a:t>Sarlken'nin</a:t>
            </a:r>
            <a:r>
              <a:rPr lang="tr-TR" b="1" dirty="0" smtClean="0"/>
              <a:t> yeni mezhebe </a:t>
            </a:r>
            <a:r>
              <a:rPr lang="tr-TR" b="1" dirty="0" err="1" smtClean="0"/>
              <a:t>karsi</a:t>
            </a:r>
            <a:r>
              <a:rPr lang="tr-TR" b="1" dirty="0" smtClean="0"/>
              <a:t> bas </a:t>
            </a:r>
            <a:r>
              <a:rPr lang="tr-TR" b="1" dirty="0" err="1" smtClean="0"/>
              <a:t>kaldirisi</a:t>
            </a:r>
            <a:r>
              <a:rPr lang="tr-TR" b="1" dirty="0" smtClean="0"/>
              <a:t>, </a:t>
            </a:r>
            <a:r>
              <a:rPr lang="tr-TR" b="1" dirty="0" err="1" smtClean="0"/>
              <a:t>Andreas</a:t>
            </a:r>
            <a:r>
              <a:rPr lang="tr-TR" b="1" dirty="0" smtClean="0"/>
              <a:t> </a:t>
            </a:r>
            <a:r>
              <a:rPr lang="tr-TR" b="1" dirty="0" err="1" smtClean="0"/>
              <a:t>Gritti'nin</a:t>
            </a:r>
            <a:r>
              <a:rPr lang="tr-TR" b="1" dirty="0" smtClean="0"/>
              <a:t> Venedik </a:t>
            </a:r>
            <a:r>
              <a:rPr lang="tr-TR" b="1" dirty="0" err="1" smtClean="0"/>
              <a:t>Doçu</a:t>
            </a:r>
            <a:r>
              <a:rPr lang="tr-TR" b="1" dirty="0" smtClean="0"/>
              <a:t> </a:t>
            </a:r>
            <a:r>
              <a:rPr lang="tr-TR" b="1" dirty="0" err="1" smtClean="0"/>
              <a:t>makamini</a:t>
            </a:r>
            <a:r>
              <a:rPr lang="tr-TR" b="1" dirty="0" smtClean="0"/>
              <a:t> </a:t>
            </a:r>
            <a:r>
              <a:rPr lang="tr-TR" b="1" dirty="0" err="1" smtClean="0"/>
              <a:t>isgal</a:t>
            </a:r>
            <a:r>
              <a:rPr lang="tr-TR" b="1" dirty="0" smtClean="0"/>
              <a:t> etmesi gibi tarihin önemli </a:t>
            </a:r>
            <a:r>
              <a:rPr lang="tr-TR" b="1" dirty="0" err="1" smtClean="0"/>
              <a:t>olaylarini</a:t>
            </a:r>
            <a:r>
              <a:rPr lang="tr-TR" b="1" dirty="0" smtClean="0"/>
              <a:t> bünyesinde toplayan bir asra az </a:t>
            </a:r>
            <a:r>
              <a:rPr lang="tr-TR" b="1" dirty="0" err="1" smtClean="0"/>
              <a:t>rastlanir</a:t>
            </a:r>
            <a:r>
              <a:rPr lang="tr-TR" b="1" dirty="0" smtClean="0"/>
              <a:t>. </a:t>
            </a:r>
            <a:r>
              <a:rPr lang="tr-TR" b="1" dirty="0" err="1" smtClean="0"/>
              <a:t>Iste</a:t>
            </a:r>
            <a:r>
              <a:rPr lang="tr-TR" b="1" dirty="0" smtClean="0"/>
              <a:t> Kanunî, </a:t>
            </a:r>
            <a:r>
              <a:rPr lang="tr-TR" b="1" dirty="0" err="1" smtClean="0"/>
              <a:t>söhret</a:t>
            </a:r>
            <a:r>
              <a:rPr lang="tr-TR" b="1" dirty="0" smtClean="0"/>
              <a:t> sahibi bütün bu hükümdarlarla hakkiyle rekabet edebilecek bir </a:t>
            </a:r>
            <a:r>
              <a:rPr lang="tr-TR" b="1" dirty="0" err="1" smtClean="0"/>
              <a:t>hükümdardir</a:t>
            </a:r>
            <a:r>
              <a:rPr lang="tr-TR" b="1" dirty="0" smtClean="0"/>
              <a:t>. Kanunî, </a:t>
            </a:r>
            <a:r>
              <a:rPr lang="tr-TR" b="1" dirty="0" err="1" smtClean="0"/>
              <a:t>Osmanli</a:t>
            </a:r>
            <a:r>
              <a:rPr lang="tr-TR" b="1" dirty="0" smtClean="0"/>
              <a:t> </a:t>
            </a:r>
            <a:r>
              <a:rPr lang="tr-TR" b="1" dirty="0" err="1" smtClean="0"/>
              <a:t>Pâdisahlari'nin</a:t>
            </a:r>
            <a:r>
              <a:rPr lang="tr-TR" b="1" dirty="0" smtClean="0"/>
              <a:t> onuncusudur. Bu rakam, </a:t>
            </a:r>
            <a:r>
              <a:rPr lang="tr-TR" b="1" dirty="0" err="1" smtClean="0"/>
              <a:t>ugurlu</a:t>
            </a:r>
            <a:r>
              <a:rPr lang="tr-TR" b="1" dirty="0" smtClean="0"/>
              <a:t> telakki </a:t>
            </a:r>
            <a:r>
              <a:rPr lang="tr-TR" b="1" dirty="0" err="1" smtClean="0"/>
              <a:t>edilmistir</a:t>
            </a:r>
            <a:r>
              <a:rPr lang="tr-TR" b="1" dirty="0" smtClean="0"/>
              <a:t>. </a:t>
            </a:r>
            <a:r>
              <a:rPr lang="tr-TR" b="1" dirty="0" err="1" smtClean="0"/>
              <a:t>Ayrica</a:t>
            </a:r>
            <a:r>
              <a:rPr lang="tr-TR" b="1" dirty="0" smtClean="0"/>
              <a:t>, </a:t>
            </a:r>
            <a:r>
              <a:rPr lang="tr-TR" b="1" dirty="0" err="1" smtClean="0"/>
              <a:t>Padisahin</a:t>
            </a:r>
            <a:r>
              <a:rPr lang="tr-TR" b="1" dirty="0" smtClean="0"/>
              <a:t> onuncu hicret asrinin </a:t>
            </a:r>
            <a:r>
              <a:rPr lang="tr-TR" b="1" dirty="0" err="1" smtClean="0"/>
              <a:t>basinda</a:t>
            </a:r>
            <a:r>
              <a:rPr lang="tr-TR" b="1" dirty="0" smtClean="0"/>
              <a:t> (H. 900 / M.l495 ) </a:t>
            </a:r>
            <a:r>
              <a:rPr lang="tr-TR" b="1" dirty="0" err="1" smtClean="0"/>
              <a:t>dogmus</a:t>
            </a:r>
            <a:r>
              <a:rPr lang="tr-TR" b="1" dirty="0" smtClean="0"/>
              <a:t> </a:t>
            </a:r>
            <a:r>
              <a:rPr lang="tr-TR" b="1" dirty="0" err="1" smtClean="0"/>
              <a:t>olmasi</a:t>
            </a:r>
            <a:r>
              <a:rPr lang="tr-TR" b="1" dirty="0" smtClean="0"/>
              <a:t> da </a:t>
            </a:r>
            <a:r>
              <a:rPr lang="tr-TR" b="1" dirty="0" err="1" smtClean="0"/>
              <a:t>mânali</a:t>
            </a:r>
            <a:r>
              <a:rPr lang="tr-TR" b="1" dirty="0" smtClean="0"/>
              <a:t> </a:t>
            </a:r>
            <a:r>
              <a:rPr lang="tr-TR" b="1" dirty="0" err="1" smtClean="0"/>
              <a:t>sayilmistir</a:t>
            </a:r>
            <a:r>
              <a:rPr lang="tr-TR" b="1" dirty="0" smtClean="0"/>
              <a:t>."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Muazzam ve âdil bir devletin </a:t>
            </a:r>
            <a:r>
              <a:rPr lang="tr-TR" b="1" dirty="0" err="1" smtClean="0"/>
              <a:t>vatandasi</a:t>
            </a:r>
            <a:r>
              <a:rPr lang="tr-TR" b="1" dirty="0" smtClean="0"/>
              <a:t> olmakla övünen büyük bir halk kitlesi, </a:t>
            </a:r>
            <a:r>
              <a:rPr lang="tr-TR" b="1" dirty="0" err="1" smtClean="0"/>
              <a:t>tebeasi</a:t>
            </a:r>
            <a:r>
              <a:rPr lang="tr-TR" b="1" dirty="0" smtClean="0"/>
              <a:t> olmak ve devrinde yasamakla iftihar </a:t>
            </a:r>
            <a:r>
              <a:rPr lang="tr-TR" b="1" dirty="0" err="1" smtClean="0"/>
              <a:t>ettigi</a:t>
            </a:r>
            <a:r>
              <a:rPr lang="tr-TR" b="1" dirty="0" smtClean="0"/>
              <a:t> Sultan Selim'in </a:t>
            </a:r>
            <a:r>
              <a:rPr lang="tr-TR" b="1" dirty="0" err="1" smtClean="0"/>
              <a:t>vefatina</a:t>
            </a:r>
            <a:r>
              <a:rPr lang="tr-TR" b="1" dirty="0" smtClean="0"/>
              <a:t> ne kadar müteessir olduysa, meziyetlerini </a:t>
            </a:r>
            <a:r>
              <a:rPr lang="tr-TR" b="1" dirty="0" err="1" smtClean="0"/>
              <a:t>yakindan</a:t>
            </a:r>
            <a:r>
              <a:rPr lang="tr-TR" b="1" dirty="0" smtClean="0"/>
              <a:t> </a:t>
            </a:r>
            <a:r>
              <a:rPr lang="tr-TR" b="1" dirty="0" err="1" smtClean="0"/>
              <a:t>bildigi</a:t>
            </a:r>
            <a:r>
              <a:rPr lang="tr-TR" b="1" dirty="0" smtClean="0"/>
              <a:t> Sultan </a:t>
            </a:r>
            <a:r>
              <a:rPr lang="tr-TR" b="1" dirty="0" err="1" smtClean="0"/>
              <a:t>Süleyman'in</a:t>
            </a:r>
            <a:r>
              <a:rPr lang="tr-TR" b="1" dirty="0" smtClean="0"/>
              <a:t> cülûsuna da o derecede sevindi. Bu cülûs, </a:t>
            </a:r>
            <a:r>
              <a:rPr lang="tr-TR" b="1" dirty="0" err="1" smtClean="0"/>
              <a:t>Kur'an</a:t>
            </a:r>
            <a:r>
              <a:rPr lang="tr-TR" b="1" dirty="0" smtClean="0"/>
              <a:t>-i Kerim'in en-</a:t>
            </a:r>
            <a:r>
              <a:rPr lang="tr-TR" b="1" dirty="0" err="1" smtClean="0"/>
              <a:t>Neml</a:t>
            </a:r>
            <a:r>
              <a:rPr lang="tr-TR" b="1" dirty="0" smtClean="0"/>
              <a:t> </a:t>
            </a:r>
            <a:r>
              <a:rPr lang="tr-TR" b="1" dirty="0" err="1" smtClean="0"/>
              <a:t>Sûresi'nde</a:t>
            </a:r>
            <a:r>
              <a:rPr lang="tr-TR" b="1" dirty="0" smtClean="0"/>
              <a:t> Hz. </a:t>
            </a:r>
            <a:r>
              <a:rPr lang="tr-TR" b="1" dirty="0" err="1" smtClean="0"/>
              <a:t>Süleyman'in</a:t>
            </a:r>
            <a:r>
              <a:rPr lang="tr-TR" b="1" dirty="0" smtClean="0"/>
              <a:t> </a:t>
            </a:r>
            <a:r>
              <a:rPr lang="tr-TR" b="1" dirty="0" err="1" smtClean="0"/>
              <a:t>Belkis'a</a:t>
            </a:r>
            <a:r>
              <a:rPr lang="tr-TR" b="1" dirty="0" smtClean="0"/>
              <a:t> </a:t>
            </a:r>
            <a:r>
              <a:rPr lang="tr-TR" b="1" dirty="0" err="1" smtClean="0"/>
              <a:t>gönderdigi</a:t>
            </a:r>
            <a:r>
              <a:rPr lang="tr-TR" b="1" dirty="0" smtClean="0"/>
              <a:t> mektuptan </a:t>
            </a:r>
            <a:r>
              <a:rPr lang="tr-TR" b="1" dirty="0" err="1" smtClean="0"/>
              <a:t>bahs</a:t>
            </a:r>
            <a:r>
              <a:rPr lang="tr-TR" b="1" dirty="0" smtClean="0"/>
              <a:t> edilirken temas edilen: " O, </a:t>
            </a:r>
            <a:r>
              <a:rPr lang="tr-TR" b="1" dirty="0" err="1" smtClean="0"/>
              <a:t>Süleyman'dandir</a:t>
            </a:r>
            <a:r>
              <a:rPr lang="tr-TR" b="1" dirty="0" smtClean="0"/>
              <a:t>. Rahman ve Rahim olan </a:t>
            </a:r>
            <a:r>
              <a:rPr lang="tr-TR" b="1" dirty="0" err="1" smtClean="0"/>
              <a:t>Allah'in</a:t>
            </a:r>
            <a:r>
              <a:rPr lang="tr-TR" b="1" dirty="0" smtClean="0"/>
              <a:t> </a:t>
            </a:r>
            <a:r>
              <a:rPr lang="tr-TR" b="1" dirty="0" err="1" smtClean="0"/>
              <a:t>adiyla</a:t>
            </a:r>
            <a:r>
              <a:rPr lang="tr-TR" b="1" dirty="0" smtClean="0"/>
              <a:t> (</a:t>
            </a:r>
            <a:r>
              <a:rPr lang="tr-TR" b="1" dirty="0" err="1" smtClean="0"/>
              <a:t>baslamakta</a:t>
            </a:r>
            <a:r>
              <a:rPr lang="tr-TR" b="1" dirty="0" smtClean="0"/>
              <a:t>) </a:t>
            </a:r>
            <a:r>
              <a:rPr lang="tr-TR" b="1" dirty="0" err="1" smtClean="0"/>
              <a:t>dir</a:t>
            </a:r>
            <a:r>
              <a:rPr lang="tr-TR" b="1" dirty="0" smtClean="0"/>
              <a:t>. "Bana bas </a:t>
            </a:r>
            <a:r>
              <a:rPr lang="tr-TR" b="1" dirty="0" err="1" smtClean="0"/>
              <a:t>kaldirmayin</a:t>
            </a:r>
            <a:r>
              <a:rPr lang="tr-TR" b="1" dirty="0" smtClean="0"/>
              <a:t>, teslimiyet gösterip bana gelin, diye (</a:t>
            </a:r>
            <a:r>
              <a:rPr lang="tr-TR" b="1" dirty="0" err="1" smtClean="0"/>
              <a:t>yazmaktadir</a:t>
            </a:r>
            <a:r>
              <a:rPr lang="tr-TR" b="1" dirty="0" smtClean="0"/>
              <a:t>)" </a:t>
            </a:r>
            <a:r>
              <a:rPr lang="tr-TR" b="1" dirty="0" err="1" smtClean="0"/>
              <a:t>âyetleri</a:t>
            </a:r>
            <a:r>
              <a:rPr lang="tr-TR" b="1" dirty="0" smtClean="0"/>
              <a:t> bir fal-i </a:t>
            </a:r>
            <a:r>
              <a:rPr lang="tr-TR" b="1" dirty="0" err="1" smtClean="0"/>
              <a:t>hayr</a:t>
            </a:r>
            <a:r>
              <a:rPr lang="tr-TR" b="1" dirty="0" smtClean="0"/>
              <a:t> olarak kabul edildi. Gerçekten de Kanunî Sultan Süleyman, </a:t>
            </a:r>
            <a:r>
              <a:rPr lang="tr-TR" b="1" dirty="0" err="1" smtClean="0"/>
              <a:t>saltanati</a:t>
            </a:r>
            <a:r>
              <a:rPr lang="tr-TR" b="1" dirty="0" smtClean="0"/>
              <a:t> boyunca bu </a:t>
            </a:r>
            <a:r>
              <a:rPr lang="tr-TR" b="1" dirty="0" err="1" smtClean="0"/>
              <a:t>âyetlerin</a:t>
            </a:r>
            <a:r>
              <a:rPr lang="tr-TR" b="1" dirty="0" smtClean="0"/>
              <a:t> </a:t>
            </a:r>
            <a:r>
              <a:rPr lang="tr-TR" b="1" dirty="0" err="1" smtClean="0"/>
              <a:t>sirrina</a:t>
            </a:r>
            <a:r>
              <a:rPr lang="tr-TR" b="1" dirty="0" smtClean="0"/>
              <a:t> mazhar </a:t>
            </a:r>
            <a:r>
              <a:rPr lang="tr-TR" b="1" dirty="0" err="1" smtClean="0"/>
              <a:t>oldugundan</a:t>
            </a:r>
            <a:r>
              <a:rPr lang="tr-TR" b="1" dirty="0" smtClean="0"/>
              <a:t> onun döneminde Müslüman Türkler ile birlikte bütün bir </a:t>
            </a:r>
            <a:r>
              <a:rPr lang="tr-TR" b="1" dirty="0" err="1" smtClean="0"/>
              <a:t>Islâm</a:t>
            </a:r>
            <a:r>
              <a:rPr lang="tr-TR" b="1" dirty="0" smtClean="0"/>
              <a:t> </a:t>
            </a:r>
            <a:r>
              <a:rPr lang="tr-TR" b="1" dirty="0" err="1" smtClean="0"/>
              <a:t>dünyasi</a:t>
            </a:r>
            <a:r>
              <a:rPr lang="tr-TR" b="1" dirty="0" smtClean="0"/>
              <a:t> en bahtiyar </a:t>
            </a:r>
            <a:r>
              <a:rPr lang="tr-TR" b="1" dirty="0" err="1" smtClean="0"/>
              <a:t>yillarini</a:t>
            </a:r>
            <a:r>
              <a:rPr lang="tr-TR" b="1" dirty="0" smtClean="0"/>
              <a:t> </a:t>
            </a:r>
            <a:r>
              <a:rPr lang="tr-TR" b="1" dirty="0" err="1" smtClean="0"/>
              <a:t>yasadi</a:t>
            </a:r>
            <a:r>
              <a:rPr lang="tr-TR" b="1" dirty="0" smtClean="0"/>
              <a:t>. 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Fiilen l3 sefer harbe </a:t>
            </a:r>
            <a:r>
              <a:rPr lang="tr-TR" b="1" dirty="0" err="1" smtClean="0"/>
              <a:t>katilan</a:t>
            </a:r>
            <a:r>
              <a:rPr lang="tr-TR" b="1" dirty="0" smtClean="0"/>
              <a:t> ve döneminde 300'den ziyade kalenin </a:t>
            </a:r>
            <a:r>
              <a:rPr lang="tr-TR" b="1" dirty="0" err="1" smtClean="0"/>
              <a:t>fethedildigi</a:t>
            </a:r>
            <a:r>
              <a:rPr lang="tr-TR" b="1" dirty="0" smtClean="0"/>
              <a:t> Kanunî ile birlikte dünyaya parmak </a:t>
            </a:r>
            <a:r>
              <a:rPr lang="tr-TR" b="1" dirty="0" err="1" smtClean="0"/>
              <a:t>isirtan</a:t>
            </a:r>
            <a:r>
              <a:rPr lang="tr-TR" b="1" dirty="0" smtClean="0"/>
              <a:t> </a:t>
            </a:r>
            <a:r>
              <a:rPr lang="tr-TR" b="1" dirty="0" err="1" smtClean="0"/>
              <a:t>Osmanli</a:t>
            </a:r>
            <a:r>
              <a:rPr lang="tr-TR" b="1" dirty="0" smtClean="0"/>
              <a:t> Devleti, </a:t>
            </a:r>
            <a:r>
              <a:rPr lang="tr-TR" b="1" dirty="0" err="1" smtClean="0"/>
              <a:t>fütûhatta</a:t>
            </a:r>
            <a:r>
              <a:rPr lang="tr-TR" b="1" dirty="0" smtClean="0"/>
              <a:t> olsun, idare, siyaset ve medeniyette olsun, yeryüzünün daha önce benzerini </a:t>
            </a:r>
            <a:r>
              <a:rPr lang="tr-TR" b="1" dirty="0" err="1" smtClean="0"/>
              <a:t>tanimadigi</a:t>
            </a:r>
            <a:r>
              <a:rPr lang="tr-TR" b="1" dirty="0" smtClean="0"/>
              <a:t>, belki bir daha da </a:t>
            </a:r>
            <a:r>
              <a:rPr lang="tr-TR" b="1" dirty="0" err="1" smtClean="0"/>
              <a:t>taniyip</a:t>
            </a:r>
            <a:r>
              <a:rPr lang="tr-TR" b="1" dirty="0" smtClean="0"/>
              <a:t> </a:t>
            </a:r>
            <a:r>
              <a:rPr lang="tr-TR" b="1" dirty="0" err="1" smtClean="0"/>
              <a:t>bilemeyecegi</a:t>
            </a:r>
            <a:r>
              <a:rPr lang="tr-TR" b="1" dirty="0" smtClean="0"/>
              <a:t> bir </a:t>
            </a:r>
            <a:r>
              <a:rPr lang="tr-TR" b="1" dirty="0" err="1" smtClean="0"/>
              <a:t>kemâli</a:t>
            </a:r>
            <a:r>
              <a:rPr lang="tr-TR" b="1" dirty="0" smtClean="0"/>
              <a:t> </a:t>
            </a:r>
            <a:r>
              <a:rPr lang="tr-TR" b="1" dirty="0" err="1" smtClean="0"/>
              <a:t>zirvelestirmis</a:t>
            </a:r>
            <a:r>
              <a:rPr lang="tr-TR" b="1" dirty="0" smtClean="0"/>
              <a:t> bulunuyordu. Asya'da Kafkas </a:t>
            </a:r>
            <a:r>
              <a:rPr lang="tr-TR" b="1" dirty="0" err="1" smtClean="0"/>
              <a:t>daglarindan</a:t>
            </a:r>
            <a:r>
              <a:rPr lang="tr-TR" b="1" dirty="0" smtClean="0"/>
              <a:t>, </a:t>
            </a:r>
            <a:r>
              <a:rPr lang="tr-TR" b="1" dirty="0" err="1" smtClean="0"/>
              <a:t>Acemistan</a:t>
            </a:r>
            <a:r>
              <a:rPr lang="tr-TR" b="1" dirty="0" smtClean="0"/>
              <a:t> içlerine, Yemen'e, Aden'e, uçsuz </a:t>
            </a:r>
            <a:r>
              <a:rPr lang="tr-TR" b="1" dirty="0" err="1" smtClean="0"/>
              <a:t>bucaksiz</a:t>
            </a:r>
            <a:r>
              <a:rPr lang="tr-TR" b="1" dirty="0" smtClean="0"/>
              <a:t> Arabistan çöllerine uzarken, Afrika'da </a:t>
            </a:r>
            <a:r>
              <a:rPr lang="tr-TR" b="1" dirty="0" err="1" smtClean="0"/>
              <a:t>Habes</a:t>
            </a:r>
            <a:r>
              <a:rPr lang="tr-TR" b="1" dirty="0" smtClean="0"/>
              <a:t>, </a:t>
            </a:r>
            <a:r>
              <a:rPr lang="tr-TR" b="1" dirty="0" err="1" smtClean="0"/>
              <a:t>Misir</a:t>
            </a:r>
            <a:r>
              <a:rPr lang="tr-TR" b="1" dirty="0" smtClean="0"/>
              <a:t>, Tunus, Fas ve Cezayir'i </a:t>
            </a:r>
            <a:r>
              <a:rPr lang="tr-TR" b="1" dirty="0" err="1" smtClean="0"/>
              <a:t>almis</a:t>
            </a:r>
            <a:r>
              <a:rPr lang="tr-TR" b="1" dirty="0" smtClean="0"/>
              <a:t>, </a:t>
            </a:r>
            <a:r>
              <a:rPr lang="tr-TR" b="1" dirty="0" err="1" smtClean="0"/>
              <a:t>Hind</a:t>
            </a:r>
            <a:r>
              <a:rPr lang="tr-TR" b="1" dirty="0" smtClean="0"/>
              <a:t> denizlerinde </a:t>
            </a:r>
            <a:r>
              <a:rPr lang="tr-TR" b="1" dirty="0" err="1" smtClean="0"/>
              <a:t>görünmüs</a:t>
            </a:r>
            <a:r>
              <a:rPr lang="tr-TR" b="1" dirty="0" smtClean="0"/>
              <a:t>, </a:t>
            </a:r>
            <a:r>
              <a:rPr lang="tr-TR" b="1" dirty="0" err="1" smtClean="0"/>
              <a:t>Akdenizde</a:t>
            </a:r>
            <a:r>
              <a:rPr lang="tr-TR" b="1" dirty="0" smtClean="0"/>
              <a:t> ise </a:t>
            </a:r>
            <a:r>
              <a:rPr lang="tr-TR" b="1" dirty="0" err="1" smtClean="0"/>
              <a:t>kasirga</a:t>
            </a:r>
            <a:r>
              <a:rPr lang="tr-TR" b="1" dirty="0" smtClean="0"/>
              <a:t> gibi eserek Venedik ve Ceneviz </a:t>
            </a:r>
            <a:r>
              <a:rPr lang="tr-TR" b="1" dirty="0" err="1" smtClean="0"/>
              <a:t>denizciliginin</a:t>
            </a:r>
            <a:r>
              <a:rPr lang="tr-TR" b="1" dirty="0" smtClean="0"/>
              <a:t> itibariyle beraber, büyük küçük bütün </a:t>
            </a:r>
            <a:r>
              <a:rPr lang="tr-TR" b="1" dirty="0" err="1" smtClean="0"/>
              <a:t>adalari</a:t>
            </a:r>
            <a:r>
              <a:rPr lang="tr-TR" b="1" dirty="0" smtClean="0"/>
              <a:t> çiçek </a:t>
            </a:r>
            <a:r>
              <a:rPr lang="tr-TR" b="1" dirty="0" err="1" smtClean="0"/>
              <a:t>devsirircesine</a:t>
            </a:r>
            <a:r>
              <a:rPr lang="tr-TR" b="1" dirty="0" smtClean="0"/>
              <a:t> </a:t>
            </a:r>
            <a:r>
              <a:rPr lang="tr-TR" b="1" dirty="0" err="1" smtClean="0"/>
              <a:t>koparip</a:t>
            </a:r>
            <a:r>
              <a:rPr lang="tr-TR" b="1" dirty="0" smtClean="0"/>
              <a:t> derleyerek </a:t>
            </a:r>
            <a:r>
              <a:rPr lang="tr-TR" b="1" dirty="0" err="1" smtClean="0"/>
              <a:t>vatanina</a:t>
            </a:r>
            <a:r>
              <a:rPr lang="tr-TR" b="1" dirty="0" smtClean="0"/>
              <a:t> ilhak </a:t>
            </a:r>
            <a:r>
              <a:rPr lang="tr-TR" b="1" dirty="0" err="1" smtClean="0"/>
              <a:t>etmisti</a:t>
            </a:r>
            <a:r>
              <a:rPr lang="tr-TR" b="1" dirty="0" smtClean="0"/>
              <a:t>. 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b="1" dirty="0" smtClean="0"/>
              <a:t>Avrupa'da ise </a:t>
            </a:r>
            <a:r>
              <a:rPr lang="tr-TR" b="1" dirty="0" err="1" smtClean="0"/>
              <a:t>Egri</a:t>
            </a:r>
            <a:r>
              <a:rPr lang="tr-TR" b="1" dirty="0" smtClean="0"/>
              <a:t> ve </a:t>
            </a:r>
            <a:r>
              <a:rPr lang="tr-TR" b="1" dirty="0" err="1" smtClean="0"/>
              <a:t>Estergon</a:t>
            </a:r>
            <a:r>
              <a:rPr lang="tr-TR" b="1" dirty="0" smtClean="0"/>
              <a:t> kalelerine kadar </a:t>
            </a:r>
            <a:r>
              <a:rPr lang="tr-TR" b="1" dirty="0" err="1" smtClean="0"/>
              <a:t>Macaristan'i</a:t>
            </a:r>
            <a:r>
              <a:rPr lang="tr-TR" b="1" dirty="0" smtClean="0"/>
              <a:t> itaati </a:t>
            </a:r>
            <a:r>
              <a:rPr lang="tr-TR" b="1" dirty="0" err="1" smtClean="0"/>
              <a:t>altina</a:t>
            </a:r>
            <a:r>
              <a:rPr lang="tr-TR" b="1" dirty="0" smtClean="0"/>
              <a:t> </a:t>
            </a:r>
            <a:r>
              <a:rPr lang="tr-TR" b="1" dirty="0" err="1" smtClean="0"/>
              <a:t>almis</a:t>
            </a:r>
            <a:r>
              <a:rPr lang="tr-TR" b="1" dirty="0" smtClean="0"/>
              <a:t>, </a:t>
            </a:r>
            <a:r>
              <a:rPr lang="tr-TR" b="1" dirty="0" err="1" smtClean="0"/>
              <a:t>Erdel</a:t>
            </a:r>
            <a:r>
              <a:rPr lang="tr-TR" b="1" dirty="0" smtClean="0"/>
              <a:t> </a:t>
            </a:r>
            <a:r>
              <a:rPr lang="tr-TR" b="1" dirty="0" err="1" smtClean="0"/>
              <a:t>Kralligi</a:t>
            </a:r>
            <a:r>
              <a:rPr lang="tr-TR" b="1" dirty="0" smtClean="0"/>
              <a:t>, Eflâk, </a:t>
            </a:r>
            <a:r>
              <a:rPr lang="tr-TR" b="1" dirty="0" err="1" smtClean="0"/>
              <a:t>Bogdan</a:t>
            </a:r>
            <a:r>
              <a:rPr lang="tr-TR" b="1" dirty="0" smtClean="0"/>
              <a:t> Beylikleri, Kirim </a:t>
            </a:r>
            <a:r>
              <a:rPr lang="tr-TR" b="1" dirty="0" err="1" smtClean="0"/>
              <a:t>Hanligi</a:t>
            </a:r>
            <a:r>
              <a:rPr lang="tr-TR" b="1" dirty="0" smtClean="0"/>
              <a:t> ile Lehistan </a:t>
            </a:r>
            <a:r>
              <a:rPr lang="tr-TR" b="1" dirty="0" err="1" smtClean="0"/>
              <a:t>arasindaki</a:t>
            </a:r>
            <a:r>
              <a:rPr lang="tr-TR" b="1" dirty="0" smtClean="0"/>
              <a:t> </a:t>
            </a:r>
            <a:r>
              <a:rPr lang="tr-TR" b="1" dirty="0" err="1" smtClean="0"/>
              <a:t>genis</a:t>
            </a:r>
            <a:r>
              <a:rPr lang="tr-TR" b="1" dirty="0" smtClean="0"/>
              <a:t> stepleri ele </a:t>
            </a:r>
            <a:r>
              <a:rPr lang="tr-TR" b="1" dirty="0" err="1" smtClean="0"/>
              <a:t>geçirmis</a:t>
            </a:r>
            <a:r>
              <a:rPr lang="tr-TR" b="1" dirty="0" smtClean="0"/>
              <a:t>, Avusturya Devleti ve Venedik Cumhuriyeti muayyen vergiler ve </a:t>
            </a:r>
            <a:r>
              <a:rPr lang="tr-TR" b="1" dirty="0" err="1" smtClean="0"/>
              <a:t>peskesler</a:t>
            </a:r>
            <a:r>
              <a:rPr lang="tr-TR" b="1" dirty="0" smtClean="0"/>
              <a:t> ödemeye mecbur </a:t>
            </a:r>
            <a:r>
              <a:rPr lang="tr-TR" b="1" dirty="0" err="1" smtClean="0"/>
              <a:t>edilmis</a:t>
            </a:r>
            <a:r>
              <a:rPr lang="tr-TR" b="1" dirty="0" smtClean="0"/>
              <a:t>, Fransa, </a:t>
            </a:r>
            <a:r>
              <a:rPr lang="tr-TR" b="1" dirty="0" err="1" smtClean="0"/>
              <a:t>Italya</a:t>
            </a:r>
            <a:r>
              <a:rPr lang="tr-TR" b="1" dirty="0" smtClean="0"/>
              <a:t>, Lehistan dize </a:t>
            </a:r>
            <a:r>
              <a:rPr lang="tr-TR" b="1" dirty="0" err="1" smtClean="0"/>
              <a:t>gelmis</a:t>
            </a:r>
            <a:r>
              <a:rPr lang="tr-TR" b="1" dirty="0" smtClean="0"/>
              <a:t>, </a:t>
            </a:r>
            <a:r>
              <a:rPr lang="tr-TR" b="1" dirty="0" err="1" smtClean="0"/>
              <a:t>Ispanya</a:t>
            </a:r>
            <a:r>
              <a:rPr lang="tr-TR" b="1" dirty="0" smtClean="0"/>
              <a:t> </a:t>
            </a:r>
            <a:r>
              <a:rPr lang="tr-TR" b="1" dirty="0" err="1" smtClean="0"/>
              <a:t>yedigi</a:t>
            </a:r>
            <a:r>
              <a:rPr lang="tr-TR" b="1" dirty="0" smtClean="0"/>
              <a:t> bir kaç kuvvetli sille ile hizaya </a:t>
            </a:r>
            <a:r>
              <a:rPr lang="tr-TR" b="1" dirty="0" err="1" smtClean="0"/>
              <a:t>getirilmisti</a:t>
            </a:r>
            <a:r>
              <a:rPr lang="tr-TR" b="1" dirty="0" smtClean="0"/>
              <a:t>.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Kanunî Sultan </a:t>
            </a:r>
            <a:r>
              <a:rPr lang="tr-TR" b="1" dirty="0" err="1" smtClean="0"/>
              <a:t>Süleyman'in</a:t>
            </a:r>
            <a:r>
              <a:rPr lang="tr-TR" b="1" dirty="0" smtClean="0"/>
              <a:t>, l520'deki cülûsu </a:t>
            </a:r>
            <a:r>
              <a:rPr lang="tr-TR" b="1" dirty="0" err="1" smtClean="0"/>
              <a:t>esnasinda</a:t>
            </a:r>
            <a:r>
              <a:rPr lang="tr-TR" b="1" dirty="0" smtClean="0"/>
              <a:t> </a:t>
            </a:r>
            <a:r>
              <a:rPr lang="tr-TR" b="1" dirty="0" err="1" smtClean="0"/>
              <a:t>Osmanli</a:t>
            </a:r>
            <a:r>
              <a:rPr lang="tr-TR" b="1" dirty="0" smtClean="0"/>
              <a:t> Devleti, Türk tarihinde esine kolay kolay rastlanmayan bir kuvvet ve kudrete sahip bulunuyordu. </a:t>
            </a:r>
            <a:r>
              <a:rPr lang="tr-TR" b="1" dirty="0" err="1" smtClean="0"/>
              <a:t>Babasi</a:t>
            </a:r>
            <a:r>
              <a:rPr lang="tr-TR" b="1" dirty="0" smtClean="0"/>
              <a:t> Yavuz Sultan Selim'in, </a:t>
            </a:r>
            <a:r>
              <a:rPr lang="tr-TR" b="1" dirty="0" err="1" smtClean="0"/>
              <a:t>dogu</a:t>
            </a:r>
            <a:r>
              <a:rPr lang="tr-TR" b="1" dirty="0" smtClean="0"/>
              <a:t> ve güneye </a:t>
            </a:r>
            <a:r>
              <a:rPr lang="tr-TR" b="1" dirty="0" err="1" smtClean="0"/>
              <a:t>dogru</a:t>
            </a:r>
            <a:r>
              <a:rPr lang="tr-TR" b="1" dirty="0" smtClean="0"/>
              <a:t> iki büyük hamlesi, </a:t>
            </a:r>
            <a:r>
              <a:rPr lang="tr-TR" b="1" dirty="0" err="1" smtClean="0"/>
              <a:t>Osmanli</a:t>
            </a:r>
            <a:r>
              <a:rPr lang="tr-TR" b="1" dirty="0" smtClean="0"/>
              <a:t> Devleti'nin seklini temelden </a:t>
            </a:r>
            <a:r>
              <a:rPr lang="tr-TR" b="1" dirty="0" err="1" smtClean="0"/>
              <a:t>degistirip</a:t>
            </a:r>
            <a:r>
              <a:rPr lang="tr-TR" b="1" dirty="0" smtClean="0"/>
              <a:t> hakimiyetindeki </a:t>
            </a:r>
            <a:r>
              <a:rPr lang="tr-TR" b="1" dirty="0" err="1" smtClean="0"/>
              <a:t>topraklarini</a:t>
            </a:r>
            <a:r>
              <a:rPr lang="tr-TR" b="1" dirty="0" smtClean="0"/>
              <a:t> neredeyse iki misline </a:t>
            </a:r>
            <a:r>
              <a:rPr lang="tr-TR" b="1" dirty="0" err="1" smtClean="0"/>
              <a:t>çikarmisti</a:t>
            </a:r>
            <a:r>
              <a:rPr lang="tr-TR" b="1" dirty="0" smtClean="0"/>
              <a:t>. Bu arada </a:t>
            </a:r>
            <a:r>
              <a:rPr lang="tr-TR" b="1" dirty="0" err="1" smtClean="0"/>
              <a:t>Siîlik</a:t>
            </a:r>
            <a:r>
              <a:rPr lang="tr-TR" b="1" dirty="0" smtClean="0"/>
              <a:t>, adeta Anadolu'dan </a:t>
            </a:r>
            <a:r>
              <a:rPr lang="tr-TR" b="1" dirty="0" err="1" smtClean="0"/>
              <a:t>atilmis</a:t>
            </a:r>
            <a:r>
              <a:rPr lang="tr-TR" b="1" dirty="0" smtClean="0"/>
              <a:t>, Iran </a:t>
            </a:r>
            <a:r>
              <a:rPr lang="tr-TR" b="1" dirty="0" err="1" smtClean="0"/>
              <a:t>Safevî</a:t>
            </a:r>
            <a:r>
              <a:rPr lang="tr-TR" b="1" dirty="0" smtClean="0"/>
              <a:t> Devleti, öyle </a:t>
            </a:r>
            <a:r>
              <a:rPr lang="tr-TR" b="1" dirty="0" err="1" smtClean="0"/>
              <a:t>agir</a:t>
            </a:r>
            <a:r>
              <a:rPr lang="tr-TR" b="1" dirty="0" smtClean="0"/>
              <a:t> bir darbe </a:t>
            </a:r>
            <a:r>
              <a:rPr lang="tr-TR" b="1" dirty="0" err="1" smtClean="0"/>
              <a:t>yemisti</a:t>
            </a:r>
            <a:r>
              <a:rPr lang="tr-TR" b="1" dirty="0" smtClean="0"/>
              <a:t> ki, hâla ondan kurtulma </a:t>
            </a:r>
            <a:r>
              <a:rPr lang="tr-TR" b="1" dirty="0" err="1" smtClean="0"/>
              <a:t>çabasi</a:t>
            </a:r>
            <a:r>
              <a:rPr lang="tr-TR" b="1" dirty="0" smtClean="0"/>
              <a:t> içindeydi. Buna </a:t>
            </a:r>
            <a:r>
              <a:rPr lang="tr-TR" b="1" dirty="0" err="1" smtClean="0"/>
              <a:t>karsilik</a:t>
            </a:r>
            <a:r>
              <a:rPr lang="tr-TR" b="1" dirty="0" smtClean="0"/>
              <a:t> heybetli Memlûk Devleti artik yeryüzünde </a:t>
            </a:r>
            <a:r>
              <a:rPr lang="tr-TR" b="1" dirty="0" err="1" smtClean="0"/>
              <a:t>mevcud</a:t>
            </a:r>
            <a:r>
              <a:rPr lang="tr-TR" b="1" dirty="0" smtClean="0"/>
              <a:t> </a:t>
            </a:r>
            <a:r>
              <a:rPr lang="tr-TR" b="1" dirty="0" err="1" smtClean="0"/>
              <a:t>degildi</a:t>
            </a:r>
            <a:r>
              <a:rPr lang="tr-TR" b="1" dirty="0" smtClean="0"/>
              <a:t>. Bu devletin bütün </a:t>
            </a:r>
            <a:r>
              <a:rPr lang="tr-TR" b="1" dirty="0" err="1" smtClean="0"/>
              <a:t>topraklari</a:t>
            </a:r>
            <a:r>
              <a:rPr lang="tr-TR" b="1" dirty="0" smtClean="0"/>
              <a:t> ile birlikte Kudüs, Haremeyn, Sam ve Kahire gibi önemli merkezleri </a:t>
            </a:r>
            <a:r>
              <a:rPr lang="tr-TR" b="1" dirty="0" err="1" smtClean="0"/>
              <a:t>Osmanli</a:t>
            </a:r>
            <a:r>
              <a:rPr lang="tr-TR" b="1" dirty="0" smtClean="0"/>
              <a:t> hâkimiyetine </a:t>
            </a:r>
            <a:r>
              <a:rPr lang="tr-TR" b="1" dirty="0" err="1" smtClean="0"/>
              <a:t>girmisti</a:t>
            </a:r>
            <a:r>
              <a:rPr lang="tr-TR" b="1" dirty="0" smtClean="0"/>
              <a:t>. Müslüman Türkler, </a:t>
            </a:r>
            <a:r>
              <a:rPr lang="tr-TR" b="1" dirty="0" err="1" smtClean="0"/>
              <a:t>Afrika'nin</a:t>
            </a:r>
            <a:r>
              <a:rPr lang="tr-TR" b="1" dirty="0" smtClean="0"/>
              <a:t> büyük bir </a:t>
            </a:r>
            <a:r>
              <a:rPr lang="tr-TR" b="1" dirty="0" err="1" smtClean="0"/>
              <a:t>kismina</a:t>
            </a:r>
            <a:r>
              <a:rPr lang="tr-TR" b="1" dirty="0" smtClean="0"/>
              <a:t> el </a:t>
            </a:r>
            <a:r>
              <a:rPr lang="tr-TR" b="1" dirty="0" err="1" smtClean="0"/>
              <a:t>uzatmislardi</a:t>
            </a:r>
            <a:r>
              <a:rPr lang="tr-TR" b="1" dirty="0" smtClean="0"/>
              <a:t>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 smtClean="0"/>
              <a:t>Bu </a:t>
            </a:r>
            <a:r>
              <a:rPr lang="tr-TR" b="1" dirty="0" err="1" smtClean="0"/>
              <a:t>gidisle</a:t>
            </a:r>
            <a:r>
              <a:rPr lang="tr-TR" b="1" dirty="0" smtClean="0"/>
              <a:t> de pek </a:t>
            </a:r>
            <a:r>
              <a:rPr lang="tr-TR" b="1" dirty="0" err="1" smtClean="0"/>
              <a:t>yakinda</a:t>
            </a:r>
            <a:r>
              <a:rPr lang="tr-TR" b="1" dirty="0" smtClean="0"/>
              <a:t> neredeyse bütün medenî </a:t>
            </a:r>
            <a:r>
              <a:rPr lang="tr-TR" b="1" dirty="0" err="1" smtClean="0"/>
              <a:t>Afrika'yi</a:t>
            </a:r>
            <a:r>
              <a:rPr lang="tr-TR" b="1" dirty="0" smtClean="0"/>
              <a:t> ele geçireceklerdi. Cezayir'in, </a:t>
            </a:r>
            <a:r>
              <a:rPr lang="tr-TR" b="1" dirty="0" err="1" smtClean="0"/>
              <a:t>Osmanlilara</a:t>
            </a:r>
            <a:r>
              <a:rPr lang="tr-TR" b="1" dirty="0" smtClean="0"/>
              <a:t> itaat etmesi ve Barbaros </a:t>
            </a:r>
            <a:r>
              <a:rPr lang="tr-TR" b="1" dirty="0" err="1" smtClean="0"/>
              <a:t>kardeslerin</a:t>
            </a:r>
            <a:r>
              <a:rPr lang="tr-TR" b="1" dirty="0" smtClean="0"/>
              <a:t> mücadeleleri, </a:t>
            </a:r>
            <a:r>
              <a:rPr lang="tr-TR" b="1" dirty="0" err="1" smtClean="0"/>
              <a:t>Osmanlilari</a:t>
            </a:r>
            <a:r>
              <a:rPr lang="tr-TR" b="1" dirty="0" smtClean="0"/>
              <a:t>, Bati Akdeniz'in en güçlü kuvveti haline </a:t>
            </a:r>
            <a:r>
              <a:rPr lang="tr-TR" b="1" dirty="0" err="1" smtClean="0"/>
              <a:t>getirmisti</a:t>
            </a:r>
            <a:r>
              <a:rPr lang="tr-TR" b="1" dirty="0" smtClean="0"/>
              <a:t>. Müslüman Türk nüfuzu, güneyde Mozambik'e kadar </a:t>
            </a:r>
            <a:r>
              <a:rPr lang="tr-TR" b="1" dirty="0" err="1" smtClean="0"/>
              <a:t>uzaniyordu</a:t>
            </a:r>
            <a:r>
              <a:rPr lang="tr-TR" b="1" dirty="0" smtClean="0"/>
              <a:t>. Tunus, olgun bir meyve gibi </a:t>
            </a:r>
            <a:r>
              <a:rPr lang="tr-TR" b="1" dirty="0" err="1" smtClean="0"/>
              <a:t>Osmanlilarin</a:t>
            </a:r>
            <a:r>
              <a:rPr lang="tr-TR" b="1" dirty="0" smtClean="0"/>
              <a:t> eline </a:t>
            </a:r>
            <a:r>
              <a:rPr lang="tr-TR" b="1" dirty="0" err="1" smtClean="0"/>
              <a:t>düsmeye</a:t>
            </a:r>
            <a:r>
              <a:rPr lang="tr-TR" b="1" dirty="0" smtClean="0"/>
              <a:t> </a:t>
            </a:r>
            <a:r>
              <a:rPr lang="tr-TR" b="1" dirty="0" err="1" smtClean="0"/>
              <a:t>hazirdi</a:t>
            </a:r>
            <a:r>
              <a:rPr lang="tr-TR" b="1" dirty="0" smtClean="0"/>
              <a:t>. </a:t>
            </a:r>
            <a:r>
              <a:rPr lang="tr-TR" b="1" dirty="0" err="1" smtClean="0"/>
              <a:t>Kisaca</a:t>
            </a:r>
            <a:r>
              <a:rPr lang="tr-TR" b="1" dirty="0" smtClean="0"/>
              <a:t> </a:t>
            </a:r>
            <a:r>
              <a:rPr lang="tr-TR" b="1" dirty="0" err="1" smtClean="0"/>
              <a:t>Osmanli</a:t>
            </a:r>
            <a:r>
              <a:rPr lang="tr-TR" b="1" dirty="0" smtClean="0"/>
              <a:t> Devleti, üç </a:t>
            </a:r>
            <a:r>
              <a:rPr lang="tr-TR" b="1" dirty="0" err="1" smtClean="0"/>
              <a:t>kita</a:t>
            </a:r>
            <a:r>
              <a:rPr lang="tr-TR" b="1" dirty="0" smtClean="0"/>
              <a:t> üzerinde hâkimiyetini tesis </a:t>
            </a:r>
            <a:r>
              <a:rPr lang="tr-TR" b="1" dirty="0" err="1" smtClean="0"/>
              <a:t>etmisti</a:t>
            </a:r>
            <a:r>
              <a:rPr lang="tr-TR" b="1" dirty="0" smtClean="0"/>
              <a:t>. Böylece bir "Cihan Devleti" haline </a:t>
            </a:r>
            <a:r>
              <a:rPr lang="tr-TR" b="1" dirty="0" err="1" smtClean="0"/>
              <a:t>gelmisti</a:t>
            </a:r>
            <a:r>
              <a:rPr lang="tr-TR" b="1" dirty="0" smtClean="0"/>
              <a:t>. Bu durum, siyasî, iktisadî ve askerî </a:t>
            </a:r>
            <a:r>
              <a:rPr lang="tr-TR" b="1" dirty="0" err="1" smtClean="0"/>
              <a:t>bakimdan</a:t>
            </a:r>
            <a:r>
              <a:rPr lang="tr-TR" b="1" dirty="0" smtClean="0"/>
              <a:t> kendisini rakipsiz bir hale </a:t>
            </a:r>
            <a:r>
              <a:rPr lang="tr-TR" b="1" dirty="0" err="1" smtClean="0"/>
              <a:t>getirmisti</a:t>
            </a:r>
            <a:r>
              <a:rPr lang="tr-TR" b="1" dirty="0" smtClean="0"/>
              <a:t>. Böylece, </a:t>
            </a:r>
            <a:r>
              <a:rPr lang="tr-TR" b="1" dirty="0" err="1" smtClean="0"/>
              <a:t>Dogu</a:t>
            </a:r>
            <a:r>
              <a:rPr lang="tr-TR" b="1" dirty="0" smtClean="0"/>
              <a:t> ve </a:t>
            </a:r>
            <a:r>
              <a:rPr lang="tr-TR" b="1" dirty="0" err="1" smtClean="0"/>
              <a:t>Bati'daki</a:t>
            </a:r>
            <a:r>
              <a:rPr lang="tr-TR" b="1" dirty="0" smtClean="0"/>
              <a:t> devletlerden hiç biri, bütün bu sahalarda kendisi ile rekabete </a:t>
            </a:r>
            <a:r>
              <a:rPr lang="tr-TR" b="1" dirty="0" err="1" smtClean="0"/>
              <a:t>girisip</a:t>
            </a:r>
            <a:r>
              <a:rPr lang="tr-TR" b="1" dirty="0" smtClean="0"/>
              <a:t> boy </a:t>
            </a:r>
            <a:r>
              <a:rPr lang="tr-TR" b="1" dirty="0" err="1" smtClean="0"/>
              <a:t>ölçüsecek</a:t>
            </a:r>
            <a:r>
              <a:rPr lang="tr-TR" b="1" dirty="0" smtClean="0"/>
              <a:t> durumda </a:t>
            </a:r>
            <a:r>
              <a:rPr lang="tr-TR" b="1" dirty="0" err="1" smtClean="0"/>
              <a:t>degildi</a:t>
            </a:r>
            <a:r>
              <a:rPr lang="tr-TR" b="1" dirty="0" smtClean="0"/>
              <a:t>.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</TotalTime>
  <Words>1605</Words>
  <Application>Microsoft Office PowerPoint</Application>
  <PresentationFormat>Ekran Gösterisi (4:3)</PresentationFormat>
  <Paragraphs>19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Hisse Senedi</vt:lpstr>
      <vt:lpstr>KANUNÎ SULTAN SÜLEYMAN DÖNEMİ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2013-02-16T09:01:07Z</dcterms:created>
  <dcterms:modified xsi:type="dcterms:W3CDTF">2013-02-21T18:07:11Z</dcterms:modified>
  <cp:category>www.sorubak.com</cp:category>
  <cp:contentType>www.sorubak.com</cp:contentType>
  <cp:contentStatus>www.sorubak.com</cp:contentStatus>
  <cp:version>www.sorubak.com</cp:version>
</cp:coreProperties>
</file>