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8" r:id="rId14"/>
    <p:sldId id="269" r:id="rId15"/>
  </p:sldIdLst>
  <p:sldSz cx="9144000" cy="72009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282"/>
      </p:cViewPr>
      <p:guideLst>
        <p:guide orient="horz" pos="226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61E02A-4C0B-48F3-8BEA-B792C81DE1D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880F4995-DB28-4FE5-A81E-2FF29F9EC44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tr-TR" sz="7200" b="0" i="1" dirty="0" smtClean="0">
              <a:latin typeface="Algerian" pitchFamily="82" charset="0"/>
            </a:rPr>
            <a:t>VEYSEL KARANİ</a:t>
          </a:r>
          <a:endParaRPr lang="tr-TR" sz="7200" b="0" i="1" dirty="0">
            <a:latin typeface="Algerian" pitchFamily="82" charset="0"/>
          </a:endParaRPr>
        </a:p>
      </dgm:t>
    </dgm:pt>
    <dgm:pt modelId="{70D2A219-94AD-4CBA-95DB-17B83388106C}" type="parTrans" cxnId="{CAE03118-CF2F-42CF-8639-03CF7DC1AEA3}">
      <dgm:prSet/>
      <dgm:spPr/>
      <dgm:t>
        <a:bodyPr/>
        <a:lstStyle/>
        <a:p>
          <a:endParaRPr lang="tr-TR"/>
        </a:p>
      </dgm:t>
    </dgm:pt>
    <dgm:pt modelId="{94A8E6CC-13D2-41E9-8AEA-14A9F7CFCAEA}" type="sibTrans" cxnId="{CAE03118-CF2F-42CF-8639-03CF7DC1AEA3}">
      <dgm:prSet/>
      <dgm:spPr/>
      <dgm:t>
        <a:bodyPr/>
        <a:lstStyle/>
        <a:p>
          <a:endParaRPr lang="tr-TR"/>
        </a:p>
      </dgm:t>
    </dgm:pt>
    <dgm:pt modelId="{5D05B050-8CAE-4EC8-B5E0-65FD37A0D6F4}" type="pres">
      <dgm:prSet presAssocID="{3B61E02A-4C0B-48F3-8BEA-B792C81DE1D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9354F67-A80E-41CB-9B5B-386CDF7C43B0}" type="pres">
      <dgm:prSet presAssocID="{880F4995-DB28-4FE5-A81E-2FF29F9EC449}" presName="circle1" presStyleLbl="node1" presStyleIdx="0" presStyleCnt="1"/>
      <dgm:spPr/>
    </dgm:pt>
    <dgm:pt modelId="{1F786786-DCB8-4C04-AA80-5261613CBC88}" type="pres">
      <dgm:prSet presAssocID="{880F4995-DB28-4FE5-A81E-2FF29F9EC449}" presName="space" presStyleCnt="0"/>
      <dgm:spPr/>
    </dgm:pt>
    <dgm:pt modelId="{060A2793-0908-45CF-BC69-144EA325E8C9}" type="pres">
      <dgm:prSet presAssocID="{880F4995-DB28-4FE5-A81E-2FF29F9EC449}" presName="rect1" presStyleLbl="alignAcc1" presStyleIdx="0" presStyleCnt="1"/>
      <dgm:spPr/>
      <dgm:t>
        <a:bodyPr/>
        <a:lstStyle/>
        <a:p>
          <a:endParaRPr lang="tr-TR"/>
        </a:p>
      </dgm:t>
    </dgm:pt>
    <dgm:pt modelId="{92E12CDC-AF0A-4C42-A6DC-0071AA7D262D}" type="pres">
      <dgm:prSet presAssocID="{880F4995-DB28-4FE5-A81E-2FF29F9EC449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AE03118-CF2F-42CF-8639-03CF7DC1AEA3}" srcId="{3B61E02A-4C0B-48F3-8BEA-B792C81DE1D0}" destId="{880F4995-DB28-4FE5-A81E-2FF29F9EC449}" srcOrd="0" destOrd="0" parTransId="{70D2A219-94AD-4CBA-95DB-17B83388106C}" sibTransId="{94A8E6CC-13D2-41E9-8AEA-14A9F7CFCAEA}"/>
    <dgm:cxn modelId="{E31FD1D1-5EED-49D9-86A0-E0C301541E37}" type="presOf" srcId="{880F4995-DB28-4FE5-A81E-2FF29F9EC449}" destId="{92E12CDC-AF0A-4C42-A6DC-0071AA7D262D}" srcOrd="1" destOrd="0" presId="urn:microsoft.com/office/officeart/2005/8/layout/target3"/>
    <dgm:cxn modelId="{2E559CBB-8228-40E1-860F-20F6E237811B}" type="presOf" srcId="{880F4995-DB28-4FE5-A81E-2FF29F9EC449}" destId="{060A2793-0908-45CF-BC69-144EA325E8C9}" srcOrd="0" destOrd="0" presId="urn:microsoft.com/office/officeart/2005/8/layout/target3"/>
    <dgm:cxn modelId="{9EA1F9FC-F735-4AF5-9B44-EB1B6605A112}" type="presOf" srcId="{3B61E02A-4C0B-48F3-8BEA-B792C81DE1D0}" destId="{5D05B050-8CAE-4EC8-B5E0-65FD37A0D6F4}" srcOrd="0" destOrd="0" presId="urn:microsoft.com/office/officeart/2005/8/layout/target3"/>
    <dgm:cxn modelId="{51B869DB-DEDD-4C87-BF9C-FEDA740E7731}" type="presParOf" srcId="{5D05B050-8CAE-4EC8-B5E0-65FD37A0D6F4}" destId="{59354F67-A80E-41CB-9B5B-386CDF7C43B0}" srcOrd="0" destOrd="0" presId="urn:microsoft.com/office/officeart/2005/8/layout/target3"/>
    <dgm:cxn modelId="{AECFD741-F7F5-47D5-A0DA-5E9E6ABC0A78}" type="presParOf" srcId="{5D05B050-8CAE-4EC8-B5E0-65FD37A0D6F4}" destId="{1F786786-DCB8-4C04-AA80-5261613CBC88}" srcOrd="1" destOrd="0" presId="urn:microsoft.com/office/officeart/2005/8/layout/target3"/>
    <dgm:cxn modelId="{84DE79DE-0BBE-49F5-8073-F00794061B5C}" type="presParOf" srcId="{5D05B050-8CAE-4EC8-B5E0-65FD37A0D6F4}" destId="{060A2793-0908-45CF-BC69-144EA325E8C9}" srcOrd="2" destOrd="0" presId="urn:microsoft.com/office/officeart/2005/8/layout/target3"/>
    <dgm:cxn modelId="{7E0E5C84-9BC9-4828-8EC4-B11028702F17}" type="presParOf" srcId="{5D05B050-8CAE-4EC8-B5E0-65FD37A0D6F4}" destId="{92E12CDC-AF0A-4C42-A6DC-0071AA7D262D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354F67-A80E-41CB-9B5B-386CDF7C43B0}">
      <dsp:nvSpPr>
        <dsp:cNvPr id="0" name=""/>
        <dsp:cNvSpPr/>
      </dsp:nvSpPr>
      <dsp:spPr>
        <a:xfrm>
          <a:off x="0" y="0"/>
          <a:ext cx="1200150" cy="120015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0A2793-0908-45CF-BC69-144EA325E8C9}">
      <dsp:nvSpPr>
        <dsp:cNvPr id="0" name=""/>
        <dsp:cNvSpPr/>
      </dsp:nvSpPr>
      <dsp:spPr>
        <a:xfrm>
          <a:off x="600075" y="0"/>
          <a:ext cx="7629525" cy="1200150"/>
        </a:xfrm>
        <a:prstGeom prst="rect">
          <a:avLst/>
        </a:prstGeom>
        <a:gradFill rotWithShape="1">
          <a:gsLst>
            <a:gs pos="0">
              <a:schemeClr val="accent3">
                <a:tint val="30000"/>
                <a:satMod val="250000"/>
              </a:schemeClr>
            </a:gs>
            <a:gs pos="72000">
              <a:schemeClr val="accent3">
                <a:tint val="75000"/>
                <a:satMod val="210000"/>
              </a:schemeClr>
            </a:gs>
            <a:gs pos="100000">
              <a:schemeClr val="accent3"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accent3"/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74320" tIns="274320" rIns="274320" bIns="274320" numCol="1" spcCol="1270" anchor="ctr" anchorCtr="0">
          <a:noAutofit/>
        </a:bodyPr>
        <a:lstStyle/>
        <a:p>
          <a:pPr lvl="0" algn="ctr" defTabSz="3200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7200" b="0" i="1" kern="1200" dirty="0" smtClean="0">
              <a:latin typeface="Algerian" pitchFamily="82" charset="0"/>
            </a:rPr>
            <a:t>VEYSEL KARANİ</a:t>
          </a:r>
          <a:endParaRPr lang="tr-TR" sz="7200" b="0" i="1" kern="1200" dirty="0">
            <a:latin typeface="Algerian" pitchFamily="82" charset="0"/>
          </a:endParaRPr>
        </a:p>
      </dsp:txBody>
      <dsp:txXfrm>
        <a:off x="600075" y="0"/>
        <a:ext cx="7629525" cy="1200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617398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5096082"/>
            <a:ext cx="8458200" cy="1283494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4080510"/>
            <a:ext cx="8458200" cy="96012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797650"/>
            <a:ext cx="758952" cy="259232"/>
          </a:xfrm>
        </p:spPr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76740"/>
            <a:ext cx="1828800" cy="6144101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76740"/>
            <a:ext cx="6248400" cy="6144101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80011"/>
            <a:ext cx="2895600" cy="303371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797650"/>
            <a:ext cx="758952" cy="259232"/>
          </a:xfrm>
        </p:spPr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617148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760220"/>
            <a:ext cx="8458200" cy="128016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3094440"/>
            <a:ext cx="8686800" cy="1244066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16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80060"/>
            <a:ext cx="8686800" cy="88331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80210"/>
            <a:ext cx="4191000" cy="49606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80210"/>
            <a:ext cx="4343400" cy="49606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680710"/>
            <a:ext cx="8610600" cy="926783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700088"/>
            <a:ext cx="4290556" cy="671750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700088"/>
            <a:ext cx="4292241" cy="671750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81839"/>
            <a:ext cx="4290556" cy="413885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81839"/>
            <a:ext cx="4288536" cy="413885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800850"/>
            <a:ext cx="762000" cy="259232"/>
          </a:xfrm>
        </p:spPr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320791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80060"/>
            <a:ext cx="8686800" cy="88331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6141573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760720"/>
            <a:ext cx="8458200" cy="546735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1" y="640080"/>
            <a:ext cx="3008313" cy="504063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40080"/>
            <a:ext cx="5340350" cy="50406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47466"/>
            <a:ext cx="5029200" cy="384048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5243448"/>
            <a:ext cx="5867400" cy="548402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809879"/>
            <a:ext cx="5867400" cy="806768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med" advClick="0" advTm="16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103443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631871"/>
            <a:ext cx="8686800" cy="475226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80011"/>
            <a:ext cx="2514600" cy="303371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6B6B398-35B5-4CD0-B793-619BA81F4AF9}" type="datetimeFigureOut">
              <a:rPr lang="tr-TR" smtClean="0"/>
              <a:pPr/>
              <a:t>18.06.2013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80011"/>
            <a:ext cx="3352800" cy="303371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800850"/>
            <a:ext cx="762000" cy="256699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21489D0-B9DF-420C-AA4B-1268E9901E3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80060"/>
            <a:ext cx="8686800" cy="88011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103443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110886"/>
            <a:ext cx="8629650" cy="25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spd="med" advClick="0" advTm="16000"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User\Desktop\02%20-%20yemen%20ellerinde(3).mp3" TargetMode="Externa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yagram"/>
          <p:cNvGraphicFramePr/>
          <p:nvPr/>
        </p:nvGraphicFramePr>
        <p:xfrm>
          <a:off x="428596" y="2550311"/>
          <a:ext cx="8229600" cy="120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02 - yemen ellerinde(3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700784" y="3028946"/>
            <a:ext cx="173621" cy="214314"/>
          </a:xfrm>
          <a:prstGeom prst="rect">
            <a:avLst/>
          </a:prstGeom>
        </p:spPr>
      </p:pic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1100120"/>
            <a:ext cx="771530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iricik annesi vefat eder ve onu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Karen’e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bağlayan hiçbir şey kalmaz. İşte şimdi yollara düşebilir.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Mübâreğin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ilk hedefi elbette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Haremeyndir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Önce hacceder, sonra Medine’ye gider.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Resullulah’ın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yaşamadığı Peygamber beldesinde duramaz.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Çeker çarığını, yürür uzaklara. Bir ara Basra’da </a:t>
            </a:r>
            <a:r>
              <a:rPr lang="tr-TR" sz="2800" b="1" i="1" dirty="0" err="1" smtClean="0">
                <a:solidFill>
                  <a:srgbClr val="00B050"/>
                </a:solidFill>
              </a:rPr>
              <a:t>eyleşir</a:t>
            </a:r>
            <a:r>
              <a:rPr lang="tr-TR" sz="2800" b="1" i="1" dirty="0" smtClean="0">
                <a:solidFill>
                  <a:srgbClr val="00B050"/>
                </a:solidFill>
              </a:rPr>
              <a:t>, bir ara </a:t>
            </a:r>
            <a:r>
              <a:rPr lang="tr-TR" sz="2800" b="1" i="1" dirty="0" err="1" smtClean="0">
                <a:solidFill>
                  <a:srgbClr val="00B050"/>
                </a:solidFill>
              </a:rPr>
              <a:t>Kufe’ye</a:t>
            </a:r>
            <a:r>
              <a:rPr lang="tr-TR" sz="2800" b="1" i="1" dirty="0" smtClean="0">
                <a:solidFill>
                  <a:srgbClr val="00B050"/>
                </a:solidFill>
              </a:rPr>
              <a:t> yerleşir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657 (H.37)de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Sıffîn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Muhârebesinde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şehit edildi.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tr-TR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28662" y="814368"/>
            <a:ext cx="735811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Veysel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Karânî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hazretlerine Peygamber efendimiz tarafından hediye edilen Hırka-i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şerîf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Van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civârında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İrisân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Beylerine kadar gelmiş 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1618 senesinde, Osmanlı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pâdişâhlarından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Sultan İkinci Osman Hana getirilip hediye edilmiştir. 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Sultan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Abdülmecîd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Han, bu Hırka-i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şerîf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için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Fâtih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civârında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Hırka-i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Şerîf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Câmisini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yaptırmıştır. 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Günümüzde bu hırka, her sene Ramazan ayında camekân içinde halkın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ziyâretine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açık tutulmaktadır.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42976" y="314302"/>
            <a:ext cx="5715024" cy="763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                                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Yunus Emre’nin Dilinden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VEYSEL KARANİ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Rum’da, Acem’de aşık oldum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Yemen İllerinde Veysel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Enbiya sevdi ve dostum dedi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Yemen illerinde Veysel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Anasından doğdu dünyaya geldi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Melekler altına kanadın yaydı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Resulün hırkasın, tacını giydi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Yemen illerinde Veysel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Erenler önünde kemer belinde</a:t>
            </a:r>
          </a:p>
          <a:p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Aknurdan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beni var o sağ elinde</a:t>
            </a:r>
          </a:p>
          <a:p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sultan derler Hak divanında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Yemen illerinde Veysel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Sabah ibadetin yapar giderdi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Gizlice Rabbine niyaz ederdi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Anın işi gücü deve güderdi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Yemen illerinde Veysel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Bin deveyi bir akçeyi güderdi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Anın da nısfını zekat ederdi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Develer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bilesine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tevhid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ederdi</a:t>
            </a:r>
          </a:p>
          <a:p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Yemen illerinde Veysel </a:t>
            </a:r>
            <a:r>
              <a:rPr lang="tr-TR" sz="16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tr-TR" sz="16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00100" y="742930"/>
            <a:ext cx="69294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KAYNAKLAR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Hilyet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ül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Evliyâ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c.2, s.87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Tabakât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ül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Kübrâ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c.1, s.27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Câmiu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Kerâmât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-il-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Evliyâ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c.1, s.364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Tezkiret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ül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Evliyâ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s.12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5) El-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A’lâm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c.2, s.32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Tabakât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-ı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İbn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Sa’d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c.6, s.161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7) Tam İlmihâl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Seâdet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Ebediyye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(49. Baskı) s.1160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Eshâb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-ı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Kirâm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(6. Baskı) s.405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9)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Mektûbât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-ı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Rabbânî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; c.1, mektup, 222, 270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10) İslâm Âlimleri Ansiklopedisi; c.2, s.74</a:t>
            </a:r>
            <a:endParaRPr lang="tr-TR" sz="28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381000" y="3957640"/>
            <a:ext cx="8458200" cy="121444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                 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                           </a:t>
            </a:r>
            <a:r>
              <a:rPr lang="tr-TR" sz="4400" i="1" dirty="0" smtClean="0">
                <a:solidFill>
                  <a:srgbClr val="00B050"/>
                </a:solidFill>
                <a:latin typeface="Algerian" pitchFamily="82" charset="0"/>
              </a:rPr>
              <a:t>6/A     108</a:t>
            </a:r>
            <a:endParaRPr lang="tr-TR" sz="4400" i="1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6" name="5 Alt Başlık"/>
          <p:cNvSpPr>
            <a:spLocks noGrp="1"/>
          </p:cNvSpPr>
          <p:nvPr>
            <p:ph type="subTitle" idx="1"/>
          </p:nvPr>
        </p:nvSpPr>
        <p:spPr>
          <a:xfrm>
            <a:off x="857224" y="5386400"/>
            <a:ext cx="7981976" cy="142876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/>
            <a:endParaRPr lang="tr-TR" sz="6000" b="1" i="1" spc="600" dirty="0" smtClean="0">
              <a:solidFill>
                <a:srgbClr val="00B050"/>
              </a:solidFill>
              <a:latin typeface="Algerian" pitchFamily="82" charset="0"/>
            </a:endParaRPr>
          </a:p>
          <a:p>
            <a:pPr algn="ctr"/>
            <a:endParaRPr lang="tr-TR" sz="6000" b="1" i="1" spc="600" dirty="0" smtClean="0">
              <a:solidFill>
                <a:srgbClr val="00B050"/>
              </a:solidFill>
              <a:latin typeface="Algerian" pitchFamily="82" charset="0"/>
            </a:endParaRPr>
          </a:p>
          <a:p>
            <a:pPr algn="ctr"/>
            <a:endParaRPr lang="tr-TR" sz="6000" b="1" i="1" spc="600" dirty="0" smtClean="0">
              <a:solidFill>
                <a:srgbClr val="00B050"/>
              </a:solidFill>
              <a:latin typeface="Algerian" pitchFamily="82" charset="0"/>
            </a:endParaRPr>
          </a:p>
          <a:p>
            <a:pPr algn="ctr"/>
            <a:r>
              <a:rPr lang="tr-TR" sz="6000" i="1" spc="600" dirty="0" smtClean="0">
                <a:solidFill>
                  <a:srgbClr val="00B050"/>
                </a:solidFill>
                <a:latin typeface="Algerian" pitchFamily="82" charset="0"/>
              </a:rPr>
              <a:t>BEYHAN ÜNALIR </a:t>
            </a:r>
            <a:r>
              <a:rPr lang="tr-TR" sz="4800" i="1" spc="600" dirty="0" smtClean="0">
                <a:solidFill>
                  <a:srgbClr val="00B050"/>
                </a:solidFill>
                <a:latin typeface="Algerian" pitchFamily="82" charset="0"/>
              </a:rPr>
              <a:t>ÖĞRETMENİME SAYGILARIMLA</a:t>
            </a:r>
            <a:r>
              <a:rPr lang="tr-TR" sz="4800" b="1" dirty="0" smtClean="0">
                <a:solidFill>
                  <a:srgbClr val="00B050"/>
                </a:solidFill>
              </a:rPr>
              <a:t>… </a:t>
            </a:r>
            <a:r>
              <a:rPr lang="tr-TR" sz="4800" dirty="0" smtClean="0">
                <a:latin typeface="Constantia" pitchFamily="18" charset="0"/>
              </a:rPr>
              <a:t>www.</a:t>
            </a:r>
            <a:r>
              <a:rPr lang="tr-TR" sz="4800" dirty="0" err="1" smtClean="0">
                <a:latin typeface="Constantia" pitchFamily="18" charset="0"/>
              </a:rPr>
              <a:t>sorubak</a:t>
            </a:r>
            <a:r>
              <a:rPr lang="tr-TR" sz="4800" dirty="0" smtClean="0">
                <a:latin typeface="Constantia" pitchFamily="18" charset="0"/>
              </a:rPr>
              <a:t>.com</a:t>
            </a:r>
            <a:endParaRPr lang="tr-TR" sz="4800" b="1" dirty="0" smtClean="0">
              <a:solidFill>
                <a:srgbClr val="00B050"/>
              </a:solidFill>
            </a:endParaRPr>
          </a:p>
          <a:p>
            <a:pPr algn="ctr"/>
            <a:endParaRPr lang="tr-TR" sz="4800" b="1" i="1" dirty="0" smtClean="0">
              <a:solidFill>
                <a:srgbClr val="00B050"/>
              </a:solidFill>
              <a:latin typeface="Algerian" pitchFamily="82" charset="0"/>
              <a:cs typeface="Times New Roman" pitchFamily="18" charset="0"/>
            </a:endParaRPr>
          </a:p>
          <a:p>
            <a:r>
              <a:rPr lang="tr-TR" sz="4800" i="1" dirty="0" smtClean="0">
                <a:solidFill>
                  <a:srgbClr val="00B050"/>
                </a:solidFill>
                <a:latin typeface="Algerian" pitchFamily="82" charset="0"/>
                <a:cs typeface="Times New Roman" pitchFamily="18" charset="0"/>
              </a:rPr>
              <a:t>MUHAMMET MERT SAĞLAM</a:t>
            </a:r>
          </a:p>
          <a:p>
            <a:endParaRPr lang="tr-TR" sz="4800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00034" y="671492"/>
            <a:ext cx="80010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555-560 yılları arasında Yemen'in Karen köyünde doğmuştur</a:t>
            </a:r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tr-TR" sz="2800" dirty="0" smtClean="0">
                <a:latin typeface="Constantia" pitchFamily="18" charset="0"/>
              </a:rPr>
              <a:t>www.</a:t>
            </a:r>
            <a:r>
              <a:rPr lang="tr-TR" sz="2800" dirty="0" err="1" smtClean="0">
                <a:latin typeface="Constantia" pitchFamily="18" charset="0"/>
              </a:rPr>
              <a:t>sorubak</a:t>
            </a:r>
            <a:r>
              <a:rPr lang="tr-TR" sz="2800" dirty="0" smtClean="0">
                <a:latin typeface="Constantia" pitchFamily="18" charset="0"/>
              </a:rPr>
              <a:t>.com</a:t>
            </a:r>
            <a:endParaRPr lang="tr-TR" sz="28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İslam'da anne sevgisinin büyüklüğüyle anlamlandırılmış kişi.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Tam adı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Bin Amir-i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Kareni'dir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Deve çobanlığı yapmıştır.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İslam peygamberi zamanında yaşamasına rağmen annesine verdiği sözden ötürü onu baş gözüyle göremediği için Sahabe'den sayılmaz</a:t>
            </a:r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tr-TR" sz="2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garip biridir. Dünyadadır, ama ne dünyalığı vardır, ne de dünyalık gibi bir kaygısı. Güttüğü develer için ücret istemez .</a:t>
            </a:r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00034" y="1100120"/>
            <a:ext cx="778674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Çobandır, fakirdir. Ama iş cömertliğe geldi mi onunla yarışmak kimsenin harcı değildir, hayırda daima başı çeker.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En bilinen özelliği Allah ve Resulüne duyduğu tarifsiz aşktır.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Veysel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Karani’nin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tek arzusu vardır. Yüzü suyu hürmetine kainatın yaratıldığı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Server’i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görebilmek.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Efendimizi düşündükçe burnunun direği sızlar, yüreği bir hoş olur.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Yumruk iriliğinde bir şeyler gelir, oturur boğazına.</a:t>
            </a:r>
          </a:p>
          <a:p>
            <a:pPr>
              <a:buFont typeface="Wingdings" pitchFamily="2" charset="2"/>
              <a:buChar char="Ø"/>
            </a:pPr>
            <a:endParaRPr lang="tr-TR" sz="2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tr-TR" sz="2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tr-TR" sz="2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tr-TR" sz="2800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99989"/>
            <a:ext cx="800105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tr-TR" sz="28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 gün gelir muhabbet ve </a:t>
            </a:r>
            <a:r>
              <a:rPr lang="tr-TR" sz="28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Muhammed 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kelimeleri yüreğinde buluşur, dışarı taşar.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Annesi itiraz etmese de, bu yolculuğa razı değildir</a:t>
            </a:r>
            <a:r>
              <a:rPr lang="tr-TR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Annesi çok yaşlı hem kör, hem de kötürümdür</a:t>
            </a:r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hasretini yüreğine gömer. Bir daha bu konuda tek kelime etmez.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Ama o günden sonra daha fazla ağlar, daha fazla yalvarır 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Aşkını kayalara, kumlara, anlatır. Kuşlarla, develerle dilleşir, serin seher yeliyle selâmlar yollar Haremeyn’e. </a:t>
            </a:r>
          </a:p>
          <a:p>
            <a:r>
              <a:rPr lang="tr-TR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tr-TR" sz="28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885806"/>
            <a:ext cx="821537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24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 ufuklar perde perde açılır, dağlar çekilir aradan. Artık o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günboyu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ibadet eder, sürüyü melekler bekler. 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Allah Resulünün muhteşem sohbetine (madde planında) erişemez, ama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mânâ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aleminde çok şeye kavuşur. Efendimizle aralarında imrenilecek bir dostluk başlar. 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Serveri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Kainat zaman zaman mübarek yüzlerini Karen taraflarına döndürür ve “Yemen cihetinden rahmet rüzgarları esiyor” buyururlar, “İhsan ve iyilikte Tabiinin en iyisi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-i Karni’dir.</a:t>
            </a:r>
            <a:r>
              <a:rPr lang="tr-TR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4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400" b="1" dirty="0" smtClean="0"/>
              <a:t/>
            </a:r>
            <a:br>
              <a:rPr lang="tr-TR" sz="2400" b="1" dirty="0" smtClean="0"/>
            </a:br>
            <a:endParaRPr lang="tr-TR" sz="2400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71472" y="385740"/>
            <a:ext cx="8072494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MÜJDELER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Yine Efendimiz buyururlar ki: “Ümmetimden bir kimse vardır ki, Kıyamet günü Rabia ve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Mudar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kabilelerinin koyunlarının kılları adedince insana şefaat edecektir.” (ki bu iki kabile sürülerinin çokluğu ile tanınırlar)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Eshab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-ı kiram sorar: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Ya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Resullallah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kimdir bu nasipli?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Allahın kullarından biri.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Peki adı nedir?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Ya memleketi?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Karen!</a:t>
            </a:r>
            <a:b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O sizi gördü mü?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500034" y="1242996"/>
            <a:ext cx="807249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Efendimiz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mânâlı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mânâlı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gülümser, “Baş gözü ile hayır!” derler. 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Sahabeden “Hayret!” diyenler olur, “Size böylesine aşık olan biri nasıl oluyor da koşmuyor huzurunuza?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” Efendimiz izah eder: </a:t>
            </a:r>
          </a:p>
          <a:p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Onun gelmemesi de bana olan bağlılığındandır. İhtiyar bir annesi vardır. İman etmiştir. Ancak gözleri görmez, hareket edemez .</a:t>
            </a:r>
            <a:endParaRPr lang="tr-TR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428596" y="885806"/>
            <a:ext cx="835824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ıllar geçer. Hani o dakikaları asırlaşan yıllar...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Efendimiz hayatlarının son soluklarını aldıkları demlerde mübarek hırkalarını çıkarır ve “Bunu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-i Karni’ye verin!” buyururlar.</a:t>
            </a:r>
          </a:p>
          <a:p>
            <a:pPr>
              <a:buFont typeface="Wingdings" pitchFamily="2" charset="2"/>
              <a:buChar char="Ø"/>
            </a:pPr>
            <a:r>
              <a:rPr lang="tr-TR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Resullullah’ın</a:t>
            </a:r>
            <a:r>
              <a:rPr lang="tr-TR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tr-TR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Sallallahü</a:t>
            </a:r>
            <a:r>
              <a:rPr lang="tr-TR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aleyhi ve </a:t>
            </a:r>
            <a:r>
              <a:rPr lang="tr-TR" sz="32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sellem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 dar-ı bekaya göçmelerinin ardından </a:t>
            </a:r>
            <a:r>
              <a:rPr lang="tr-TR" sz="28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Hazreti Ömer 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tr-TR" sz="2800" b="1" i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Hazreti Ali 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yollara düşer, Veysel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Karani’nin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izini bulurlar.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Veysel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Karani’yi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namaz kılarken görürle</a:t>
            </a:r>
            <a:r>
              <a:rPr lang="tr-TR" sz="2800" b="1" dirty="0" smtClean="0">
                <a:solidFill>
                  <a:srgbClr val="00B050"/>
                </a:solidFill>
              </a:rPr>
              <a:t>r. </a:t>
            </a:r>
            <a: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b="1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85786" y="742930"/>
            <a:ext cx="785818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Efendimiz sana selâm ettiler ve mübarek hırkalarını gönderip buyurdular ki “Alıp giysin, ümmetime dua etsin!”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Üveys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-i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Karani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mübârek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hırkayı hasretle koklar.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onra yüzüne gözüne sürerek,mübarek alnını toprağa koyar ve ağlayarak yalvarır. “Ya Rabbi !” der “</a:t>
            </a:r>
          </a:p>
          <a:p>
            <a:pPr>
              <a:buFont typeface="Wingdings" pitchFamily="2" charset="2"/>
              <a:buChar char="Ø"/>
            </a:pP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Bu ne nimettir. Yüzü suyu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hurmetine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kâinatı yarattığın Server benim gibi bir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acizi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hatırlıyor ve mübarek hırkalarını Ömer ve Ali gibi iki güzide sultanla bu günahkâra yolluyor. Senden bir tek dileğim var: Ümmet-i Muhammedi affeyle. </a:t>
            </a:r>
            <a:r>
              <a:rPr lang="tr-TR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N’olur</a:t>
            </a:r>
            <a:r>
              <a:rPr lang="tr-TR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Bu hırkanın hakkı için!”</a:t>
            </a:r>
            <a:r>
              <a:rPr lang="tr-TR" sz="2800" b="1" dirty="0" smtClean="0"/>
              <a:t/>
            </a:r>
            <a:br>
              <a:rPr lang="tr-TR" sz="2800" b="1" dirty="0" smtClean="0"/>
            </a:br>
            <a:r>
              <a:rPr lang="tr-TR" sz="2800" b="1" dirty="0" smtClean="0"/>
              <a:t/>
            </a:r>
            <a:br>
              <a:rPr lang="tr-TR" sz="2800" b="1" dirty="0" smtClean="0"/>
            </a:br>
            <a:r>
              <a:rPr lang="tr-TR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</p:spTree>
  </p:cSld>
  <p:clrMapOvr>
    <a:masterClrMapping/>
  </p:clrMapOvr>
  <p:transition spd="med" advClick="0" advTm="16000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175</TotalTime>
  <Words>722</Words>
  <Application>Microsoft Office PowerPoint</Application>
  <PresentationFormat>Özel</PresentationFormat>
  <Paragraphs>84</Paragraphs>
  <Slides>14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Gezinti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                                                6/A     108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Microsoft-PC</dc:creator>
  <cp:keywords>www.sorubak.com</cp:keywords>
  <dc:description>www.sorubak.com</dc:description>
  <cp:lastModifiedBy>Dogan</cp:lastModifiedBy>
  <cp:revision>www.sorubak.com</cp:revision>
  <dcterms:created xsi:type="dcterms:W3CDTF">2013-03-26T06:46:17Z</dcterms:created>
  <dcterms:modified xsi:type="dcterms:W3CDTF">2013-06-18T10:38:32Z</dcterms:modified>
  <cp:category>www.sorubak.com</cp:category>
</cp:coreProperties>
</file>