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80A4CA-88F0-466D-A047-A06DFC4F60D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1FD7939-EE51-4D2B-82D9-A8A607AB8C0B}">
      <dgm:prSet phldrT="[Metin]"/>
      <dgm:spPr/>
      <dgm:t>
        <a:bodyPr/>
        <a:lstStyle/>
        <a:p>
          <a:r>
            <a:rPr lang="tr-TR" b="1" dirty="0" smtClean="0">
              <a:solidFill>
                <a:schemeClr val="tx1"/>
              </a:solidFill>
            </a:rPr>
            <a:t>Atatürk’ün kurduğu kurumlar</a:t>
          </a:r>
          <a:endParaRPr lang="tr-TR" b="1" dirty="0">
            <a:solidFill>
              <a:schemeClr val="tx1"/>
            </a:solidFill>
          </a:endParaRPr>
        </a:p>
      </dgm:t>
    </dgm:pt>
    <dgm:pt modelId="{0532224E-C1B9-432E-AC54-F0EB1071F016}" type="parTrans" cxnId="{FCC3D47A-41C5-4910-9F6C-D37C9D3CECDC}">
      <dgm:prSet/>
      <dgm:spPr/>
      <dgm:t>
        <a:bodyPr/>
        <a:lstStyle/>
        <a:p>
          <a:endParaRPr lang="tr-TR"/>
        </a:p>
      </dgm:t>
    </dgm:pt>
    <dgm:pt modelId="{45E749A4-1A74-43AB-B850-FA566214BACA}" type="sibTrans" cxnId="{FCC3D47A-41C5-4910-9F6C-D37C9D3CECDC}">
      <dgm:prSet/>
      <dgm:spPr/>
      <dgm:t>
        <a:bodyPr/>
        <a:lstStyle/>
        <a:p>
          <a:endParaRPr lang="tr-TR"/>
        </a:p>
      </dgm:t>
    </dgm:pt>
    <dgm:pt modelId="{19C039DD-1FCF-468A-A20C-B5EC8DE614A7}">
      <dgm:prSet phldrT="[Metin]"/>
      <dgm:spPr/>
      <dgm:t>
        <a:bodyPr/>
        <a:lstStyle/>
        <a:p>
          <a:r>
            <a:rPr lang="tr-TR" b="1" dirty="0" smtClean="0">
              <a:solidFill>
                <a:schemeClr val="tx1"/>
              </a:solidFill>
            </a:rPr>
            <a:t>Türk Tarih  Kurumu</a:t>
          </a:r>
          <a:endParaRPr lang="tr-TR" b="1" dirty="0">
            <a:solidFill>
              <a:schemeClr val="tx1"/>
            </a:solidFill>
          </a:endParaRPr>
        </a:p>
      </dgm:t>
    </dgm:pt>
    <dgm:pt modelId="{0DE4CF86-8DFF-4197-90FF-2524A298C535}" type="parTrans" cxnId="{06C2BDD1-AAC2-4BA9-880E-BEDCCBCD1FB8}">
      <dgm:prSet/>
      <dgm:spPr/>
      <dgm:t>
        <a:bodyPr/>
        <a:lstStyle/>
        <a:p>
          <a:endParaRPr lang="tr-TR"/>
        </a:p>
      </dgm:t>
    </dgm:pt>
    <dgm:pt modelId="{CF680A81-336F-4AFB-B95A-15557BA432A7}" type="sibTrans" cxnId="{06C2BDD1-AAC2-4BA9-880E-BEDCCBCD1FB8}">
      <dgm:prSet/>
      <dgm:spPr/>
      <dgm:t>
        <a:bodyPr/>
        <a:lstStyle/>
        <a:p>
          <a:endParaRPr lang="tr-TR"/>
        </a:p>
      </dgm:t>
    </dgm:pt>
    <dgm:pt modelId="{F58D046F-779F-4792-9F1C-87D7B3B4AC43}">
      <dgm:prSet phldrT="[Metin]"/>
      <dgm:spPr/>
      <dgm:t>
        <a:bodyPr/>
        <a:lstStyle/>
        <a:p>
          <a:r>
            <a:rPr lang="tr-TR" dirty="0" smtClean="0"/>
            <a:t>………..</a:t>
          </a:r>
          <a:endParaRPr lang="tr-TR" dirty="0"/>
        </a:p>
      </dgm:t>
    </dgm:pt>
    <dgm:pt modelId="{E3534657-050C-4D47-932B-5739CB0E9C44}" type="parTrans" cxnId="{A9ADA0FF-7435-4889-BE37-EBCB77F176F8}">
      <dgm:prSet/>
      <dgm:spPr/>
      <dgm:t>
        <a:bodyPr/>
        <a:lstStyle/>
        <a:p>
          <a:endParaRPr lang="tr-TR"/>
        </a:p>
      </dgm:t>
    </dgm:pt>
    <dgm:pt modelId="{E1F550D4-5050-4D41-9A47-AD8000BC4194}" type="sibTrans" cxnId="{A9ADA0FF-7435-4889-BE37-EBCB77F176F8}">
      <dgm:prSet/>
      <dgm:spPr/>
      <dgm:t>
        <a:bodyPr/>
        <a:lstStyle/>
        <a:p>
          <a:endParaRPr lang="tr-TR"/>
        </a:p>
      </dgm:t>
    </dgm:pt>
    <dgm:pt modelId="{4E61CFFA-B36A-4CF1-A4F1-24F3D49493C2}">
      <dgm:prSet phldrT="[Metin]"/>
      <dgm:spPr/>
      <dgm:t>
        <a:bodyPr/>
        <a:lstStyle/>
        <a:p>
          <a:r>
            <a:rPr lang="tr-TR" b="1" dirty="0" smtClean="0">
              <a:solidFill>
                <a:schemeClr val="tx1"/>
              </a:solidFill>
            </a:rPr>
            <a:t>Türk Dil Kurumu</a:t>
          </a:r>
          <a:endParaRPr lang="tr-TR" b="1" dirty="0">
            <a:solidFill>
              <a:schemeClr val="tx1"/>
            </a:solidFill>
          </a:endParaRPr>
        </a:p>
      </dgm:t>
    </dgm:pt>
    <dgm:pt modelId="{B707F6A0-F8ED-41F8-A699-361430D89674}" type="parTrans" cxnId="{951AC28B-CD88-4BC9-9DC6-2993FF0F34DF}">
      <dgm:prSet/>
      <dgm:spPr/>
      <dgm:t>
        <a:bodyPr/>
        <a:lstStyle/>
        <a:p>
          <a:endParaRPr lang="tr-TR"/>
        </a:p>
      </dgm:t>
    </dgm:pt>
    <dgm:pt modelId="{4CC26393-E2CE-4B30-AE3A-2B7A7BE09181}" type="sibTrans" cxnId="{951AC28B-CD88-4BC9-9DC6-2993FF0F34DF}">
      <dgm:prSet/>
      <dgm:spPr/>
      <dgm:t>
        <a:bodyPr/>
        <a:lstStyle/>
        <a:p>
          <a:endParaRPr lang="tr-TR"/>
        </a:p>
      </dgm:t>
    </dgm:pt>
    <dgm:pt modelId="{6E13FDAD-A7FD-49A9-93AB-AAD3D4EF8A59}" type="pres">
      <dgm:prSet presAssocID="{9E80A4CA-88F0-466D-A047-A06DFC4F60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16AB8661-AE56-4C3B-B6D7-C64977D14C29}" type="pres">
      <dgm:prSet presAssocID="{61FD7939-EE51-4D2B-82D9-A8A607AB8C0B}" presName="hierRoot1" presStyleCnt="0">
        <dgm:presLayoutVars>
          <dgm:hierBranch val="init"/>
        </dgm:presLayoutVars>
      </dgm:prSet>
      <dgm:spPr/>
    </dgm:pt>
    <dgm:pt modelId="{47F56D9A-D10F-47A5-8583-ED89D63C01EC}" type="pres">
      <dgm:prSet presAssocID="{61FD7939-EE51-4D2B-82D9-A8A607AB8C0B}" presName="rootComposite1" presStyleCnt="0"/>
      <dgm:spPr/>
    </dgm:pt>
    <dgm:pt modelId="{5011468D-3DBC-4335-8280-17C4C4372B9C}" type="pres">
      <dgm:prSet presAssocID="{61FD7939-EE51-4D2B-82D9-A8A607AB8C0B}" presName="rootText1" presStyleLbl="node0" presStyleIdx="0" presStyleCnt="1" custScaleX="183459" custScaleY="31216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A487394-C498-4B28-8084-7126B61ED77B}" type="pres">
      <dgm:prSet presAssocID="{61FD7939-EE51-4D2B-82D9-A8A607AB8C0B}" presName="rootConnector1" presStyleLbl="node1" presStyleIdx="0" presStyleCnt="0"/>
      <dgm:spPr/>
      <dgm:t>
        <a:bodyPr/>
        <a:lstStyle/>
        <a:p>
          <a:endParaRPr lang="tr-TR"/>
        </a:p>
      </dgm:t>
    </dgm:pt>
    <dgm:pt modelId="{C932B83D-0D29-479E-8200-FE206E0F0888}" type="pres">
      <dgm:prSet presAssocID="{61FD7939-EE51-4D2B-82D9-A8A607AB8C0B}" presName="hierChild2" presStyleCnt="0"/>
      <dgm:spPr/>
    </dgm:pt>
    <dgm:pt modelId="{909EE1EA-5CDE-4B88-BB25-B56D4A56ACA4}" type="pres">
      <dgm:prSet presAssocID="{0DE4CF86-8DFF-4197-90FF-2524A298C535}" presName="Name37" presStyleLbl="parChTrans1D2" presStyleIdx="0" presStyleCnt="3"/>
      <dgm:spPr/>
      <dgm:t>
        <a:bodyPr/>
        <a:lstStyle/>
        <a:p>
          <a:endParaRPr lang="tr-TR"/>
        </a:p>
      </dgm:t>
    </dgm:pt>
    <dgm:pt modelId="{702AB56B-C286-4E0A-86EA-E88A5B50A0C6}" type="pres">
      <dgm:prSet presAssocID="{19C039DD-1FCF-468A-A20C-B5EC8DE614A7}" presName="hierRoot2" presStyleCnt="0">
        <dgm:presLayoutVars>
          <dgm:hierBranch val="init"/>
        </dgm:presLayoutVars>
      </dgm:prSet>
      <dgm:spPr/>
    </dgm:pt>
    <dgm:pt modelId="{D8B95C65-A345-4E5C-B321-715C3CB81A5E}" type="pres">
      <dgm:prSet presAssocID="{19C039DD-1FCF-468A-A20C-B5EC8DE614A7}" presName="rootComposite" presStyleCnt="0"/>
      <dgm:spPr/>
    </dgm:pt>
    <dgm:pt modelId="{1C8DE8F2-43CF-42C4-9A5C-BE32CB19AECE}" type="pres">
      <dgm:prSet presAssocID="{19C039DD-1FCF-468A-A20C-B5EC8DE614A7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63D302F-091E-42A3-8CAB-3EDE7A067B16}" type="pres">
      <dgm:prSet presAssocID="{19C039DD-1FCF-468A-A20C-B5EC8DE614A7}" presName="rootConnector" presStyleLbl="node2" presStyleIdx="0" presStyleCnt="3"/>
      <dgm:spPr/>
      <dgm:t>
        <a:bodyPr/>
        <a:lstStyle/>
        <a:p>
          <a:endParaRPr lang="tr-TR"/>
        </a:p>
      </dgm:t>
    </dgm:pt>
    <dgm:pt modelId="{3E6EC8D9-C94B-4099-9D11-0975E290EBF2}" type="pres">
      <dgm:prSet presAssocID="{19C039DD-1FCF-468A-A20C-B5EC8DE614A7}" presName="hierChild4" presStyleCnt="0"/>
      <dgm:spPr/>
    </dgm:pt>
    <dgm:pt modelId="{1B37ED56-DC35-4B9E-A9E0-BD6ABBC01AA1}" type="pres">
      <dgm:prSet presAssocID="{19C039DD-1FCF-468A-A20C-B5EC8DE614A7}" presName="hierChild5" presStyleCnt="0"/>
      <dgm:spPr/>
    </dgm:pt>
    <dgm:pt modelId="{3B415880-D1CF-4FE1-ACEE-CB5E7AD0A17F}" type="pres">
      <dgm:prSet presAssocID="{E3534657-050C-4D47-932B-5739CB0E9C44}" presName="Name37" presStyleLbl="parChTrans1D2" presStyleIdx="1" presStyleCnt="3"/>
      <dgm:spPr/>
      <dgm:t>
        <a:bodyPr/>
        <a:lstStyle/>
        <a:p>
          <a:endParaRPr lang="tr-TR"/>
        </a:p>
      </dgm:t>
    </dgm:pt>
    <dgm:pt modelId="{8744E6C2-F8BA-477D-B9B1-F94422EF7D51}" type="pres">
      <dgm:prSet presAssocID="{F58D046F-779F-4792-9F1C-87D7B3B4AC43}" presName="hierRoot2" presStyleCnt="0">
        <dgm:presLayoutVars>
          <dgm:hierBranch val="init"/>
        </dgm:presLayoutVars>
      </dgm:prSet>
      <dgm:spPr/>
    </dgm:pt>
    <dgm:pt modelId="{FE0D73B1-762A-4DCC-BF55-B86DD9452EE9}" type="pres">
      <dgm:prSet presAssocID="{F58D046F-779F-4792-9F1C-87D7B3B4AC43}" presName="rootComposite" presStyleCnt="0"/>
      <dgm:spPr/>
    </dgm:pt>
    <dgm:pt modelId="{C29BAA7C-BC4A-49DC-81FD-C5A11AE5132B}" type="pres">
      <dgm:prSet presAssocID="{F58D046F-779F-4792-9F1C-87D7B3B4AC4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28EC721-1099-4D3B-9E14-2FFDE9A825BF}" type="pres">
      <dgm:prSet presAssocID="{F58D046F-779F-4792-9F1C-87D7B3B4AC43}" presName="rootConnector" presStyleLbl="node2" presStyleIdx="1" presStyleCnt="3"/>
      <dgm:spPr/>
      <dgm:t>
        <a:bodyPr/>
        <a:lstStyle/>
        <a:p>
          <a:endParaRPr lang="tr-TR"/>
        </a:p>
      </dgm:t>
    </dgm:pt>
    <dgm:pt modelId="{EC89E502-6247-4C70-8104-89723803D7DB}" type="pres">
      <dgm:prSet presAssocID="{F58D046F-779F-4792-9F1C-87D7B3B4AC43}" presName="hierChild4" presStyleCnt="0"/>
      <dgm:spPr/>
    </dgm:pt>
    <dgm:pt modelId="{6D20A1F4-1D30-4849-A5E7-14F394D010DA}" type="pres">
      <dgm:prSet presAssocID="{F58D046F-779F-4792-9F1C-87D7B3B4AC43}" presName="hierChild5" presStyleCnt="0"/>
      <dgm:spPr/>
    </dgm:pt>
    <dgm:pt modelId="{72DAE76B-C51F-484C-94C1-57325908F768}" type="pres">
      <dgm:prSet presAssocID="{B707F6A0-F8ED-41F8-A699-361430D89674}" presName="Name37" presStyleLbl="parChTrans1D2" presStyleIdx="2" presStyleCnt="3"/>
      <dgm:spPr/>
      <dgm:t>
        <a:bodyPr/>
        <a:lstStyle/>
        <a:p>
          <a:endParaRPr lang="tr-TR"/>
        </a:p>
      </dgm:t>
    </dgm:pt>
    <dgm:pt modelId="{D5B6FDE9-93C2-4A52-A83F-4573E6B8EF96}" type="pres">
      <dgm:prSet presAssocID="{4E61CFFA-B36A-4CF1-A4F1-24F3D49493C2}" presName="hierRoot2" presStyleCnt="0">
        <dgm:presLayoutVars>
          <dgm:hierBranch val="init"/>
        </dgm:presLayoutVars>
      </dgm:prSet>
      <dgm:spPr/>
    </dgm:pt>
    <dgm:pt modelId="{F16A0CE0-9C83-4DD4-B3CD-B46E4ED7C654}" type="pres">
      <dgm:prSet presAssocID="{4E61CFFA-B36A-4CF1-A4F1-24F3D49493C2}" presName="rootComposite" presStyleCnt="0"/>
      <dgm:spPr/>
    </dgm:pt>
    <dgm:pt modelId="{5CD73471-B9C3-4002-84AF-EDA2412AE234}" type="pres">
      <dgm:prSet presAssocID="{4E61CFFA-B36A-4CF1-A4F1-24F3D49493C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F5856A0-8982-456F-BDFF-FF17FAADE30C}" type="pres">
      <dgm:prSet presAssocID="{4E61CFFA-B36A-4CF1-A4F1-24F3D49493C2}" presName="rootConnector" presStyleLbl="node2" presStyleIdx="2" presStyleCnt="3"/>
      <dgm:spPr/>
      <dgm:t>
        <a:bodyPr/>
        <a:lstStyle/>
        <a:p>
          <a:endParaRPr lang="tr-TR"/>
        </a:p>
      </dgm:t>
    </dgm:pt>
    <dgm:pt modelId="{80C8588C-DB34-475D-8BB2-49B21607BB01}" type="pres">
      <dgm:prSet presAssocID="{4E61CFFA-B36A-4CF1-A4F1-24F3D49493C2}" presName="hierChild4" presStyleCnt="0"/>
      <dgm:spPr/>
    </dgm:pt>
    <dgm:pt modelId="{A782984B-9B3A-4807-8554-1DC6F8823219}" type="pres">
      <dgm:prSet presAssocID="{4E61CFFA-B36A-4CF1-A4F1-24F3D49493C2}" presName="hierChild5" presStyleCnt="0"/>
      <dgm:spPr/>
    </dgm:pt>
    <dgm:pt modelId="{069C7132-55D8-4EB4-A724-40AA7EDE7F15}" type="pres">
      <dgm:prSet presAssocID="{61FD7939-EE51-4D2B-82D9-A8A607AB8C0B}" presName="hierChild3" presStyleCnt="0"/>
      <dgm:spPr/>
    </dgm:pt>
  </dgm:ptLst>
  <dgm:cxnLst>
    <dgm:cxn modelId="{3122A28D-3411-432B-9CC2-C91FCE0E74E2}" type="presOf" srcId="{E3534657-050C-4D47-932B-5739CB0E9C44}" destId="{3B415880-D1CF-4FE1-ACEE-CB5E7AD0A17F}" srcOrd="0" destOrd="0" presId="urn:microsoft.com/office/officeart/2005/8/layout/orgChart1"/>
    <dgm:cxn modelId="{A9ADA0FF-7435-4889-BE37-EBCB77F176F8}" srcId="{61FD7939-EE51-4D2B-82D9-A8A607AB8C0B}" destId="{F58D046F-779F-4792-9F1C-87D7B3B4AC43}" srcOrd="1" destOrd="0" parTransId="{E3534657-050C-4D47-932B-5739CB0E9C44}" sibTransId="{E1F550D4-5050-4D41-9A47-AD8000BC4194}"/>
    <dgm:cxn modelId="{F9A13F79-1CC8-4F3D-B7B1-8A6274FB8A75}" type="presOf" srcId="{9E80A4CA-88F0-466D-A047-A06DFC4F60DB}" destId="{6E13FDAD-A7FD-49A9-93AB-AAD3D4EF8A59}" srcOrd="0" destOrd="0" presId="urn:microsoft.com/office/officeart/2005/8/layout/orgChart1"/>
    <dgm:cxn modelId="{951AC28B-CD88-4BC9-9DC6-2993FF0F34DF}" srcId="{61FD7939-EE51-4D2B-82D9-A8A607AB8C0B}" destId="{4E61CFFA-B36A-4CF1-A4F1-24F3D49493C2}" srcOrd="2" destOrd="0" parTransId="{B707F6A0-F8ED-41F8-A699-361430D89674}" sibTransId="{4CC26393-E2CE-4B30-AE3A-2B7A7BE09181}"/>
    <dgm:cxn modelId="{4B8A3B54-7258-4B10-BAD3-FB0038E28FE7}" type="presOf" srcId="{61FD7939-EE51-4D2B-82D9-A8A607AB8C0B}" destId="{EA487394-C498-4B28-8084-7126B61ED77B}" srcOrd="1" destOrd="0" presId="urn:microsoft.com/office/officeart/2005/8/layout/orgChart1"/>
    <dgm:cxn modelId="{05B292E7-9FBF-45C0-A8C3-B4B2C90CC6EC}" type="presOf" srcId="{61FD7939-EE51-4D2B-82D9-A8A607AB8C0B}" destId="{5011468D-3DBC-4335-8280-17C4C4372B9C}" srcOrd="0" destOrd="0" presId="urn:microsoft.com/office/officeart/2005/8/layout/orgChart1"/>
    <dgm:cxn modelId="{18E01C9D-0791-4757-8535-B2F920CA0D9D}" type="presOf" srcId="{F58D046F-779F-4792-9F1C-87D7B3B4AC43}" destId="{528EC721-1099-4D3B-9E14-2FFDE9A825BF}" srcOrd="1" destOrd="0" presId="urn:microsoft.com/office/officeart/2005/8/layout/orgChart1"/>
    <dgm:cxn modelId="{EF385B61-39CC-4083-AD4E-8679E75E4C80}" type="presOf" srcId="{F58D046F-779F-4792-9F1C-87D7B3B4AC43}" destId="{C29BAA7C-BC4A-49DC-81FD-C5A11AE5132B}" srcOrd="0" destOrd="0" presId="urn:microsoft.com/office/officeart/2005/8/layout/orgChart1"/>
    <dgm:cxn modelId="{535FA52F-DFA8-4B4C-9606-CE9EBB42BFC2}" type="presOf" srcId="{4E61CFFA-B36A-4CF1-A4F1-24F3D49493C2}" destId="{6F5856A0-8982-456F-BDFF-FF17FAADE30C}" srcOrd="1" destOrd="0" presId="urn:microsoft.com/office/officeart/2005/8/layout/orgChart1"/>
    <dgm:cxn modelId="{FCC3D47A-41C5-4910-9F6C-D37C9D3CECDC}" srcId="{9E80A4CA-88F0-466D-A047-A06DFC4F60DB}" destId="{61FD7939-EE51-4D2B-82D9-A8A607AB8C0B}" srcOrd="0" destOrd="0" parTransId="{0532224E-C1B9-432E-AC54-F0EB1071F016}" sibTransId="{45E749A4-1A74-43AB-B850-FA566214BACA}"/>
    <dgm:cxn modelId="{B6865F94-E3CF-43BE-9216-11EF42081A43}" type="presOf" srcId="{B707F6A0-F8ED-41F8-A699-361430D89674}" destId="{72DAE76B-C51F-484C-94C1-57325908F768}" srcOrd="0" destOrd="0" presId="urn:microsoft.com/office/officeart/2005/8/layout/orgChart1"/>
    <dgm:cxn modelId="{06C2BDD1-AAC2-4BA9-880E-BEDCCBCD1FB8}" srcId="{61FD7939-EE51-4D2B-82D9-A8A607AB8C0B}" destId="{19C039DD-1FCF-468A-A20C-B5EC8DE614A7}" srcOrd="0" destOrd="0" parTransId="{0DE4CF86-8DFF-4197-90FF-2524A298C535}" sibTransId="{CF680A81-336F-4AFB-B95A-15557BA432A7}"/>
    <dgm:cxn modelId="{67223D20-42FF-47B3-85A8-1A49039E0B17}" type="presOf" srcId="{19C039DD-1FCF-468A-A20C-B5EC8DE614A7}" destId="{1C8DE8F2-43CF-42C4-9A5C-BE32CB19AECE}" srcOrd="0" destOrd="0" presId="urn:microsoft.com/office/officeart/2005/8/layout/orgChart1"/>
    <dgm:cxn modelId="{61AD8F83-6F1A-42CE-81CF-48E01F2D8227}" type="presOf" srcId="{4E61CFFA-B36A-4CF1-A4F1-24F3D49493C2}" destId="{5CD73471-B9C3-4002-84AF-EDA2412AE234}" srcOrd="0" destOrd="0" presId="urn:microsoft.com/office/officeart/2005/8/layout/orgChart1"/>
    <dgm:cxn modelId="{5AA2521B-12A2-4296-B298-065EB5BB1081}" type="presOf" srcId="{0DE4CF86-8DFF-4197-90FF-2524A298C535}" destId="{909EE1EA-5CDE-4B88-BB25-B56D4A56ACA4}" srcOrd="0" destOrd="0" presId="urn:microsoft.com/office/officeart/2005/8/layout/orgChart1"/>
    <dgm:cxn modelId="{C823BBCA-581D-45FF-8115-8129AA72DFAE}" type="presOf" srcId="{19C039DD-1FCF-468A-A20C-B5EC8DE614A7}" destId="{163D302F-091E-42A3-8CAB-3EDE7A067B16}" srcOrd="1" destOrd="0" presId="urn:microsoft.com/office/officeart/2005/8/layout/orgChart1"/>
    <dgm:cxn modelId="{1FF575B4-74B1-45C7-88CC-91B6F2DC8540}" type="presParOf" srcId="{6E13FDAD-A7FD-49A9-93AB-AAD3D4EF8A59}" destId="{16AB8661-AE56-4C3B-B6D7-C64977D14C29}" srcOrd="0" destOrd="0" presId="urn:microsoft.com/office/officeart/2005/8/layout/orgChart1"/>
    <dgm:cxn modelId="{BC5073BA-81A6-483F-95C9-54306786B33E}" type="presParOf" srcId="{16AB8661-AE56-4C3B-B6D7-C64977D14C29}" destId="{47F56D9A-D10F-47A5-8583-ED89D63C01EC}" srcOrd="0" destOrd="0" presId="urn:microsoft.com/office/officeart/2005/8/layout/orgChart1"/>
    <dgm:cxn modelId="{095607CD-FFF9-40AF-9BE8-99715FB2B0B6}" type="presParOf" srcId="{47F56D9A-D10F-47A5-8583-ED89D63C01EC}" destId="{5011468D-3DBC-4335-8280-17C4C4372B9C}" srcOrd="0" destOrd="0" presId="urn:microsoft.com/office/officeart/2005/8/layout/orgChart1"/>
    <dgm:cxn modelId="{C6AD86C5-B8E4-4571-95E4-8844C5B9A965}" type="presParOf" srcId="{47F56D9A-D10F-47A5-8583-ED89D63C01EC}" destId="{EA487394-C498-4B28-8084-7126B61ED77B}" srcOrd="1" destOrd="0" presId="urn:microsoft.com/office/officeart/2005/8/layout/orgChart1"/>
    <dgm:cxn modelId="{0011378B-8EF2-4A20-9A41-76513AFC72B7}" type="presParOf" srcId="{16AB8661-AE56-4C3B-B6D7-C64977D14C29}" destId="{C932B83D-0D29-479E-8200-FE206E0F0888}" srcOrd="1" destOrd="0" presId="urn:microsoft.com/office/officeart/2005/8/layout/orgChart1"/>
    <dgm:cxn modelId="{411A65D1-168F-429B-9240-F052577482A3}" type="presParOf" srcId="{C932B83D-0D29-479E-8200-FE206E0F0888}" destId="{909EE1EA-5CDE-4B88-BB25-B56D4A56ACA4}" srcOrd="0" destOrd="0" presId="urn:microsoft.com/office/officeart/2005/8/layout/orgChart1"/>
    <dgm:cxn modelId="{BFC093FF-9B7C-454D-B650-DBFA3692D993}" type="presParOf" srcId="{C932B83D-0D29-479E-8200-FE206E0F0888}" destId="{702AB56B-C286-4E0A-86EA-E88A5B50A0C6}" srcOrd="1" destOrd="0" presId="urn:microsoft.com/office/officeart/2005/8/layout/orgChart1"/>
    <dgm:cxn modelId="{84E1E183-AD8A-4031-93EA-FA90E83D3E52}" type="presParOf" srcId="{702AB56B-C286-4E0A-86EA-E88A5B50A0C6}" destId="{D8B95C65-A345-4E5C-B321-715C3CB81A5E}" srcOrd="0" destOrd="0" presId="urn:microsoft.com/office/officeart/2005/8/layout/orgChart1"/>
    <dgm:cxn modelId="{E3560A79-C619-40F4-BAAA-66F8F3D03BCF}" type="presParOf" srcId="{D8B95C65-A345-4E5C-B321-715C3CB81A5E}" destId="{1C8DE8F2-43CF-42C4-9A5C-BE32CB19AECE}" srcOrd="0" destOrd="0" presId="urn:microsoft.com/office/officeart/2005/8/layout/orgChart1"/>
    <dgm:cxn modelId="{B19F72DB-4D1E-4A63-9AFF-D995B0B5D7EE}" type="presParOf" srcId="{D8B95C65-A345-4E5C-B321-715C3CB81A5E}" destId="{163D302F-091E-42A3-8CAB-3EDE7A067B16}" srcOrd="1" destOrd="0" presId="urn:microsoft.com/office/officeart/2005/8/layout/orgChart1"/>
    <dgm:cxn modelId="{7C3460F7-96B7-420F-8BBA-81A3A47900DD}" type="presParOf" srcId="{702AB56B-C286-4E0A-86EA-E88A5B50A0C6}" destId="{3E6EC8D9-C94B-4099-9D11-0975E290EBF2}" srcOrd="1" destOrd="0" presId="urn:microsoft.com/office/officeart/2005/8/layout/orgChart1"/>
    <dgm:cxn modelId="{CB07FB34-DC8D-44BE-85EB-173E6376CDE2}" type="presParOf" srcId="{702AB56B-C286-4E0A-86EA-E88A5B50A0C6}" destId="{1B37ED56-DC35-4B9E-A9E0-BD6ABBC01AA1}" srcOrd="2" destOrd="0" presId="urn:microsoft.com/office/officeart/2005/8/layout/orgChart1"/>
    <dgm:cxn modelId="{266DDDED-95F8-46F3-A58C-963616B33C69}" type="presParOf" srcId="{C932B83D-0D29-479E-8200-FE206E0F0888}" destId="{3B415880-D1CF-4FE1-ACEE-CB5E7AD0A17F}" srcOrd="2" destOrd="0" presId="urn:microsoft.com/office/officeart/2005/8/layout/orgChart1"/>
    <dgm:cxn modelId="{099803C3-04E0-4DDB-A312-B70FAA067D32}" type="presParOf" srcId="{C932B83D-0D29-479E-8200-FE206E0F0888}" destId="{8744E6C2-F8BA-477D-B9B1-F94422EF7D51}" srcOrd="3" destOrd="0" presId="urn:microsoft.com/office/officeart/2005/8/layout/orgChart1"/>
    <dgm:cxn modelId="{F97698EE-F916-4D68-B17A-FC32D62116C5}" type="presParOf" srcId="{8744E6C2-F8BA-477D-B9B1-F94422EF7D51}" destId="{FE0D73B1-762A-4DCC-BF55-B86DD9452EE9}" srcOrd="0" destOrd="0" presId="urn:microsoft.com/office/officeart/2005/8/layout/orgChart1"/>
    <dgm:cxn modelId="{8883DA19-7D81-4FA6-93DE-BE8FAEB736CA}" type="presParOf" srcId="{FE0D73B1-762A-4DCC-BF55-B86DD9452EE9}" destId="{C29BAA7C-BC4A-49DC-81FD-C5A11AE5132B}" srcOrd="0" destOrd="0" presId="urn:microsoft.com/office/officeart/2005/8/layout/orgChart1"/>
    <dgm:cxn modelId="{6E419F40-303E-4A82-BBBD-120F932A9775}" type="presParOf" srcId="{FE0D73B1-762A-4DCC-BF55-B86DD9452EE9}" destId="{528EC721-1099-4D3B-9E14-2FFDE9A825BF}" srcOrd="1" destOrd="0" presId="urn:microsoft.com/office/officeart/2005/8/layout/orgChart1"/>
    <dgm:cxn modelId="{55518686-E4F8-4D23-B493-43B74554CF28}" type="presParOf" srcId="{8744E6C2-F8BA-477D-B9B1-F94422EF7D51}" destId="{EC89E502-6247-4C70-8104-89723803D7DB}" srcOrd="1" destOrd="0" presId="urn:microsoft.com/office/officeart/2005/8/layout/orgChart1"/>
    <dgm:cxn modelId="{D753D909-19B9-4D32-9988-8A370D3A7841}" type="presParOf" srcId="{8744E6C2-F8BA-477D-B9B1-F94422EF7D51}" destId="{6D20A1F4-1D30-4849-A5E7-14F394D010DA}" srcOrd="2" destOrd="0" presId="urn:microsoft.com/office/officeart/2005/8/layout/orgChart1"/>
    <dgm:cxn modelId="{2E86525F-7999-4BE3-AD0E-AD06E663A4B6}" type="presParOf" srcId="{C932B83D-0D29-479E-8200-FE206E0F0888}" destId="{72DAE76B-C51F-484C-94C1-57325908F768}" srcOrd="4" destOrd="0" presId="urn:microsoft.com/office/officeart/2005/8/layout/orgChart1"/>
    <dgm:cxn modelId="{3844305A-3C34-49B6-B211-46A25266A491}" type="presParOf" srcId="{C932B83D-0D29-479E-8200-FE206E0F0888}" destId="{D5B6FDE9-93C2-4A52-A83F-4573E6B8EF96}" srcOrd="5" destOrd="0" presId="urn:microsoft.com/office/officeart/2005/8/layout/orgChart1"/>
    <dgm:cxn modelId="{182FA064-8E3E-48F4-838D-142B6047BD2F}" type="presParOf" srcId="{D5B6FDE9-93C2-4A52-A83F-4573E6B8EF96}" destId="{F16A0CE0-9C83-4DD4-B3CD-B46E4ED7C654}" srcOrd="0" destOrd="0" presId="urn:microsoft.com/office/officeart/2005/8/layout/orgChart1"/>
    <dgm:cxn modelId="{CA0453F0-A5B3-42A4-8138-B754A3256E98}" type="presParOf" srcId="{F16A0CE0-9C83-4DD4-B3CD-B46E4ED7C654}" destId="{5CD73471-B9C3-4002-84AF-EDA2412AE234}" srcOrd="0" destOrd="0" presId="urn:microsoft.com/office/officeart/2005/8/layout/orgChart1"/>
    <dgm:cxn modelId="{4DC94262-D0A1-4BD7-9A7B-D42AD7E8962D}" type="presParOf" srcId="{F16A0CE0-9C83-4DD4-B3CD-B46E4ED7C654}" destId="{6F5856A0-8982-456F-BDFF-FF17FAADE30C}" srcOrd="1" destOrd="0" presId="urn:microsoft.com/office/officeart/2005/8/layout/orgChart1"/>
    <dgm:cxn modelId="{4C063CC9-59C2-48BA-B6EE-E36BA5895874}" type="presParOf" srcId="{D5B6FDE9-93C2-4A52-A83F-4573E6B8EF96}" destId="{80C8588C-DB34-475D-8BB2-49B21607BB01}" srcOrd="1" destOrd="0" presId="urn:microsoft.com/office/officeart/2005/8/layout/orgChart1"/>
    <dgm:cxn modelId="{B07D6FC2-D8A4-4390-9C71-278BF371F0A3}" type="presParOf" srcId="{D5B6FDE9-93C2-4A52-A83F-4573E6B8EF96}" destId="{A782984B-9B3A-4807-8554-1DC6F8823219}" srcOrd="2" destOrd="0" presId="urn:microsoft.com/office/officeart/2005/8/layout/orgChart1"/>
    <dgm:cxn modelId="{F0D9F01E-D817-4643-B399-D90EA4F074BE}" type="presParOf" srcId="{16AB8661-AE56-4C3B-B6D7-C64977D14C29}" destId="{069C7132-55D8-4EB4-A724-40AA7EDE7F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DAE76B-C51F-484C-94C1-57325908F768}">
      <dsp:nvSpPr>
        <dsp:cNvPr id="0" name=""/>
        <dsp:cNvSpPr/>
      </dsp:nvSpPr>
      <dsp:spPr>
        <a:xfrm>
          <a:off x="1709737" y="2172333"/>
          <a:ext cx="1209651" cy="209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969"/>
              </a:lnTo>
              <a:lnTo>
                <a:pt x="1209651" y="104969"/>
              </a:lnTo>
              <a:lnTo>
                <a:pt x="1209651" y="2099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415880-D1CF-4FE1-ACEE-CB5E7AD0A17F}">
      <dsp:nvSpPr>
        <dsp:cNvPr id="0" name=""/>
        <dsp:cNvSpPr/>
      </dsp:nvSpPr>
      <dsp:spPr>
        <a:xfrm>
          <a:off x="1664017" y="2172333"/>
          <a:ext cx="91440" cy="209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99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9EE1EA-5CDE-4B88-BB25-B56D4A56ACA4}">
      <dsp:nvSpPr>
        <dsp:cNvPr id="0" name=""/>
        <dsp:cNvSpPr/>
      </dsp:nvSpPr>
      <dsp:spPr>
        <a:xfrm>
          <a:off x="500085" y="2172333"/>
          <a:ext cx="1209651" cy="209939"/>
        </a:xfrm>
        <a:custGeom>
          <a:avLst/>
          <a:gdLst/>
          <a:ahLst/>
          <a:cxnLst/>
          <a:rect l="0" t="0" r="0" b="0"/>
          <a:pathLst>
            <a:path>
              <a:moveTo>
                <a:pt x="1209651" y="0"/>
              </a:moveTo>
              <a:lnTo>
                <a:pt x="1209651" y="104969"/>
              </a:lnTo>
              <a:lnTo>
                <a:pt x="0" y="104969"/>
              </a:lnTo>
              <a:lnTo>
                <a:pt x="0" y="2099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11468D-3DBC-4335-8280-17C4C4372B9C}">
      <dsp:nvSpPr>
        <dsp:cNvPr id="0" name=""/>
        <dsp:cNvSpPr/>
      </dsp:nvSpPr>
      <dsp:spPr>
        <a:xfrm>
          <a:off x="792706" y="611957"/>
          <a:ext cx="1834062" cy="15603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b="1" kern="1200" dirty="0" smtClean="0">
              <a:solidFill>
                <a:schemeClr val="tx1"/>
              </a:solidFill>
            </a:rPr>
            <a:t>Atatürk’ün kurduğu kurumlar</a:t>
          </a:r>
          <a:endParaRPr lang="tr-TR" sz="1700" b="1" kern="1200" dirty="0">
            <a:solidFill>
              <a:schemeClr val="tx1"/>
            </a:solidFill>
          </a:endParaRPr>
        </a:p>
      </dsp:txBody>
      <dsp:txXfrm>
        <a:off x="792706" y="611957"/>
        <a:ext cx="1834062" cy="1560375"/>
      </dsp:txXfrm>
    </dsp:sp>
    <dsp:sp modelId="{1C8DE8F2-43CF-42C4-9A5C-BE32CB19AECE}">
      <dsp:nvSpPr>
        <dsp:cNvPr id="0" name=""/>
        <dsp:cNvSpPr/>
      </dsp:nvSpPr>
      <dsp:spPr>
        <a:xfrm>
          <a:off x="229" y="2382273"/>
          <a:ext cx="999712" cy="499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b="1" kern="1200" dirty="0" smtClean="0">
              <a:solidFill>
                <a:schemeClr val="tx1"/>
              </a:solidFill>
            </a:rPr>
            <a:t>Türk Tarih  Kurumu</a:t>
          </a:r>
          <a:endParaRPr lang="tr-TR" sz="1700" b="1" kern="1200" dirty="0">
            <a:solidFill>
              <a:schemeClr val="tx1"/>
            </a:solidFill>
          </a:endParaRPr>
        </a:p>
      </dsp:txBody>
      <dsp:txXfrm>
        <a:off x="229" y="2382273"/>
        <a:ext cx="999712" cy="499856"/>
      </dsp:txXfrm>
    </dsp:sp>
    <dsp:sp modelId="{C29BAA7C-BC4A-49DC-81FD-C5A11AE5132B}">
      <dsp:nvSpPr>
        <dsp:cNvPr id="0" name=""/>
        <dsp:cNvSpPr/>
      </dsp:nvSpPr>
      <dsp:spPr>
        <a:xfrm>
          <a:off x="1209881" y="2382273"/>
          <a:ext cx="999712" cy="499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………..</a:t>
          </a:r>
          <a:endParaRPr lang="tr-TR" sz="1700" kern="1200" dirty="0"/>
        </a:p>
      </dsp:txBody>
      <dsp:txXfrm>
        <a:off x="1209881" y="2382273"/>
        <a:ext cx="999712" cy="499856"/>
      </dsp:txXfrm>
    </dsp:sp>
    <dsp:sp modelId="{5CD73471-B9C3-4002-84AF-EDA2412AE234}">
      <dsp:nvSpPr>
        <dsp:cNvPr id="0" name=""/>
        <dsp:cNvSpPr/>
      </dsp:nvSpPr>
      <dsp:spPr>
        <a:xfrm>
          <a:off x="2419533" y="2382273"/>
          <a:ext cx="999712" cy="499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b="1" kern="1200" dirty="0" smtClean="0">
              <a:solidFill>
                <a:schemeClr val="tx1"/>
              </a:solidFill>
            </a:rPr>
            <a:t>Türk Dil Kurumu</a:t>
          </a:r>
          <a:endParaRPr lang="tr-TR" sz="1700" b="1" kern="1200" dirty="0">
            <a:solidFill>
              <a:schemeClr val="tx1"/>
            </a:solidFill>
          </a:endParaRPr>
        </a:p>
      </dsp:txBody>
      <dsp:txXfrm>
        <a:off x="2419533" y="2382273"/>
        <a:ext cx="999712" cy="499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6F4BF-C973-47FB-8B63-D0D6C0A2618E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574BF-947C-4290-9D2C-E556BF8332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9590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0235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0380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8738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8298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3986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8228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023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2773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6272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7804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0577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01236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3098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6419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37603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0218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8457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36435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6392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988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4214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371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3666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578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0647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9680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574BF-947C-4290-9D2C-E556BF83323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0659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2F08DB3-3D92-4256-8C17-230E62348E3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DF4EDE3-CBB5-4A92-A829-6431713E731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SOSYAL BİLGİLER ÖĞRENİYORUM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smtClean="0">
                <a:solidFill>
                  <a:srgbClr val="00B0F0"/>
                </a:solidFill>
              </a:rPr>
              <a:t>SINIF:6</a:t>
            </a:r>
            <a:endParaRPr lang="tr-TR" dirty="0" smtClean="0">
              <a:solidFill>
                <a:srgbClr val="00B0F0"/>
              </a:solidFill>
            </a:endParaRPr>
          </a:p>
          <a:p>
            <a:r>
              <a:rPr lang="tr-TR" dirty="0" smtClean="0">
                <a:solidFill>
                  <a:srgbClr val="00B0F0"/>
                </a:solidFill>
              </a:rPr>
              <a:t>TEST-1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OLAYLARIN ÇOK BOYUTLULUĞU</a:t>
            </a:r>
            <a:endParaRPr lang="tr-T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470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SORU-9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984276"/>
            <a:ext cx="1000125" cy="1143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395" y="3284984"/>
            <a:ext cx="1000125" cy="114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396" y="4581128"/>
            <a:ext cx="1000125" cy="1143000"/>
          </a:xfrm>
          <a:prstGeom prst="rect">
            <a:avLst/>
          </a:prstGeom>
        </p:spPr>
      </p:pic>
      <p:sp>
        <p:nvSpPr>
          <p:cNvPr id="6" name="Dikdörtgen Belirtme Çizgisi 5"/>
          <p:cNvSpPr/>
          <p:nvPr/>
        </p:nvSpPr>
        <p:spPr>
          <a:xfrm>
            <a:off x="1979712" y="2249452"/>
            <a:ext cx="3528392" cy="877824"/>
          </a:xfrm>
          <a:prstGeom prst="wedgeRectCallout">
            <a:avLst>
              <a:gd name="adj1" fmla="val -65466"/>
              <a:gd name="adj2" fmla="val -207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ALİ: Herkes tarafından kabul edilen sürekli olagelen kolayca anlaşılır bilgilerdir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2123728" y="3429000"/>
            <a:ext cx="3384376" cy="998984"/>
          </a:xfrm>
          <a:prstGeom prst="wedgeRectCallout">
            <a:avLst>
              <a:gd name="adj1" fmla="val -70640"/>
              <a:gd name="adj2" fmla="val -149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TUĞÇE: Varlıkların olayların ,düşüncelerin benzerlerine göre gruplandırılmasıdır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8" name="Dikdörtgen Belirtme Çizgisi 7"/>
          <p:cNvSpPr/>
          <p:nvPr/>
        </p:nvSpPr>
        <p:spPr>
          <a:xfrm>
            <a:off x="1979712" y="4869160"/>
            <a:ext cx="3528392" cy="1008112"/>
          </a:xfrm>
          <a:prstGeom prst="wedgeRectCallout">
            <a:avLst>
              <a:gd name="adj1" fmla="val -61060"/>
              <a:gd name="adj2" fmla="val -227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AYDIN: Kişiden kişiye değişen kimine göre doğru , kimine göre yanlış olan bilgilerdir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012160" y="2132856"/>
            <a:ext cx="2016224" cy="3416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Yandaki öğrencilerin yapmış oldukları açıklamalar arasında aşağıdakilerden  hangisinin tanımı yoktur?</a:t>
            </a:r>
          </a:p>
          <a:p>
            <a:r>
              <a:rPr lang="tr-TR" dirty="0" smtClean="0"/>
              <a:t>A-Görüş</a:t>
            </a:r>
          </a:p>
          <a:p>
            <a:r>
              <a:rPr lang="tr-TR" dirty="0" smtClean="0"/>
              <a:t>B-Hipotez</a:t>
            </a:r>
          </a:p>
          <a:p>
            <a:r>
              <a:rPr lang="tr-TR" dirty="0" smtClean="0"/>
              <a:t>C-Olgu</a:t>
            </a:r>
          </a:p>
          <a:p>
            <a:r>
              <a:rPr lang="tr-TR" dirty="0" smtClean="0"/>
              <a:t>D-Kavram</a:t>
            </a:r>
            <a:endParaRPr lang="tr-TR" dirty="0"/>
          </a:p>
        </p:txBody>
      </p:sp>
      <p:sp>
        <p:nvSpPr>
          <p:cNvPr id="10" name="4-Nokta Yıldız 9"/>
          <p:cNvSpPr/>
          <p:nvPr/>
        </p:nvSpPr>
        <p:spPr>
          <a:xfrm>
            <a:off x="1835696" y="764704"/>
            <a:ext cx="648072" cy="64807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49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9.89824E-7 C 0.0125 -0.00971 0.02448 -0.02405 0.03889 -0.02798 C 0.04687 -0.03492 0.0592 -0.03608 0.06875 -0.03793 C 0.08368 -0.03723 0.09861 -0.03746 0.11354 -0.03585 C 0.12569 -0.03446 0.11944 -0.03238 0.12691 -0.0259 C 0.13125 -0.0222 0.13889 -0.02104 0.1434 -0.01804 C 0.15347 -0.01133 0.16215 -0.00301 0.17326 -9.89824E-7 C 0.17795 0.00324 0.18368 0.00439 0.18819 0.00786 C 0.19722 0.01457 0.20521 0.02313 0.21493 0.02775 C 0.22396 0.03677 0.23437 0.04209 0.24479 0.04764 C 0.25486 0.06822 0.31389 0.04695 0.33733 0.04371 C 0.34878 0.0451 0.36042 0.04417 0.3717 0.04764 C 0.37378 0.04834 0.37344 0.05296 0.37465 0.0555 C 0.37726 0.06175 0.37708 0.06105 0.38073 0.06545 C 0.38351 0.0858 0.38976 0.10476 0.39253 0.12512 C 0.3941 0.1945 0.39844 0.2655 0.38958 0.33395 C 0.38906 0.34991 0.38819 0.36563 0.38819 0.38159 C 0.38819 0.43918 0.38819 0.49699 0.38958 0.55458 C 0.38976 0.56476 0.39983 0.58118 0.40746 0.58233 C 0.41944 0.58418 0.43125 0.58372 0.4434 0.58441 C 0.4566 0.58603 0.48802 0.58834 0.4434 0.58834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SORU-10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4074223252"/>
              </p:ext>
            </p:extLst>
          </p:nvPr>
        </p:nvGraphicFramePr>
        <p:xfrm>
          <a:off x="1042988" y="2312988"/>
          <a:ext cx="3419475" cy="3494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572000" y="1124744"/>
            <a:ext cx="3493008" cy="4681695"/>
          </a:xfr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 w="5715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tr-TR" dirty="0" smtClean="0"/>
              <a:t>Yanda Atatürk’ün Türkiye’de bilim hayatına kazandırdığı  kurumlar verilmiştir.</a:t>
            </a:r>
          </a:p>
          <a:p>
            <a:pPr marL="68580" indent="0">
              <a:buNone/>
            </a:pPr>
            <a:r>
              <a:rPr lang="tr-TR" dirty="0" smtClean="0"/>
              <a:t>Buna göre şemada boş bırakılan yere aşağıdaki kurumlardan hangisi gelmelidir?</a:t>
            </a:r>
          </a:p>
          <a:p>
            <a:pPr marL="68580" indent="0">
              <a:buNone/>
            </a:pPr>
            <a:r>
              <a:rPr lang="tr-TR" dirty="0" smtClean="0"/>
              <a:t>A-Ankara Dil ve Tarih-Coğrafya Fakültesi</a:t>
            </a:r>
          </a:p>
          <a:p>
            <a:pPr marL="68580" indent="0">
              <a:buNone/>
            </a:pPr>
            <a:r>
              <a:rPr lang="tr-TR" dirty="0" smtClean="0"/>
              <a:t>B-Tema </a:t>
            </a:r>
            <a:r>
              <a:rPr lang="tr-TR" dirty="0" err="1" smtClean="0"/>
              <a:t>Vafkı</a:t>
            </a: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C-Sosyal Sigortalar kurumu</a:t>
            </a:r>
          </a:p>
          <a:p>
            <a:pPr marL="68580" indent="0">
              <a:buNone/>
            </a:pPr>
            <a:r>
              <a:rPr lang="tr-TR" dirty="0" smtClean="0"/>
              <a:t>D-Tarım ve Köy İşleri Bakanlığı</a:t>
            </a:r>
            <a:endParaRPr lang="tr-TR" dirty="0"/>
          </a:p>
        </p:txBody>
      </p:sp>
      <p:sp>
        <p:nvSpPr>
          <p:cNvPr id="6" name="4-Nokta Yıldız 5"/>
          <p:cNvSpPr/>
          <p:nvPr/>
        </p:nvSpPr>
        <p:spPr>
          <a:xfrm>
            <a:off x="1115616" y="764704"/>
            <a:ext cx="432048" cy="457200"/>
          </a:xfrm>
          <a:prstGeom prst="star4">
            <a:avLst>
              <a:gd name="adj" fmla="val 244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04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33 C -0.021 -0.01965 -0.01684 -0.00971 -0.00712 -0.00347 C -0.00503 0.00902 -0.00416 0.00393 0.0033 0.01064 C 0.01042 0.02475 0.00156 0.00972 0.01077 0.0185 C 0.01719 0.02452 0.02101 0.03307 0.02865 0.03631 C 0.03334 0.04256 0.03438 0.04926 0.04063 0.05227 C 0.04479 0.05782 0.05174 0.06776 0.05695 0.07008 C 0.06858 0.09297 0.05712 0.07493 0.06893 0.08603 C 0.07066 0.08765 0.07188 0.0902 0.07344 0.09205 C 0.07483 0.09367 0.07639 0.09459 0.07795 0.09598 C 0.08681 0.11263 0.09497 0.10616 0.10781 0.11795 C 0.11528 0.12466 0.12379 0.12974 0.1316 0.13576 C 0.13316 0.13691 0.13472 0.13807 0.13611 0.13969 C 0.13716 0.14085 0.13785 0.14293 0.13906 0.14385 C 0.15799 0.15958 0.1533 0.15727 0.16597 0.16166 C 0.16962 0.1649 0.17466 0.16559 0.17795 0.16952 C 0.18004 0.17207 0.18021 0.17669 0.18212 0.17947 C 0.19514 0.19681 0.18733 0.1797 0.19584 0.19334 C 0.20313 0.20537 0.204 0.20791 0.2092 0.21924 C 0.21233 0.23497 0.21823 0.25 0.2257 0.26272 C 0.22743 0.27359 0.23004 0.28192 0.23455 0.29094 C 0.23629 0.32748 0.24288 0.36263 0.24948 0.39825 C 0.25209 0.41258 0.2592 0.42762 0.26302 0.44172 C 0.26806 0.46092 0.27188 0.48127 0.28091 0.49769 C 0.28316 0.50995 0.28594 0.51874 0.29288 0.52752 C 0.29341 0.52937 0.29358 0.53169 0.29427 0.53331 C 0.29497 0.53562 0.2967 0.53677 0.29722 0.53932 C 0.29879 0.54556 0.29913 0.55273 0.30035 0.55898 C 0.30417 0.57887 0.31059 0.59829 0.31667 0.61679 C 0.32101 0.63021 0.31493 0.61379 0.31962 0.63275 C 0.3224 0.64385 0.32674 0.65657 0.3316 0.66652 C 0.34341 0.65611 0.33976 0.65611 0.34948 0.6427 C 0.35139 0.63275 0.35591 0.62905 0.36007 0.62096 C 0.37205 0.56823 0.36285 0.54487 0.36441 0.46554 C 0.36441 0.45213 0.36597 0.43571 0.37188 0.42415 C 0.37257 0.41628 0.37448 0.39316 0.37795 0.38622 C 0.379 0.38437 0.38073 0.38275 0.38091 0.38044 C 0.38177 0.37258 0.38091 0.36448 0.38091 0.35639 " pathEditMode="relative" rAng="0" ptsTypes="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60" y="34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792088"/>
          </a:xfrm>
        </p:spPr>
        <p:txBody>
          <a:bodyPr>
            <a:normAutofit/>
          </a:bodyPr>
          <a:lstStyle/>
          <a:p>
            <a:r>
              <a:rPr lang="tr-TR" dirty="0" smtClean="0"/>
              <a:t>SORU-11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24744"/>
            <a:ext cx="1000125" cy="1143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492896"/>
            <a:ext cx="1000125" cy="1143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789040"/>
            <a:ext cx="1000125" cy="1143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386" y="5085184"/>
            <a:ext cx="1000125" cy="1143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784557"/>
            <a:ext cx="1573613" cy="1996371"/>
          </a:xfrm>
          <a:prstGeom prst="rect">
            <a:avLst/>
          </a:prstGeom>
        </p:spPr>
      </p:pic>
      <p:sp>
        <p:nvSpPr>
          <p:cNvPr id="8" name="Köşeleri Yuvarlanmış Dikdörtgen Belirtme Çizgisi 7"/>
          <p:cNvSpPr/>
          <p:nvPr/>
        </p:nvSpPr>
        <p:spPr>
          <a:xfrm>
            <a:off x="4283968" y="620688"/>
            <a:ext cx="2160240" cy="2016223"/>
          </a:xfrm>
          <a:prstGeom prst="wedgeRoundRectCallout">
            <a:avLst>
              <a:gd name="adj1" fmla="val 71802"/>
              <a:gd name="adj2" fmla="val -30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Bilimsel araştırma yapılırken  takip edilmesi gereken yöntemler nelerdir?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Köşeleri Yuvarlanmış Dikdörtgen Belirtme Çizgisi 8"/>
          <p:cNvSpPr/>
          <p:nvPr/>
        </p:nvSpPr>
        <p:spPr>
          <a:xfrm>
            <a:off x="1979712" y="1484784"/>
            <a:ext cx="1584176" cy="612648"/>
          </a:xfrm>
          <a:prstGeom prst="wedgeRoundRectCallout">
            <a:avLst>
              <a:gd name="adj1" fmla="val -66446"/>
              <a:gd name="adj2" fmla="val -176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İNCİ: Deney yapma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Köşeleri Yuvarlanmış Dikdörtgen Belirtme Çizgisi 9"/>
          <p:cNvSpPr/>
          <p:nvPr/>
        </p:nvSpPr>
        <p:spPr>
          <a:xfrm>
            <a:off x="1979712" y="2636911"/>
            <a:ext cx="2304256" cy="828673"/>
          </a:xfrm>
          <a:prstGeom prst="wedgeRoundRectCallout">
            <a:avLst>
              <a:gd name="adj1" fmla="val -64494"/>
              <a:gd name="adj2" fmla="val -132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ALPEREN: Problem belirleme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Köşeleri Yuvarlanmış Dikdörtgen Belirtme Çizgisi 10"/>
          <p:cNvSpPr/>
          <p:nvPr/>
        </p:nvSpPr>
        <p:spPr>
          <a:xfrm>
            <a:off x="1979712" y="4149080"/>
            <a:ext cx="1944216" cy="612648"/>
          </a:xfrm>
          <a:prstGeom prst="wedgeRoundRectCallout">
            <a:avLst>
              <a:gd name="adj1" fmla="val -71514"/>
              <a:gd name="adj2" fmla="val -110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DENİZ: Hipotez üretme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Köşeleri Yuvarlanmış Dikdörtgen Belirtme Çizgisi 11"/>
          <p:cNvSpPr/>
          <p:nvPr/>
        </p:nvSpPr>
        <p:spPr>
          <a:xfrm>
            <a:off x="1898612" y="5229200"/>
            <a:ext cx="2232248" cy="733808"/>
          </a:xfrm>
          <a:prstGeom prst="wedgeRoundRectCallout">
            <a:avLst>
              <a:gd name="adj1" fmla="val -62702"/>
              <a:gd name="adj2" fmla="val 75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KADRİYE: Empati kurma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644009" y="3451230"/>
            <a:ext cx="3024336" cy="286232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Sınıfta öğretmenin sorduğu yukarıdaki soruya yanıtlar vermişledir.</a:t>
            </a:r>
          </a:p>
          <a:p>
            <a:r>
              <a:rPr lang="tr-TR" dirty="0" smtClean="0"/>
              <a:t>Buna göre ,öğrencilerden hangisi soruya yanlış bir yanıt vermiştir?</a:t>
            </a:r>
          </a:p>
          <a:p>
            <a:r>
              <a:rPr lang="tr-TR" dirty="0" smtClean="0"/>
              <a:t>A-İNCİ      B-ALPEREN</a:t>
            </a:r>
          </a:p>
          <a:p>
            <a:r>
              <a:rPr lang="tr-TR" dirty="0" smtClean="0"/>
              <a:t>C-DENİZ   D-KADRİYE</a:t>
            </a:r>
            <a:endParaRPr lang="tr-TR" dirty="0"/>
          </a:p>
        </p:txBody>
      </p:sp>
      <p:sp>
        <p:nvSpPr>
          <p:cNvPr id="14" name="4-Nokta Yıldız 13"/>
          <p:cNvSpPr/>
          <p:nvPr/>
        </p:nvSpPr>
        <p:spPr>
          <a:xfrm>
            <a:off x="8316416" y="3284984"/>
            <a:ext cx="457200" cy="50405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503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C -0.00174 0.01135 -0.00469 0.02084 -0.01094 0.02917 C -0.01268 0.03588 -0.01875 0.04792 -0.01875 0.04792 C -0.01927 0.0507 -0.01927 0.05371 -0.02031 0.05625 C -0.02205 0.06065 -0.02656 0.06875 -0.02656 0.06875 C -0.02847 0.07917 -0.03281 0.08797 -0.03594 0.09792 C -0.03872 0.10672 -0.03889 0.11644 -0.04219 0.125 C -0.04566 0.13449 -0.04809 0.14398 -0.05 0.15417 C -0.04948 0.1875 -0.04844 0.22084 -0.04844 0.25417 C -0.04844 0.27084 -0.04184 0.29167 -0.05 0.30417 C -0.05643 0.31412 -0.06979 0.30278 -0.07969 0.30209 C -0.08733 0.29537 -0.09584 0.29537 -0.10469 0.29375 C -0.11684 0.28843 -0.13663 0.27824 -0.14844 0.27709 C -0.1691 0.275 -0.21979 0.27338 -0.23438 0.27292 C -0.26216 0.26551 -0.29757 0.27547 -0.325 0.27917 C -0.34132 0.30093 -0.33403 0.33287 -0.32813 0.36042 C -0.32639 0.3794 -0.32466 0.37755 -0.32031 0.39375 C -0.31736 0.4044 -0.31788 0.41366 -0.30938 0.41875 C -0.30695 0.42014 -0.30417 0.42014 -0.30156 0.42084 C -0.29896 0.41945 -0.29549 0.41968 -0.29375 0.41667 C -0.29028 0.41042 -0.29219 0.40116 -0.29063 0.39375 C -0.28976 0.38959 -0.2875 0.38125 -0.2875 0.38125 " pathEditMode="relative" ptsTypes="ffffffffffffff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Aşağıdakilerden hangisi bilimsel araştırmanın amaçları arasında yer almaz</a:t>
            </a:r>
            <a:r>
              <a:rPr lang="tr-TR" dirty="0" smtClean="0"/>
              <a:t>? </a:t>
            </a:r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A-Olaylar arasında ilişkileri anlamak</a:t>
            </a:r>
          </a:p>
          <a:p>
            <a:pPr marL="68580" indent="0">
              <a:buNone/>
            </a:pPr>
            <a:r>
              <a:rPr lang="tr-TR" dirty="0" smtClean="0"/>
              <a:t>B-Sorunlara çözümler üretebilmek</a:t>
            </a:r>
          </a:p>
          <a:p>
            <a:pPr marL="68580" indent="0">
              <a:buNone/>
            </a:pPr>
            <a:r>
              <a:rPr lang="tr-TR" dirty="0" smtClean="0"/>
              <a:t>C-Problem olacak şeyleri yok saymak</a:t>
            </a:r>
          </a:p>
          <a:p>
            <a:pPr marL="68580" indent="0">
              <a:buNone/>
            </a:pPr>
            <a:r>
              <a:rPr lang="tr-TR" dirty="0" smtClean="0"/>
              <a:t>D-Bir durumun sonuçları hakkında çözümlemelerde bulunmak</a:t>
            </a:r>
            <a:endParaRPr lang="tr-TR" dirty="0"/>
          </a:p>
        </p:txBody>
      </p:sp>
      <p:sp>
        <p:nvSpPr>
          <p:cNvPr id="4" name="4-Nokta Yıldız 3"/>
          <p:cNvSpPr/>
          <p:nvPr/>
        </p:nvSpPr>
        <p:spPr>
          <a:xfrm>
            <a:off x="7236296" y="1052736"/>
            <a:ext cx="648072" cy="457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7936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C 0.00225 0.11934 0.02309 0.25833 -0.00278 0.37003 C -0.00452 0.38506 -0.00799 0.40241 -0.01337 0.41582 C -0.0165 0.43363 -0.01216 0.41235 -0.01927 0.43363 C -0.02205 0.44219 -0.02361 0.45121 -0.02674 0.45953 C -0.03247 0.47503 -0.04636 0.4852 -0.05816 0.48936 C -0.06355 0.49422 -0.06875 0.49399 -0.07448 0.49723 C -0.08334 0.50232 -0.08855 0.50555 -0.09844 0.50717 C -0.11615 0.51735 -0.13733 0.52729 -0.1566 0.53122 C -0.17309 0.53839 -0.19115 0.53909 -0.2073 0.54695 C -0.2283 0.55713 -0.24844 0.56869 -0.26997 0.57678 C -0.27552 0.57886 -0.28195 0.58233 -0.28785 0.5828 C -0.3033 0.58395 -0.31875 0.58418 -0.33421 0.58488 C -0.34011 0.58557 -0.34618 0.5858 -0.35209 0.58673 C -0.35955 0.58788 -0.37448 0.59066 -0.37448 0.59066 C -0.42952 0.6161 -0.38802 0.59829 -0.53125 0.59274 C -0.53577 0.59251 -0.53889 0.5865 -0.54323 0.58488 C -0.56007 0.57863 -0.57813 0.5784 -0.59532 0.57678 C -0.60712 0.57285 -0.61771 0.56568 -0.62969 0.56291 C -0.63212 0.56083 -0.63455 0.55851 -0.63716 0.55689 C -0.63907 0.55574 -0.6415 0.55643 -0.64323 0.55504 C -0.64497 0.55366 -0.64584 0.55065 -0.64757 0.54903 C -0.6507 0.54602 -0.65486 0.54579 -0.65816 0.54302 C -0.66563 0.53677 -0.6665 0.53677 -0.67448 0.53307 C -0.67865 0.51226 -0.67257 0.5377 -0.68039 0.5192 C -0.68386 0.51133 -0.6849 0.49653 -0.6849 0.48728 " pathEditMode="relative" ptsTypes="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tr-TR" dirty="0" smtClean="0"/>
              <a:t>Bir varsayımı kanıtlamak için aşağıdaki yönlerden hangisi kullanılmalıdır?</a:t>
            </a:r>
          </a:p>
          <a:p>
            <a:pPr marL="68580" indent="0">
              <a:buNone/>
            </a:pPr>
            <a:r>
              <a:rPr lang="tr-TR" dirty="0" smtClean="0"/>
              <a:t>A-Varsayım ilgili bilgi, </a:t>
            </a:r>
            <a:r>
              <a:rPr lang="tr-TR" dirty="0" err="1" smtClean="0"/>
              <a:t>belge,kanıt</a:t>
            </a:r>
            <a:r>
              <a:rPr lang="tr-TR" dirty="0" smtClean="0"/>
              <a:t> toplanmalıdır.</a:t>
            </a:r>
          </a:p>
          <a:p>
            <a:pPr marL="68580" indent="0">
              <a:buNone/>
            </a:pPr>
            <a:r>
              <a:rPr lang="tr-TR" dirty="0" smtClean="0"/>
              <a:t>B-Varsayım bir kağıda yazılarak dosyaya konmalıdır.</a:t>
            </a:r>
          </a:p>
          <a:p>
            <a:pPr marL="68580" indent="0">
              <a:buNone/>
            </a:pPr>
            <a:r>
              <a:rPr lang="tr-TR" dirty="0" smtClean="0"/>
              <a:t>C-Varsayım hakkında konuşma yapılmalıdır.</a:t>
            </a:r>
          </a:p>
          <a:p>
            <a:pPr marL="68580" indent="0">
              <a:buNone/>
            </a:pPr>
            <a:r>
              <a:rPr lang="tr-TR" dirty="0" smtClean="0"/>
              <a:t>D-Varsayımın boyutları anlatılmalı ,görüşler alınmalıdır. 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1619672" y="692696"/>
            <a:ext cx="457200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696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56337E-6 C 0.00643 0.03099 0.00538 0.03007 0.01945 0.06753 C 0.02222 0.07493 0.02813 0.08395 0.03143 0.09135 C 0.03455 0.09829 0.03802 0.10708 0.04184 0.11332 C 0.04531 0.1191 0.05226 0.13113 0.05226 0.13113 C 0.05469 0.14061 0.06337 0.15772 0.06875 0.16489 C 0.08386 0.2056 0.10799 0.23913 0.12986 0.27428 C 0.13386 0.28747 0.14167 0.29463 0.14757 0.3062 C 0.15833 0.32609 0.16007 0.33164 0.17622 0.34575 C 0.17986 0.35546 0.1842 0.35661 0.19115 0.3617 C 0.20903 0.37442 0.22465 0.3809 0.24479 0.38367 C 0.26979 0.38113 0.29236 0.3772 0.31632 0.3698 C 0.32292 0.36517 0.34045 0.35361 0.34462 0.34783 C 0.35382 0.3358 0.36233 0.32562 0.37292 0.31591 C 0.38177 0.30805 0.38698 0.29417 0.39549 0.28631 C 0.40226 0.26018 0.41389 0.23543 0.42518 0.21254 C 0.42726 0.20305 0.43056 0.19149 0.43594 0.18478 C 0.43924 0.17068 0.44531 0.15264 0.45208 0.14107 C 0.45521 0.12905 0.45469 0.12812 0.46129 0.11725 C 0.46215 0.11402 0.46302 0.11031 0.46424 0.10731 C 0.46545 0.1043 0.46754 0.10222 0.46875 0.09921 C 0.47327 0.08441 0.47535 0.06452 0.4849 0.05365 C 0.4934 0.04417 0.50868 0.0414 0.51945 0.0377 C 0.56129 0.04232 0.5441 0.03839 0.56424 0.04764 C 0.57813 0.06614 0.57952 0.07285 0.58368 0.09921 C 0.58455 0.13182 0.58733 0.15749 0.58958 0.18871 C 0.5882 0.23335 0.59184 0.28145 0.57917 0.32401 C 0.57778 0.33418 0.57708 0.34228 0.5717 0.34991 C 0.56962 0.36101 0.56858 0.37118 0.56268 0.37974 C 0.56146 0.38876 0.55851 0.39292 0.55677 0.40148 C 0.55382 0.41559 0.55278 0.42808 0.54774 0.44126 C 0.54583 0.45259 0.54236 0.46254 0.53889 0.47317 C 0.53681 0.47965 0.53681 0.48682 0.53438 0.49306 C 0.52778 0.51041 0.52257 0.53053 0.51198 0.54463 C 0.51024 0.54972 0.50851 0.55944 0.50434 0.56267 C 0.50122 0.56522 0.49722 0.56614 0.4941 0.56846 C 0.4908 0.57308 0.48264 0.58349 0.47899 0.58649 C 0.47465 0.59019 0.46875 0.5895 0.46424 0.59228 C 0.44896 0.60153 0.46458 0.59621 0.44913 0.60037 C 0.42448 0.59945 0.39427 0.60153 0.36858 0.59436 C 0.3599 0.58719 0.35174 0.58118 0.34184 0.5784 C 0.33472 0.57216 0.32587 0.56984 0.31927 0.56267 C 0.3125 0.55504 0.30868 0.5451 0.30156 0.53862 C 0.29531 0.52243 0.28472 0.50578 0.27465 0.49306 C 0.27361 0.48844 0.27327 0.48335 0.2717 0.47896 C 0.27083 0.47641 0.26806 0.47572 0.26719 0.47317 C 0.2658 0.46878 0.26632 0.46369 0.26563 0.45907 C 0.26458 0.45236 0.26337 0.45236 0.26129 0.44519 C 0.25851 0.43617 0.25799 0.42761 0.25382 0.41952 C 0.25208 0.40888 0.24774 0.40032 0.24636 0.38969 C 0.24323 0.36679 0.24288 0.34413 0.23733 0.32192 C 0.23472 0.29556 0.23143 0.27035 0.22691 0.24445 C 0.2257 0.23797 0.22552 0.23104 0.22396 0.22456 C 0.22257 0.21901 0.21788 0.2086 0.21788 0.2086 C 0.21563 0.19565 0.21042 0.18478 0.20156 0.17877 C 0.19011 0.17946 0.17865 0.17923 0.16719 0.18085 C 0.16198 0.18155 0.14757 0.1982 0.14462 0.20074 C 0.14028 0.20976 0.1375 0.20999 0.13264 0.22063 C 0.1309 0.23127 0.12708 0.24052 0.12396 0.25046 C 0.12136 0.27243 0.11719 0.29417 0.11354 0.31591 C 0.10938 0.36702 0.10504 0.4179 0.10156 0.46901 C 0.09948 0.49468 0.1 0.50439 0.0941 0.52683 C 0.09288 0.53145 0.0934 0.537 0.09115 0.5407 C 0.09011 0.54232 0.0882 0.54209 0.08663 0.54278 C 0.08368 0.55389 0.0757 0.56938 0.06875 0.57655 C 0.06511 0.58464 0.06059 0.59621 0.05521 0.60222 C 0.03629 0.62327 0.02413 0.62234 0.00156 0.6302 C -0.00347 0.62882 -0.00868 0.62905 -0.01337 0.62627 C -0.01476 0.62535 -0.01406 0.62211 -0.01493 0.62026 C -0.01614 0.61725 -0.01788 0.61471 -0.01944 0.61217 C -0.04236 0.57377 -0.02344 0.60338 -0.04184 0.58048 C -0.05642 0.56244 -0.04774 0.56684 -0.05816 0.56267 C -0.06215 0.55481 -0.06684 0.54926 -0.07014 0.5407 C -0.07153 0.53261 -0.07326 0.52636 -0.07604 0.51873 C -0.07986 0.49052 -0.08351 0.46207 -0.07604 0.4334 C -0.07535 0.40264 -0.08073 0.37488 -0.06406 0.35384 C -0.06198 0.34505 -0.05816 0.33511 -0.05816 0.32586 " pathEditMode="relative" ptsTypes="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marL="68580" indent="0">
              <a:buNone/>
            </a:pPr>
            <a:r>
              <a:rPr lang="tr-TR" dirty="0" smtClean="0"/>
              <a:t>Aşağıdaki cümlelerin hangisinde olay-sonuç ilişkisi </a:t>
            </a:r>
            <a:r>
              <a:rPr lang="tr-TR" u="sng" dirty="0" smtClean="0"/>
              <a:t>yoktur?</a:t>
            </a: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A-Dış kapıyı kilitlemediği için eve hırsız girdi.</a:t>
            </a:r>
          </a:p>
          <a:p>
            <a:pPr marL="68580" indent="0">
              <a:buNone/>
            </a:pPr>
            <a:r>
              <a:rPr lang="tr-TR" dirty="0" smtClean="0"/>
              <a:t>B-Eve geldiğimde , annem hastalanmış, yatağında yatıyordu.</a:t>
            </a:r>
          </a:p>
          <a:p>
            <a:pPr marL="68580" indent="0">
              <a:buNone/>
            </a:pPr>
            <a:r>
              <a:rPr lang="tr-TR" dirty="0" smtClean="0"/>
              <a:t>C-Güneş ışığında fazla kaldım ve vücudumda güneş lekeleri oluştu.</a:t>
            </a:r>
          </a:p>
          <a:p>
            <a:pPr marL="68580" indent="0">
              <a:buNone/>
            </a:pPr>
            <a:r>
              <a:rPr lang="tr-TR" dirty="0" smtClean="0"/>
              <a:t>D-Evden geç çıktığım için otobüsü kaçırdım.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236296" y="1124744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748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55042E-7 C -0.01545 0.01434 -0.02552 0.00532 -0.04931 0.00416 C -0.06511 0.00093 -0.08108 -0.00092 -0.09705 -0.00393 C -0.11441 -0.00324 -0.13195 -0.003 -0.14931 -0.00185 C -0.16354 -0.00092 -0.17188 0.02174 -0.18056 0.034 C -0.18316 0.04348 -0.18386 0.05065 -0.18959 0.05782 C -0.1908 0.08095 -0.19636 0.13136 -0.179 0.14732 C -0.17396 0.15749 -0.17101 0.16559 -0.16268 0.17114 C -0.16164 0.17322 -0.16094 0.17553 -0.15973 0.17715 C -0.15799 0.17947 -0.15521 0.18039 -0.15365 0.18293 C -0.15209 0.18571 -0.15243 0.1901 -0.1507 0.19288 C -0.14931 0.19519 -0.14653 0.19542 -0.14479 0.19704 C -0.14306 0.19866 -0.14184 0.20097 -0.14028 0.20282 C -0.13889 0.20444 -0.13733 0.2056 -0.13577 0.20699 C -0.12865 0.22086 -0.13837 0.20467 -0.12535 0.21485 C -0.12379 0.21601 -0.12379 0.21924 -0.1224 0.22086 C -0.1191 0.22479 -0.11233 0.22919 -0.10886 0.23474 C -0.104 0.24237 -0.10035 0.24908 -0.09393 0.25463 C -0.09167 0.26434 -0.08438 0.26758 -0.079 0.27452 C -0.07604 0.27845 -0.07014 0.28631 -0.07014 0.28631 C -0.06702 0.30227 -0.07066 0.28724 -0.06563 0.30042 C -0.06111 0.31221 -0.05903 0.32724 -0.05677 0.3402 C -0.05729 0.35731 -0.05729 0.37465 -0.05816 0.39177 C -0.05834 0.39524 -0.05955 0.39824 -0.05973 0.40171 C -0.06094 0.42276 -0.0566 0.4475 -0.06858 0.46346 C -0.07101 0.47271 -0.07518 0.4741 -0.08212 0.47734 C -0.09636 0.48428 -0.10851 0.49098 -0.12379 0.49329 C -0.13924 0.50532 -0.12327 0.49422 -0.13872 0.50116 C -0.14688 0.50486 -0.15434 0.51018 -0.16268 0.51318 C -0.20018 0.5118 -0.23594 0.51342 -0.27014 0.49121 C -0.27483 0.48173 -0.27639 0.46971 -0.28351 0.46346 C -0.29601 0.44126 -0.28004 0.46716 -0.29393 0.45144 C -0.30191 0.44242 -0.30695 0.42854 -0.31337 0.41767 C -0.31875 0.39732 -0.31042 0.42715 -0.31789 0.40564 C -0.31962 0.40056 -0.32084 0.39524 -0.3224 0.38992 C -0.32309 0.38737 -0.32292 0.38437 -0.32379 0.38182 C -0.32448 0.37951 -0.32604 0.37789 -0.32691 0.37581 C -0.32813 0.37257 -0.329 0.3691 -0.32986 0.36587 C -0.33386 0.3513 -0.33507 0.33511 -0.33872 0.32031 C -0.34063 0.29602 -0.34254 0.27613 -0.34323 0.2507 C -0.34393 0.22687 -0.34393 0.20282 -0.34479 0.179 C -0.34479 0.17692 -0.3474 0.16929 -0.34775 0.16721 C -0.35139 0.14801 -0.35452 0.12859 -0.35816 0.10939 C -0.36077 0.09528 -0.36233 0.0821 -0.37014 0.07169 C -0.37414 0.05412 -0.38872 0.02428 -0.40139 0.01596 C -0.40452 0.00046 -0.39983 0.01411 -0.41042 0.00601 C -0.41198 0.00486 -0.41198 0.00139 -0.41337 -5.55042E-7 C -0.41598 -0.00254 -0.41945 -0.00393 -0.4224 -0.00578 C -0.43004 -0.0185 -0.43611 -0.02035 -0.44618 -0.02775 C -0.45625 -0.03515 -0.44809 -0.03376 -0.46111 -0.03955 C -0.47639 -0.04625 -0.49306 -0.05111 -0.50886 -0.05365 C -0.52726 -0.05296 -0.54566 -0.05296 -0.56407 -0.05157 C -0.57414 -0.05088 -0.59202 -0.03006 -0.6 -0.02174 C -0.60157 -0.0185 -0.60278 -0.0148 -0.60452 -0.01179 C -0.60625 -0.00879 -0.60868 -0.00694 -0.61042 -0.00393 C -0.62118 0.0155 -0.60521 -0.00624 -0.61789 0.00995 C -0.62014 0.0185 -0.62361 0.02752 -0.6283 0.034 C -0.63004 0.04047 -0.63386 0.04903 -0.63733 0.05389 C -0.64306 0.07748 -0.63386 0.04279 -0.64184 0.06383 C -0.64271 0.06614 -0.64254 0.06915 -0.64323 0.07169 C -0.64497 0.07724 -0.64723 0.08233 -0.64931 0.08765 C -0.65104 0.09181 -0.654 0.09505 -0.65521 0.09945 C -0.66111 0.12234 -0.66927 0.14616 -0.68056 0.16513 C -0.68733 0.19311 -0.67848 0.16328 -0.68959 0.18502 C -0.70139 0.20837 -0.6842 0.18386 -0.69705 0.20097 C -0.70174 0.21392 -0.70886 0.2241 -0.71337 0.23682 C -0.72448 0.2685 -0.71181 0.23936 -0.7224 0.26249 C -0.72674 0.28284 -0.73316 0.30527 -0.74028 0.32424 C -0.7467 0.36471 -0.74375 0.39339 -0.7283 0.42761 C -0.72275 0.43987 -0.71632 0.44935 -0.70886 0.4593 C -0.70643 0.46254 -0.70139 0.46924 -0.70139 0.46924 C -0.69115 0.46392 -0.69445 0.46231 -0.68646 0.45537 C -0.67309 0.42808 -0.69219 0.38136 -0.67309 0.35592 " pathEditMode="relative" ptsTypes="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pPr marL="68580" indent="0">
              <a:buNone/>
            </a:pPr>
            <a:r>
              <a:rPr lang="tr-TR" dirty="0" smtClean="0"/>
              <a:t>Devletin vatandaşlarına sunması gereken hak ve özgürlükler arasında aşağıdakilerden hangisi </a:t>
            </a:r>
            <a:r>
              <a:rPr lang="tr-TR" u="sng" dirty="0" smtClean="0"/>
              <a:t>yer alamaz?</a:t>
            </a:r>
          </a:p>
          <a:p>
            <a:pPr marL="68580" indent="0">
              <a:buNone/>
            </a:pPr>
            <a:r>
              <a:rPr lang="tr-TR" dirty="0" smtClean="0"/>
              <a:t>A-Haberleşme</a:t>
            </a:r>
          </a:p>
          <a:p>
            <a:pPr marL="68580" indent="0">
              <a:buNone/>
            </a:pPr>
            <a:r>
              <a:rPr lang="tr-TR" dirty="0" smtClean="0"/>
              <a:t>B-Seyahat ve yerleşme</a:t>
            </a:r>
          </a:p>
          <a:p>
            <a:pPr marL="68580" indent="0">
              <a:buNone/>
            </a:pPr>
            <a:r>
              <a:rPr lang="tr-TR" dirty="0" smtClean="0"/>
              <a:t>C-Askerlik yapma</a:t>
            </a:r>
          </a:p>
          <a:p>
            <a:pPr marL="68580" indent="0">
              <a:buNone/>
            </a:pPr>
            <a:r>
              <a:rPr lang="tr-TR" dirty="0" smtClean="0"/>
              <a:t>D-Dilekçe verme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524328" y="1268760"/>
            <a:ext cx="720080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9004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39593E-6 C -0.02396 0.03192 -0.10694 0.01018 -0.11493 0.00995 C -0.16007 -0.00115 -0.20781 0.0081 -0.25365 0.00995 C -0.27118 0.01272 -0.28872 0.01249 -0.3059 0.01596 C -0.31875 0.02267 -0.31771 0.02776 -0.32083 0.04371 C -0.31962 0.07355 -0.31684 0.0939 -0.31042 0.12142 C -0.30816 0.14408 -0.30816 0.16767 -0.30139 0.18895 C -0.29965 0.21092 -0.29549 0.22063 -0.28663 0.23867 C -0.28438 0.25324 -0.27865 0.26018 -0.27326 0.27244 C -0.26545 0.28955 -0.25972 0.31406 -0.24635 0.32609 C -0.23594 0.33511 -0.2342 0.33187 -0.22535 0.34205 C -0.22118 0.3469 -0.22118 0.3506 -0.21788 0.35592 C -0.20938 0.36957 -0.19583 0.38113 -0.18368 0.38576 C -0.15608 0.38506 -0.1184 0.35916 -0.10139 0.38784 C -0.09306 0.40171 -0.10885 0.38553 -0.09549 0.39778 C -0.09132 0.40588 -0.08785 0.41004 -0.08507 0.41952 C -0.08142 0.44704 -0.0717 0.49145 -0.08646 0.5111 C -0.09167 0.51804 -0.09861 0.51989 -0.10451 0.52498 C -0.13542 0.52429 -0.16632 0.52544 -0.19722 0.5229 C -0.19878 0.52267 -0.19878 0.51874 -0.2 0.51689 C -0.20399 0.51041 -0.20781 0.50671 -0.21337 0.50301 C -0.2224 0.48752 -0.23837 0.47965 -0.25243 0.47318 C -0.26024 0.46948 -0.27604 0.46323 -0.27604 0.46323 C -0.30295 0.43756 -0.27378 0.46254 -0.29392 0.45144 C -0.3 0.4482 -0.30052 0.43617 -0.30451 0.43155 C -0.3066 0.42947 -0.30938 0.43016 -0.31181 0.42947 C -0.32448 0.41282 -0.34149 0.40472 -0.3566 0.39177 C -0.36545 0.38414 -0.37257 0.37419 -0.38212 0.36795 C -0.39097 0.35592 -0.39861 0.34575 -0.40885 0.33603 C -0.41563 0.32216 -0.4066 0.33742 -0.41927 0.32817 C -0.4217 0.32632 -0.42309 0.32262 -0.42535 0.32008 C -0.42899 0.31591 -0.43958 0.30967 -0.44167 0.30828 C -0.44462 0.30643 -0.44618 0.30181 -0.44913 0.30019 C -0.45972 0.29487 -0.46823 0.29464 -0.4776 0.28839 C -0.47917 0.28724 -0.48038 0.28492 -0.48212 0.28446 C -0.48698 0.28284 -0.49201 0.28307 -0.49705 0.28238 C -0.50451 0.27752 -0.51146 0.27521 -0.51927 0.27244 C -0.52795 0.26943 -0.53576 0.26249 -0.54479 0.26041 C -0.56649 0.25509 -0.55556 0.25717 -0.5776 0.25463 C -0.58854 0.25162 -0.58819 0.2507 -0.60295 0.25463 C -0.60712 0.25579 -0.61389 0.26272 -0.61927 0.26457 C -0.62031 0.26596 -0.62118 0.26758 -0.6224 0.2685 C -0.62378 0.26943 -0.62552 0.2692 -0.62674 0.27036 C -0.62813 0.27197 -0.62865 0.27475 -0.62986 0.27637 C -0.63872 0.28816 -0.65052 0.29672 -0.65972 0.30828 C -0.66076 0.31083 -0.66128 0.31383 -0.66267 0.31615 C -0.66389 0.318 -0.66615 0.318 -0.66719 0.32008 C -0.66944 0.3247 -0.66823 0.33118 -0.67014 0.33603 C -0.6717 0.34043 -0.67413 0.34413 -0.67604 0.34806 C -0.68889 0.37443 -0.67222 0.35084 -0.68212 0.36402 C -0.68542 0.37766 -0.68108 0.36147 -0.68646 0.37581 C -0.68802 0.38021 -0.6875 0.38576 -0.68958 0.38969 C -0.69063 0.39154 -0.69253 0.39223 -0.69392 0.39362 C -0.69774 0.40357 -0.70295 0.40634 -0.70747 0.41559 C -0.70955 0.42692 -0.71337 0.43571 -0.71337 0.44751 " pathEditMode="relative" ptsTypes="ffffffffffffffffffffffffffffffffffffffffffffffffffffffA">
                                      <p:cBhvr>
                                        <p:cTn id="33" dur="7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pattFill prst="pct10">
            <a:fgClr>
              <a:schemeClr val="accent1"/>
            </a:fgClr>
            <a:bgClr>
              <a:schemeClr val="bg1"/>
            </a:bgClr>
          </a:pattFill>
          <a:ln w="57150">
            <a:solidFill>
              <a:schemeClr val="tx1"/>
            </a:solidFill>
          </a:ln>
          <a:scene3d>
            <a:camera prst="perspectiveLeft"/>
            <a:lightRig rig="threePt" dir="t"/>
          </a:scene3d>
        </p:spPr>
        <p:txBody>
          <a:bodyPr/>
          <a:lstStyle/>
          <a:p>
            <a:pPr marL="68580" indent="0">
              <a:buNone/>
            </a:pPr>
            <a:r>
              <a:rPr lang="tr-TR" dirty="0" smtClean="0"/>
              <a:t>Demokratik bir toplumda temel hak ve özgürlükler ,aşağıdakilerden  hangisi tarafından güvence altına alınmıştır?</a:t>
            </a:r>
          </a:p>
          <a:p>
            <a:pPr marL="68580" indent="0">
              <a:buNone/>
            </a:pPr>
            <a:r>
              <a:rPr lang="tr-TR" dirty="0" smtClean="0"/>
              <a:t>A- Hükümet</a:t>
            </a:r>
          </a:p>
          <a:p>
            <a:pPr marL="68580" indent="0">
              <a:buNone/>
            </a:pPr>
            <a:r>
              <a:rPr lang="tr-TR" dirty="0" smtClean="0"/>
              <a:t>B- Anayasa</a:t>
            </a:r>
          </a:p>
          <a:p>
            <a:pPr marL="68580" indent="0">
              <a:buNone/>
            </a:pPr>
            <a:r>
              <a:rPr lang="tr-TR" dirty="0" smtClean="0"/>
              <a:t>C-Mahkemeler</a:t>
            </a:r>
          </a:p>
          <a:p>
            <a:pPr marL="68580" indent="0">
              <a:buNone/>
            </a:pPr>
            <a:r>
              <a:rPr lang="tr-TR" dirty="0" smtClean="0"/>
              <a:t>D-Polis ve jandarma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668344" y="1052736"/>
            <a:ext cx="648072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93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21832E-6 C -0.00069 0.03862 -0.00104 0.08858 -0.00295 0.12928 C -0.00521 0.17762 -0.00087 0.16305 -0.00885 0.18502 C -0.01232 0.20722 -0.01163 0.2315 -0.01788 0.25255 C -0.01979 0.26897 -0.02118 0.28539 -0.02673 0.30019 C -0.03003 0.32008 -0.02639 0.31406 -0.03281 0.32216 C -0.03559 0.33442 -0.04392 0.35639 -0.05208 0.36379 C -0.06111 0.38113 -0.04896 0.35939 -0.05955 0.37373 C -0.06753 0.3846 -0.06007 0.38021 -0.06857 0.38368 C -0.07448 0.39154 -0.07951 0.39963 -0.08646 0.40565 C -0.0934 0.41906 -0.09201 0.41628 -0.1 0.42553 C -0.11059 0.43779 -0.1033 0.43363 -0.1118 0.43733 C -0.12101 0.44589 -0.13368 0.45282 -0.14462 0.45537 C -0.1467 0.45676 -0.14861 0.45837 -0.15069 0.4593 C -0.15607 0.46161 -0.16701 0.46531 -0.16701 0.46531 C -0.17326 0.47294 -0.18594 0.47364 -0.19392 0.47503 C -0.20139 0.47826 -0.20868 0.47965 -0.21649 0.48127 C -0.22326 0.48798 -0.23003 0.49052 -0.23715 0.497 C -0.23976 0.49931 -0.24618 0.50093 -0.24618 0.50093 C -0.25434 0.5111 -0.26545 0.51827 -0.27604 0.5229 C -0.28368 0.52961 -0.28837 0.54094 -0.29687 0.54672 C -0.30035 0.54903 -0.30382 0.54926 -0.30746 0.55065 C -0.32101 0.55597 -0.32048 0.55851 -0.33576 0.56036 C -0.35 0.56638 -0.36215 0.57447 -0.37604 0.58048 C -0.37795 0.58257 -0.37986 0.58465 -0.38194 0.58627 C -0.38333 0.58742 -0.38524 0.58719 -0.38646 0.58858 C -0.39739 0.59899 -0.39982 0.60662 -0.41337 0.61217 C -0.42135 0.62304 -0.43298 0.6272 -0.44166 0.63599 C -0.45729 0.65171 -0.47517 0.66744 -0.49392 0.676 C -0.51406 0.69566 -0.54097 0.68479 -0.56562 0.68571 C -0.58923 0.69242 -0.64722 0.6871 -0.6776 0.67785 C -0.68767 0.66813 -0.68507 0.66652 -0.69097 0.65403 C -0.69618 0.64339 -0.69184 0.6575 -0.69687 0.64408 C -0.70364 0.62651 -0.70382 0.60639 -0.71041 0.58858 C -0.71198 0.57146 -0.71371 0.55528 -0.71788 0.53886 C -0.71962 0.51504 -0.72291 0.48936 -0.71493 0.46716 C -0.71371 0.45652 -0.70955 0.42461 -0.70434 0.41559 C -0.70156 0.41073 -0.69739 0.4075 -0.69392 0.40356 C -0.69201 0.40148 -0.68802 0.39755 -0.68802 0.39755 " pathEditMode="relative" ptsTypes="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tr-TR" dirty="0" smtClean="0"/>
              <a:t>Özgürlük; bireyin başkasına zarar vermeden istediklerini yapabilmesidir.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Buna göre aşağıdakilerden hangisi kişisel özgürlüğü sınırlayıcı kurallardan </a:t>
            </a:r>
            <a:r>
              <a:rPr lang="tr-TR" u="sng" dirty="0" smtClean="0">
                <a:solidFill>
                  <a:srgbClr val="FF0000"/>
                </a:solidFill>
              </a:rPr>
              <a:t>biri değildir</a:t>
            </a:r>
            <a:r>
              <a:rPr lang="tr-TR" dirty="0" smtClean="0"/>
              <a:t>?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00B0F0"/>
                </a:solidFill>
              </a:rPr>
              <a:t>A- Düşünce ve kanaat özgürlüğünün sınırlandırılması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00B0F0"/>
                </a:solidFill>
              </a:rPr>
              <a:t>B- Basına sansür konulması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00B0F0"/>
                </a:solidFill>
              </a:rPr>
              <a:t>C- Yerleşme ve seyahat özgürlüğünün sınırlandırılması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00B0F0"/>
                </a:solidFill>
              </a:rPr>
              <a:t>D- Eğitim ve sağlık hakkının sınırlandırılması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7596336" y="1124744"/>
            <a:ext cx="457200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842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46 C -0.0566 0.03677 0.03976 0.00671 -0.15729 0.00948 C -0.16129 0.00948 -0.23125 0.01041 -0.25417 0.01341 C -0.26545 0.0148 -0.275 0.02405 -0.28559 0.02729 C -0.29097 0.04787 -0.28229 0.0185 -0.29149 0.03724 C -0.29392 0.04232 -0.2941 0.05019 -0.29757 0.05712 C -0.30139 0.07401 -0.29583 0.05342 -0.30208 0.06707 C -0.30625 0.07632 -0.30625 0.08765 -0.31094 0.0969 C -0.31042 0.12003 -0.31059 0.14339 -0.30938 0.16651 C -0.3092 0.17137 -0.30712 0.17576 -0.30642 0.18039 C -0.30451 0.19403 -0.30729 0.19912 -0.29896 0.20629 C -0.29705 0.22849 -0.29653 0.25023 -0.29306 0.27197 C -0.29288 0.27613 -0.28767 0.34297 -0.29149 0.35153 C -0.29375 0.35685 -0.30052 0.35268 -0.30504 0.35338 C -0.31771 0.35939 -0.33333 0.3617 -0.3467 0.36332 C -0.37813 0.37211 -0.40938 0.38205 -0.4408 0.39131 C -0.45712 0.39616 -0.44983 0.38876 -0.47222 0.39732 C -0.49288 0.40518 -0.53629 0.40518 -0.53629 0.40518 C -0.56146 0.40981 -0.58576 0.41489 -0.61094 0.41698 C -0.62483 0.42137 -0.63993 0.43432 -0.65417 0.43501 C -0.675 0.43617 -0.69601 0.43617 -0.71684 0.43687 C -0.72222 0.44172 -0.72691 0.44311 -0.72135 0.45097 C -0.72083 0.45282 -0.72083 0.45514 -0.71997 0.45675 C -0.71927 0.45837 -0.71684 0.46092 -0.71684 0.46092 " pathEditMode="relative" ptsTypes="fffffffffffffffffffffff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SORU-18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365104"/>
            <a:ext cx="1408668" cy="1975795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427984" y="692696"/>
            <a:ext cx="3637024" cy="5113743"/>
          </a:xfrm>
          <a:pattFill prst="divot">
            <a:fgClr>
              <a:schemeClr val="accent1"/>
            </a:fgClr>
            <a:bgClr>
              <a:schemeClr val="accent3">
                <a:lumMod val="40000"/>
                <a:lumOff val="60000"/>
              </a:schemeClr>
            </a:bgClr>
          </a:patt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Çiçek öğretmenin açıklamasına göre aşağıdakilerden hangisi sorumluluk </a:t>
            </a:r>
            <a:r>
              <a:rPr lang="tr-TR" u="sng" dirty="0" smtClean="0"/>
              <a:t>değildir?</a:t>
            </a:r>
          </a:p>
          <a:p>
            <a:pPr marL="68580" indent="0">
              <a:buNone/>
            </a:pPr>
            <a:r>
              <a:rPr lang="tr-TR" dirty="0" smtClean="0"/>
              <a:t>A- Seyahat etmek</a:t>
            </a:r>
          </a:p>
          <a:p>
            <a:pPr marL="68580" indent="0">
              <a:buNone/>
            </a:pPr>
            <a:r>
              <a:rPr lang="tr-TR" dirty="0" smtClean="0"/>
              <a:t>B-Yasalara uymak</a:t>
            </a:r>
          </a:p>
          <a:p>
            <a:pPr marL="68580" indent="0">
              <a:buNone/>
            </a:pPr>
            <a:r>
              <a:rPr lang="tr-TR" dirty="0" smtClean="0"/>
              <a:t>C-Vergi vermek</a:t>
            </a:r>
          </a:p>
          <a:p>
            <a:pPr marL="68580" indent="0">
              <a:buNone/>
            </a:pPr>
            <a:r>
              <a:rPr lang="tr-TR" dirty="0" smtClean="0"/>
              <a:t>D-Askere gitmek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1115616" y="2204864"/>
            <a:ext cx="3024336" cy="1944216"/>
          </a:xfrm>
          <a:prstGeom prst="wedgeRoundRectCallout">
            <a:avLst>
              <a:gd name="adj1" fmla="val -39335"/>
              <a:gd name="adj2" fmla="val 59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Sorumluluk  kişilerin kendi davranışlarını veya kendi  yetki alanına göre ,herhangi bir olayın  sonucunu üstlenmesidir.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4-Nokta Yıldız 6"/>
          <p:cNvSpPr/>
          <p:nvPr/>
        </p:nvSpPr>
        <p:spPr>
          <a:xfrm>
            <a:off x="971600" y="620688"/>
            <a:ext cx="576064" cy="457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778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6.0592E-6 C 0.01025 0.00924 0.00556 0.0067 0.01337 0.00994 C 0.02084 0.02058 0.03907 0.02705 0.04931 0.03399 C 0.05296 0.0363 0.05608 0.03977 0.05973 0.04185 C 0.06251 0.04347 0.06858 0.04579 0.06858 0.04579 C 0.07483 0.0511 0.07935 0.05388 0.08664 0.05573 C 0.09966 0.06752 0.11633 0.06475 0.13126 0.06567 C 0.13994 0.07331 0.13299 0.06845 0.14931 0.07169 C 0.16337 0.07446 0.17674 0.07955 0.19098 0.08163 C 0.20383 0.08533 0.21737 0.08973 0.22987 0.09551 C 0.23351 0.11008 0.23959 0.1228 0.24324 0.13737 C 0.24515 0.145 0.2448 0.14962 0.24931 0.15517 C 0.25226 0.17229 0.24792 0.15541 0.25521 0.1672 C 0.25626 0.16882 0.25591 0.17136 0.25678 0.17298 C 0.25782 0.17483 0.2599 0.17553 0.26112 0.17714 C 0.27344 0.1938 0.2573 0.17668 0.27171 0.19102 C 0.27952 0.20698 0.26928 0.18778 0.27917 0.20097 C 0.28594 0.20998 0.29046 0.21877 0.29844 0.22664 C 0.30105 0.23357 0.3014 0.23589 0.30591 0.24074 C 0.30869 0.24375 0.31494 0.24861 0.31494 0.24861 C 0.32171 0.26248 0.32969 0.28283 0.34324 0.28445 C 0.35226 0.28561 0.36112 0.28561 0.37015 0.2863 C 0.37813 0.28862 0.37761 0.28492 0.37761 0.29047 " pathEditMode="relative" ptsTypes="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tr-TR" dirty="0" smtClean="0"/>
              <a:t>Görüş: Bir olay, varlık veya düşünce üzerinde varılan fikir veya yargıya verilen isimdir.</a:t>
            </a:r>
          </a:p>
          <a:p>
            <a:pPr marL="68580" indent="0">
              <a:buNone/>
            </a:pPr>
            <a:r>
              <a:rPr lang="tr-TR" dirty="0" smtClean="0"/>
              <a:t>Bu tanıma göre ,aşağıdaki cümlelerden hangisi görüş cümlesidir?</a:t>
            </a:r>
          </a:p>
          <a:p>
            <a:pPr marL="68580" indent="0">
              <a:buNone/>
            </a:pPr>
            <a:r>
              <a:rPr lang="tr-TR" dirty="0" smtClean="0"/>
              <a:t>A-İnsan Hakları Beyannamesi’ne göre bütün insanlar eşittir.</a:t>
            </a:r>
          </a:p>
          <a:p>
            <a:pPr marL="68580" indent="0">
              <a:buNone/>
            </a:pPr>
            <a:r>
              <a:rPr lang="tr-TR" dirty="0" smtClean="0"/>
              <a:t>B-Yurdumuzun en güzel yeri Karadeniz’dir.</a:t>
            </a:r>
          </a:p>
          <a:p>
            <a:pPr marL="68580" indent="0">
              <a:buNone/>
            </a:pPr>
            <a:r>
              <a:rPr lang="tr-TR" dirty="0" smtClean="0"/>
              <a:t>C-Cumhuriyet 1923’te ilan edilmiştir.</a:t>
            </a:r>
          </a:p>
          <a:p>
            <a:pPr marL="68580" indent="0">
              <a:buNone/>
            </a:pPr>
            <a:r>
              <a:rPr lang="tr-TR" dirty="0" smtClean="0"/>
              <a:t>D-Türkiye’nin en kalabalık şehri </a:t>
            </a:r>
            <a:r>
              <a:rPr lang="tr-TR" dirty="0" err="1" smtClean="0"/>
              <a:t>İstanbuldur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596336" y="1268760"/>
            <a:ext cx="720080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340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56337E-6 C -0.02136 -0.01411 -0.0257 -0.01503 -0.0448 -0.02382 C -0.05643 -0.03585 -0.07084 -0.03538 -0.08507 -0.0377 C -0.1257 -0.04417 -0.10625 -0.0414 -0.16268 -0.04371 C -0.18612 -0.04695 -0.20921 -0.05134 -0.23282 -0.05365 C -0.27848 -0.07239 -0.3257 -0.07586 -0.3731 -0.08141 C -0.4981 -0.07886 -0.44185 -0.08834 -0.49549 -0.06938 C -0.49653 -0.06753 -0.49705 -0.06499 -0.49844 -0.0636 C -0.49966 -0.06221 -0.50191 -0.06314 -0.50296 -0.06152 C -0.50556 -0.05805 -0.50886 -0.04949 -0.50886 -0.04949 C -0.51042 -0.04163 -0.51164 -0.03353 -0.51337 -0.02567 C -0.51094 0.02428 -0.51806 -0.00809 -0.50747 0.00601 C -0.49896 0.01734 -0.50799 0.01295 -0.49549 0.01596 C -0.48334 0.02567 -0.47587 0.02636 -0.46112 0.02798 C -0.43004 0.0444 -0.38507 0.03261 -0.35816 0.03191 C -0.33716 0.02081 -0.31511 0.01943 -0.29254 0.01804 C -0.27257 0.01943 -0.25278 0.02012 -0.23282 0.02197 C -0.23004 0.0222 -0.21945 0.02752 -0.21789 0.02798 C -0.20799 0.03168 -0.19792 0.03215 -0.18803 0.03585 C -0.17674 0.04001 -0.1665 0.04787 -0.15521 0.0518 C -0.14862 0.05712 -0.13872 0.0592 -0.13282 0.06568 C -0.12275 0.07655 -0.11459 0.0895 -0.10296 0.09759 C -0.09896 0.10453 -0.09566 0.11124 -0.09098 0.11748 C -0.08785 0.13043 -0.09202 0.11471 -0.08507 0.13321 C -0.08021 0.14639 -0.08021 0.15264 -0.07153 0.16119 C -0.06997 0.16975 -0.06632 0.17484 -0.06407 0.18293 C -0.0625 0.20328 -0.05869 0.20791 -0.05521 0.22664 C -0.05296 0.23867 -0.05278 0.24838 -0.04775 0.25856 C -0.04549 0.27313 -0.04358 0.2877 -0.04167 0.30227 C -0.04219 0.33279 -0.03195 0.37165 -0.04775 0.39385 C -0.05035 0.40495 -0.05504 0.40425 -0.06268 0.40772 C -0.06962 0.40703 -0.07657 0.4068 -0.08351 0.40564 C -0.09098 0.40449 -0.09723 0.39755 -0.10452 0.3957 C -0.13073 0.38899 -0.15712 0.38367 -0.18351 0.37789 C -0.19393 0.37558 -0.20452 0.37373 -0.21494 0.37188 C -0.22344 0.37049 -0.24028 0.36795 -0.24028 0.36795 C -0.26719 0.35846 -0.29636 0.36841 -0.32379 0.37188 C -0.34827 0.37049 -0.37275 0.37026 -0.39705 0.36795 C -0.40313 0.36748 -0.40886 0.36355 -0.41494 0.36193 C -0.43247 0.35754 -0.44948 0.35291 -0.46719 0.35014 C -0.5224 0.35314 -0.52587 0.35176 -0.56268 0.36193 C -0.57188 0.37003 -0.58195 0.37165 -0.59098 0.37974 C -0.60087 0.3883 -0.60938 0.40102 -0.62084 0.40564 C -0.6224 0.40703 -0.62396 0.40796 -0.62535 0.40957 C -0.62744 0.41212 -0.629 0.41536 -0.63125 0.41767 C -0.63299 0.41952 -0.63542 0.41998 -0.63733 0.4216 C -0.64792 0.43039 -0.65695 0.44195 -0.66719 0.45143 C -0.6757 0.4593 -0.68369 0.46993 -0.69393 0.4734 C -0.70244 0.4815 -0.71233 0.48612 -0.7224 0.48913 C -0.72188 0.48127 -0.71893 0.47294 -0.72084 0.46531 C -0.72379 0.45305 -0.73334 0.45305 -0.74028 0.45143 C -0.74271 0.45005 -0.75035 0.44773 -0.74775 0.4475 C -0.73872 0.44658 -0.72969 0.44704 -0.72084 0.44935 C -0.71858 0.45005 -0.72448 0.45351 -0.72674 0.45351 " pathEditMode="relative" ptsTypes="fffffffffffffffffffffffffffffffffffffffffffffffffffff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720080"/>
          </a:xfrm>
        </p:spPr>
        <p:txBody>
          <a:bodyPr>
            <a:normAutofit/>
          </a:bodyPr>
          <a:lstStyle/>
          <a:p>
            <a:r>
              <a:rPr lang="tr-TR" dirty="0" smtClean="0"/>
              <a:t>SORU-19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340768"/>
            <a:ext cx="1617099" cy="2268140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5152" y="1124744"/>
            <a:ext cx="3419856" cy="4681695"/>
          </a:xfrm>
          <a:blipFill>
            <a:blip r:embed="rId4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Buna göre verilen hak aşağıdaki hakların hangisi kapsamında yer alır?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A- Eğitim hakkı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B- Ekonomik hak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C-Siyasal hak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D-Sağlık hakkı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Bulut Belirtme Çizgisi 5"/>
          <p:cNvSpPr/>
          <p:nvPr/>
        </p:nvSpPr>
        <p:spPr>
          <a:xfrm>
            <a:off x="2483768" y="1340768"/>
            <a:ext cx="2016224" cy="2304256"/>
          </a:xfrm>
          <a:prstGeom prst="cloudCallout">
            <a:avLst>
              <a:gd name="adj1" fmla="val -58703"/>
              <a:gd name="adj2" fmla="val -22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1931 yılı itibarıyla  kadınlara seçimlere  katılma hakkı verildi.</a:t>
            </a:r>
            <a:endParaRPr lang="tr-TR" dirty="0"/>
          </a:p>
        </p:txBody>
      </p:sp>
      <p:sp>
        <p:nvSpPr>
          <p:cNvPr id="7" name="4-Nokta Yıldız 6"/>
          <p:cNvSpPr/>
          <p:nvPr/>
        </p:nvSpPr>
        <p:spPr>
          <a:xfrm>
            <a:off x="1475656" y="5085184"/>
            <a:ext cx="720080" cy="457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926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069 C 0.00139 -0.01411 0.00244 -0.02914 0.00834 -0.04047 C 0.01129 -0.05689 0.01737 -0.0703 0.02622 -0.0821 C 0.02796 -0.09204 0.03264 -0.09875 0.0382 -0.10592 C 0.04132 -0.11956 0.05313 -0.11309 0.06198 -0.11193 C 0.07309 -0.10731 0.08612 -0.10962 0.09636 -0.10199 C 0.10226 -0.09759 0.10747 -0.09158 0.11268 -0.08603 C 0.11754 -0.08071 0.12309 -0.07632 0.12761 -0.0703 C 0.13004 -0.06707 0.13264 -0.0636 0.13507 -0.06036 C 0.13612 -0.05897 0.1382 -0.0562 0.1382 -0.0562 C 0.14167 -0.04209 0.13855 -0.04671 0.14566 -0.04047 C 0.14844 -0.02382 0.14445 -0.03931 0.15157 -0.02844 C 0.154 -0.02498 0.15504 -0.01989 0.15747 -0.01665 C 0.1625 -0.00994 0.16806 -0.0037 0.17396 0.00139 C 0.1783 0.01018 0.18386 0.01295 0.19028 0.01735 C 0.19757 0.0222 0.20382 0.03099 0.21129 0.03515 C 0.21632 0.03816 0.2224 0.03862 0.22761 0.04117 C 0.2415 0.04047 0.25556 0.0414 0.26945 0.03909 C 0.27379 0.03839 0.27796 0.01642 0.28143 0.00925 C 0.28178 -0.05782 0.26632 -0.18177 0.28733 -0.26896 C 0.28803 -0.28423 0.28559 -0.30065 0.29028 -0.31475 C 0.29532 -0.33002 0.29393 -0.31915 0.29775 -0.33256 C 0.30105 -0.34459 0.30504 -0.35707 0.30973 -0.36841 C 0.31285 -0.37604 0.32084 -0.38529 0.32466 -0.39038 C 0.32674 -0.39315 0.32726 -0.39755 0.32917 -0.40032 C 0.33698 -0.41189 0.34775 -0.4209 0.35608 -0.43201 C 0.37084 -0.45166 0.38507 -0.46716 0.40521 -0.47572 C 0.42987 -0.4741 0.45591 -0.46924 0.47987 -0.45999 C 0.49237 -0.45513 0.50261 -0.44172 0.51424 -0.43409 C 0.52084 -0.42044 0.53178 -0.41443 0.53959 -0.40217 C 0.55556 -0.3772 0.5698 -0.35037 0.58282 -0.32262 C 0.59115 -0.30481 0.59827 -0.28677 0.60382 -0.26711 C 0.60608 -0.25902 0.61129 -0.24329 0.61129 -0.24329 C 0.6132 -0.22433 0.61667 -0.20791 0.61875 -0.18941 C 0.62032 -0.17484 0.62327 -0.1457 0.62327 -0.1457 C 0.62223 -0.11609 0.62084 -0.07146 0.61268 -0.04232 C 0.60782 -0.02498 0.59584 -0.01827 0.58594 -0.0067 C 0.57032 0.01157 0.55382 0.02174 0.53507 0.03122 C 0.53299 0.03215 0.53143 0.03492 0.52917 0.03515 C 0.50938 0.037 0.48941 0.03654 0.46945 0.03724 C 0.43959 0.04325 0.4566 0.04024 0.41875 0.0451 C 0.40035 0.04441 0.37952 0.05342 0.36355 0.04117 C 0.35365 0.03354 0.36928 0.04047 0.35452 0.03515 C 0.34462 0.02729 0.33612 0.01712 0.32622 0.00925 C 0.31789 -0.00416 0.30938 -0.01734 0.30087 -0.03053 C 0.29428 -0.0407 0.29202 -0.05203 0.28438 -0.06221 C 0.28143 -0.0814 0.28577 -0.06429 0.27691 -0.07817 C 0.27344 -0.08372 0.27153 -0.09366 0.26789 -0.10014 C 0.26389 -0.11656 0.26164 -0.1339 0.25747 -0.14986 C 0.25487 -0.17669 0.24948 -0.19056 0.25608 -0.22132 C 0.25712 -0.22641 0.25851 -0.23705 0.26355 -0.23913 C 0.26737 -0.24075 0.27136 -0.24052 0.27535 -0.24121 C 0.2816 -0.24399 0.28369 -0.24537 0.29028 -0.24329 C 0.29566 -0.23612 0.30209 -0.2308 0.30834 -0.22525 C 0.31181 -0.21808 0.31563 -0.21161 0.32014 -0.20536 C 0.32379 -0.19126 0.31841 -0.20768 0.32761 -0.19542 C 0.33021 -0.19195 0.32969 -0.18547 0.33212 -0.18154 C 0.33334 -0.17969 0.33507 -0.179 0.33664 -0.17761 C 0.33872 -0.16952 0.33994 -0.17114 0.3441 -0.16559 " pathEditMode="relative" ptsTypes="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 w="571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r>
              <a:rPr lang="tr-TR" dirty="0" smtClean="0"/>
              <a:t>Aşağıdakilerden hangisi veya hangileri tüketici haklarının ihlali durumunda başvurduğumuz yerlerden değildir?</a:t>
            </a:r>
          </a:p>
          <a:p>
            <a:pPr marL="68580" indent="0">
              <a:buNone/>
            </a:pPr>
            <a:r>
              <a:rPr lang="tr-TR" dirty="0" smtClean="0"/>
              <a:t>I-Reklam kurulu</a:t>
            </a:r>
          </a:p>
          <a:p>
            <a:pPr marL="68580" indent="0">
              <a:buNone/>
            </a:pPr>
            <a:r>
              <a:rPr lang="tr-TR" dirty="0" smtClean="0"/>
              <a:t>II- Tüketici Hakları Derneği</a:t>
            </a:r>
          </a:p>
          <a:p>
            <a:pPr marL="68580" indent="0">
              <a:buNone/>
            </a:pPr>
            <a:r>
              <a:rPr lang="tr-TR" dirty="0" smtClean="0"/>
              <a:t>III- Kaymakamlık</a:t>
            </a:r>
          </a:p>
          <a:p>
            <a:pPr marL="68580" indent="0">
              <a:buNone/>
            </a:pPr>
            <a:r>
              <a:rPr lang="tr-TR" dirty="0" smtClean="0"/>
              <a:t>IV-Tüketici mahkemeleri</a:t>
            </a:r>
          </a:p>
          <a:p>
            <a:pPr marL="68580" indent="0">
              <a:buNone/>
            </a:pPr>
            <a:r>
              <a:rPr lang="tr-TR" dirty="0" smtClean="0"/>
              <a:t>A-Yalnız III  B- Yalnız II    C-I ve II     D-II ve IV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236296" y="1196752"/>
            <a:ext cx="45720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90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5097E-6 C -0.025 -0.00971 -0.04879 -0.01665 -0.07466 -0.01988 C -0.09913 -0.02682 -0.12448 -0.02636 -0.14931 -0.02983 C -0.20677 -0.02798 -0.19393 -0.03654 -0.2224 -0.01803 C -0.22969 -0.00323 -0.22604 -0.00971 -0.23282 0.00186 C -0.23472 0.01203 -0.23768 0.02198 -0.24028 0.03169 C -0.24236 0.0532 -0.24167 0.07401 -0.23872 0.09552 C -0.23733 0.10546 -0.23646 0.11911 -0.23125 0.1272 C -0.20677 0.16559 -0.22222 0.13483 -0.21337 0.1531 C -0.20903 0.17808 -0.2132 0.19427 -0.22084 0.21462 C -0.22257 0.23012 -0.22778 0.25047 -0.24028 0.2544 C -0.24688 0.26018 -0.25209 0.26018 -0.25972 0.26249 C -0.26979 0.2655 -0.27969 0.27059 -0.28959 0.27429 C -0.30347 0.27359 -0.31736 0.27359 -0.33125 0.27244 C -0.34045 0.27174 -0.33212 0.27036 -0.33733 0.26434 C -0.34236 0.25856 -0.35452 0.25093 -0.36111 0.24839 C -0.38577 0.2389 -0.41094 0.23058 -0.43577 0.22272 C -0.43733 0.22133 -0.43872 0.21994 -0.44028 0.21878 C -0.44167 0.21786 -0.44341 0.21786 -0.44479 0.2167 C -0.4566 0.20745 -0.44532 0.21277 -0.45521 0.20884 C -0.46528 0.19959 -0.45278 0.20976 -0.46858 0.20283 C -0.47431 0.20028 -0.47986 0.19681 -0.48507 0.19288 C -0.49948 0.18224 -0.51493 0.17091 -0.53125 0.16698 C -0.53646 0.1568 -0.53907 0.16189 -0.54618 0.15704 C -0.56129 0.14663 -0.57535 0.139 -0.59254 0.13507 C -0.6099 0.13576 -0.62743 0.1353 -0.64479 0.13715 C -0.64653 0.13738 -0.64775 0.13992 -0.64931 0.14108 C -0.65347 0.14385 -0.65816 0.14408 -0.66268 0.14501 C -0.66632 0.15241 -0.67761 0.16305 -0.67761 0.16305 C -0.6875 0.18548 -0.68229 0.17739 -0.69097 0.18895 C -0.69879 0.21531 -0.69861 0.25278 -0.69254 0.27822 C -0.69167 0.28562 -0.69254 0.29395 -0.68959 0.30019 C -0.67986 0.321 -0.66407 0.33465 -0.64775 0.3439 C -0.64462 0.34575 -0.64167 0.3476 -0.63872 0.34991 C -0.63559 0.35223 -0.63316 0.35593 -0.62986 0.35778 C -0.604 0.3735 -0.55886 0.36888 -0.53577 0.3698 C -0.50816 0.36865 -0.48837 0.36679 -0.46268 0.36379 C -0.45226 0.36055 -0.44167 0.35685 -0.43125 0.35384 C -0.42587 0.35223 -0.41493 0.34991 -0.41493 0.34991 C -0.40052 0.34043 -0.41875 0.35153 -0.4 0.3439 C -0.3724 0.3328 -0.34393 0.3254 -0.31493 0.32216 C -0.3066 0.31823 -0.30104 0.31245 -0.29254 0.31013 C -0.27101 0.28886 -0.25469 0.2803 -0.2283 0.27429 C -0.21025 0.26226 -0.20157 0.26897 -0.17604 0.27036 C -0.16094 0.27568 -0.14532 0.27799 -0.12986 0.2803 C -0.12344 0.28331 -0.11841 0.28863 -0.11198 0.29233 C -0.10104 0.31129 -0.07934 0.31915 -0.06268 0.32794 C -0.05521 0.33789 -0.05139 0.34714 -0.04618 0.35986 C -0.04514 0.36217 -0.04306 0.36356 -0.04184 0.36587 C -0.03698 0.37443 -0.03282 0.38368 -0.02986 0.39362 C -0.02934 0.39825 -0.02969 0.4031 -0.0283 0.4075 C -0.02743 0.41004 -0.02483 0.4112 -0.02379 0.41351 C -0.0224 0.41652 -0.0217 0.41999 -0.02084 0.42346 C -0.01545 0.44381 -0.01962 0.43641 -0.01337 0.44543 C -0.01441 0.46971 -0.01407 0.48405 -0.02084 0.50486 C -0.02205 0.50879 -0.02188 0.51365 -0.02379 0.51689 C -0.02535 0.51966 -0.0342 0.53053 -0.03733 0.5347 C -0.04202 0.54094 -0.04584 0.5458 -0.05226 0.5488 C -0.05938 0.55782 -0.06476 0.55875 -0.07466 0.5606 C -0.08264 0.56476 -0.09045 0.56638 -0.09844 0.57054 C -0.13872 0.56892 -0.17917 0.56869 -0.21945 0.56661 C -0.25261 0.56499 -0.28611 0.55551 -0.31945 0.55273 C -0.32657 0.54926 -0.33438 0.54857 -0.34184 0.54672 C -0.35157 0.5421 -0.36163 0.53909 -0.3717 0.53678 C -0.38681 0.52914 -0.37952 0.53238 -0.39393 0.52683 C -0.39983 0.51897 -0.40695 0.51666 -0.41493 0.51296 C -0.43299 0.50417 -0.45261 0.50024 -0.4717 0.497 C -0.49827 0.48567 -0.52136 0.49422 -0.55226 0.49515 C -0.55938 0.49815 -0.56563 0.49954 -0.57309 0.50093 C -0.59549 0.51064 -0.56823 0.49769 -0.59097 0.51296 C -0.60278 0.52105 -0.61563 0.52776 -0.6283 0.53284 C -0.63525 0.53886 -0.64167 0.54649 -0.64931 0.55065 C -0.65174 0.55204 -0.65434 0.55297 -0.65677 0.55458 C -0.66198 0.55828 -0.66441 0.56407 -0.67014 0.56661 C -0.6717 0.57054 -0.67327 0.57864 -0.67761 0.57864 " pathEditMode="relative" ptsTypes="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SORU-21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419872" y="1700808"/>
            <a:ext cx="5040560" cy="4248472"/>
          </a:xfr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marL="68580" indent="0">
              <a:buNone/>
            </a:pPr>
            <a:r>
              <a:rPr lang="tr-TR" dirty="0" smtClean="0"/>
              <a:t>Konuşma balonculuğunda  bilgi dikkate alındığında ,aşağıdakilerden hangisi yanlıştır?</a:t>
            </a:r>
          </a:p>
          <a:p>
            <a:pPr marL="68580" indent="0">
              <a:buNone/>
            </a:pPr>
            <a:r>
              <a:rPr lang="tr-TR" dirty="0" smtClean="0"/>
              <a:t>A-Haklarımız kanunlarla korunur.</a:t>
            </a:r>
          </a:p>
          <a:p>
            <a:pPr marL="68580" indent="0">
              <a:buNone/>
            </a:pPr>
            <a:r>
              <a:rPr lang="tr-TR" dirty="0" smtClean="0"/>
              <a:t>B-Herkes sorumluluklarını yerine getirmek  zorunda değildir.</a:t>
            </a:r>
          </a:p>
          <a:p>
            <a:pPr marL="68580" indent="0">
              <a:buNone/>
            </a:pPr>
            <a:r>
              <a:rPr lang="tr-TR" dirty="0" smtClean="0"/>
              <a:t>C- Özgürlüklerimiz sınırsız değildir.</a:t>
            </a:r>
          </a:p>
          <a:p>
            <a:pPr marL="68580" indent="0">
              <a:buNone/>
            </a:pPr>
            <a:r>
              <a:rPr lang="tr-TR" dirty="0" smtClean="0"/>
              <a:t>D-Her Türk vatandaşının hak sorumluluk ve özgürlükleri vardır.</a:t>
            </a:r>
            <a:endParaRPr lang="tr-TR" dirty="0"/>
          </a:p>
        </p:txBody>
      </p:sp>
      <p:pic>
        <p:nvPicPr>
          <p:cNvPr id="1026" name="Picture 2" descr="C:\Documents and Settings\HP\Local Settings\Temporary Internet Files\Content.IE5\Y0IBMAWP\MP900408983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Belirtme Çizgisi 4"/>
          <p:cNvSpPr/>
          <p:nvPr/>
        </p:nvSpPr>
        <p:spPr>
          <a:xfrm>
            <a:off x="683568" y="2636912"/>
            <a:ext cx="2592288" cy="3168352"/>
          </a:xfrm>
          <a:prstGeom prst="wedgeEllipseCallout">
            <a:avLst>
              <a:gd name="adj1" fmla="val -17644"/>
              <a:gd name="adj2" fmla="val -599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Her Türk vatandaşının  kanunlar tarafından belirlenen  ve korunan hak ve sorumluluk  ve özgürlükleri vardır.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Akış Çizelgesi: Bağlayıcı 6"/>
          <p:cNvSpPr/>
          <p:nvPr/>
        </p:nvSpPr>
        <p:spPr>
          <a:xfrm>
            <a:off x="2987824" y="69269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603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4.85549E-6 C -0.00712 0.01248 -0.01372 0.02566 -0.02049 0.03838 C -0.02396 0.04509 -0.02622 0.05295 -0.03056 0.05873 C -0.0323 0.06104 -0.03421 0.06289 -0.0356 0.06543 C -0.04011 0.07376 -0.04185 0.08046 -0.04758 0.08809 C -0.0481 0.09248 -0.04844 0.09711 -0.04931 0.1015 C -0.05018 0.10543 -0.05244 0.10867 -0.05261 0.11283 C -0.05348 0.13919 -0.05244 0.17064 -0.0356 0.18728 C -0.01806 0.22405 -0.00539 0.20023 0.04235 0.19861 C 0.07812 0.19029 0.1151 0.20023 0.15069 0.20763 C 0.1559 0.20879 0.16076 0.21179 0.16597 0.21225 C 0.18003 0.21341 0.19426 0.21364 0.20833 0.21433 C 0.2236 0.22127 0.23072 0.22358 0.24739 0.22566 C 0.2585 0.23075 0.26753 0.23283 0.27951 0.23468 C 0.28923 0.23907 0.29878 0.24416 0.30833 0.24832 C 0.31909 0.25318 0.33003 0.2548 0.34062 0.25965 C 0.35572 0.27977 0.33472 0.25318 0.35242 0.27098 C 0.36006 0.27861 0.36683 0.28786 0.37447 0.29572 L 0.37447 0.29572 C 0.38576 0.30566 0.4019 0.31468 0.4151 0.32046 C 0.42065 0.32532 0.42656 0.32902 0.43211 0.3341 C 0.43333 0.33642 0.43472 0.33827 0.43558 0.34081 C 0.43697 0.3452 0.43888 0.35445 0.43888 0.35445 C 0.43854 0.36162 0.43836 0.3889 0.43385 0.39954 C 0.43263 0.40231 0.4302 0.4037 0.42881 0.40624 C 0.42395 0.41526 0.42413 0.42058 0.41683 0.42659 C 0.41076 0.44994 0.42048 0.41803 0.41006 0.43561 C 0.40867 0.43815 0.41006 0.44254 0.40833 0.44462 C 0.39739 0.45757 0.37725 0.45757 0.3644 0.45827 C 0.33385 0.46011 0.30329 0.46127 0.27274 0.46266 C 0.26267 0.46428 0.25485 0.46543 0.24565 0.46959 C 0.20676 0.46613 0.14583 0.47098 0.1118 0.46058 C 0.10503 0.46127 0.09808 0.46058 0.09149 0.46266 C 0.08871 0.46358 0.08715 0.46774 0.08472 0.46959 C 0.07864 0.47422 0.06944 0.47792 0.06267 0.48069 C 0.05607 0.4867 0.05676 0.49017 0.05242 0.49896 C 0.05138 0.50428 0.04913 0.50913 0.04913 0.51468 C 0.04913 0.5459 0.05555 0.54959 0.06093 0.5778 C 0.06354 0.59098 0.06649 0.60069 0.07274 0.61179 C 0.07812 0.63283 0.06892 0.59954 0.07951 0.62751 C 0.08419 0.64 0.08402 0.64879 0.09322 0.65688 C 0.10607 0.683 0.08367 0.63907 0.10329 0.67052 C 0.10451 0.67237 0.10381 0.67561 0.10503 0.67722 C 0.11614 0.69202 0.11215 0.68162 0.12204 0.69064 C 0.12725 0.69549 0.13211 0.70127 0.13715 0.70659 C 0.14444 0.71422 0.15607 0.71584 0.1644 0.72 C 0.17135 0.72347 0.17794 0.72763 0.18472 0.73133 C 0.18888 0.73364 0.19374 0.73272 0.19826 0.73364 C 0.21892 0.7378 0.23992 0.7385 0.26093 0.74035 C 0.34114 0.73665 0.37586 0.74497 0.43888 0.69526 C 0.44288 0.68 0.43732 0.69572 0.44565 0.68624 C 0.44965 0.68185 0.45208 0.67537 0.4559 0.67052 C 0.46024 0.65341 0.45399 0.67584 0.46267 0.65457 C 0.46926 0.63861 0.46163 0.64694 0.47117 0.63884 C 0.47343 0.6326 0.47742 0.62728 0.47951 0.62081 C 0.48871 0.59329 0.47465 0.6222 0.48472 0.60277 C 0.48697 0.5889 0.48975 0.57595 0.49149 0.56208 C 0.49201 0.5237 0.49218 0.48532 0.49322 0.44694 C 0.49322 0.44393 0.49479 0.44092 0.49479 0.43792 C 0.49479 0.41457 0.49409 0.39121 0.49322 0.36786 C 0.49079 0.30405 0.45763 0.28023 0.4236 0.2437 C 0.40104 0.21942 0.3927 0.19537 0.36267 0.18728 C 0.34635 0.17665 0.32777 0.17688 0.31006 0.17387 C 0.30676 0.17318 0.30329 0.17248 0.29999 0.17156 C 0.29531 0.17017 0.28628 0.16694 0.28628 0.16694 C 0.26423 0.14774 0.23263 0.15838 0.20833 0.16925 C 0.18663 0.19861 0.21215 0.16555 0.17951 0.20092 C 0.17586 0.20485 0.17048 0.21133 0.16597 0.21433 C 0.15607 0.22081 0.16249 0.21017 0.14739 0.22566 C 0.14097 0.23237 0.13715 0.24023 0.13038 0.24601 C 0.12864 0.24902 0.12725 0.25225 0.12534 0.25503 C 0.12395 0.25688 0.12169 0.25757 0.12031 0.25965 C 0.10919 0.27653 0.11892 0.27075 0.10833 0.27537 C 0.10485 0.28462 0.10051 0.29225 0.09826 0.30243 C 0.09565 0.31422 0.09426 0.3267 0.09149 0.3385 C 0.08888 0.34983 0.08524 0.36092 0.08298 0.37248 C 0.07829 0.39653 0.07291 0.41803 0.05919 0.43561 C 0.05711 0.44439 0.05885 0.44069 0.05416 0.44694 " pathEditMode="relative" ptsTypes="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940152" y="1027664"/>
            <a:ext cx="2128082" cy="601136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Soru-22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3923928" y="1844824"/>
            <a:ext cx="4141080" cy="3961615"/>
          </a:xfrm>
          <a:pattFill prst="pct20">
            <a:fgClr>
              <a:srgbClr val="FF0000"/>
            </a:fgClr>
            <a:bgClr>
              <a:schemeClr val="bg1"/>
            </a:bgClr>
          </a:pattFill>
          <a:ln w="571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tr-TR" dirty="0" smtClean="0"/>
              <a:t>Öğretmenin sorusunun cevabı ,aşağıdakilerden hangisinin konusuna girer.</a:t>
            </a:r>
          </a:p>
          <a:p>
            <a:pPr marL="68580" indent="0">
              <a:buNone/>
            </a:pPr>
            <a:r>
              <a:rPr lang="tr-TR" dirty="0" smtClean="0"/>
              <a:t>A-Türkçe    </a:t>
            </a:r>
          </a:p>
          <a:p>
            <a:pPr marL="68580" indent="0">
              <a:buNone/>
            </a:pPr>
            <a:endParaRPr lang="tr-TR" dirty="0"/>
          </a:p>
          <a:p>
            <a:pPr marL="68580" indent="0">
              <a:buNone/>
            </a:pPr>
            <a:r>
              <a:rPr lang="tr-TR" dirty="0" smtClean="0"/>
              <a:t> B- Ahlak Bilgisi</a:t>
            </a:r>
          </a:p>
          <a:p>
            <a:pPr marL="68580" indent="0">
              <a:buNone/>
            </a:pPr>
            <a:endParaRPr lang="tr-TR" dirty="0"/>
          </a:p>
          <a:p>
            <a:pPr marL="68580" indent="0">
              <a:buNone/>
            </a:pPr>
            <a:r>
              <a:rPr lang="tr-TR" dirty="0" smtClean="0"/>
              <a:t>C- Sosyal Bilgiler</a:t>
            </a:r>
          </a:p>
          <a:p>
            <a:pPr marL="68580" indent="0">
              <a:buNone/>
            </a:pPr>
            <a:endParaRPr lang="tr-TR" dirty="0"/>
          </a:p>
          <a:p>
            <a:pPr marL="68580" indent="0">
              <a:buNone/>
            </a:pPr>
            <a:r>
              <a:rPr lang="tr-TR" dirty="0" smtClean="0"/>
              <a:t>D-Fen ve Teknoloji</a:t>
            </a:r>
            <a:endParaRPr lang="tr-TR" dirty="0"/>
          </a:p>
        </p:txBody>
      </p:sp>
      <p:pic>
        <p:nvPicPr>
          <p:cNvPr id="2051" name="Picture 3" descr="C:\Documents and Settings\HP\Local Settings\Temporary Internet Files\Content.IE5\F8U05ME8\MP90043954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48032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Belirtme Çizgisi 4"/>
          <p:cNvSpPr/>
          <p:nvPr/>
        </p:nvSpPr>
        <p:spPr>
          <a:xfrm>
            <a:off x="611560" y="3068960"/>
            <a:ext cx="2952328" cy="2448272"/>
          </a:xfrm>
          <a:prstGeom prst="wedgeEllipseCallout">
            <a:avLst>
              <a:gd name="adj1" fmla="val -7184"/>
              <a:gd name="adj2" fmla="val -5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Yaşadığınız yere yeni okul yapılsa ,bu sizi ve orada yaşayanları nasıl etkiler.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Akış Çizelgesi: Bağlayıcı 5"/>
          <p:cNvSpPr/>
          <p:nvPr/>
        </p:nvSpPr>
        <p:spPr>
          <a:xfrm>
            <a:off x="1331640" y="59492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545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7 C 0.03698 0.00232 0.04149 0.00301 0.0684 0.00763 C 0.11632 0.00694 0.16441 0.00879 0.21233 0.00532 C 0.2158 0.00509 0.22865 -0.00901 0.23281 -0.01271 C 0.23611 -0.01572 0.24288 -0.02173 0.24288 -0.02173 C 0.25069 -0.03768 0.24618 -0.03237 0.25469 -0.03976 C 0.25833 -0.04716 0.26285 -0.05294 0.26667 -0.06011 C 0.2691 -0.06982 0.26892 -0.07861 0.27344 -0.08716 C 0.27604 -0.11213 0.27917 -0.13572 0.28524 -0.15953 C 0.29167 -0.29988 0.2849 -0.14127 0.28872 -0.4867 C 0.28889 -0.50265 0.2974 -0.53433 0.30729 -0.54312 C 0.32066 -0.53618 0.32309 -0.52508 0.33108 -0.50936 C 0.33385 -0.50404 0.33958 -0.49364 0.33958 -0.49364 C 0.34271 -0.4793 0.34549 -0.4652 0.34792 -0.45063 C 0.34722 -0.40462 0.35069 -0.37133 0.34288 -0.33109 C 0.34028 -0.2941 0.33733 -0.26913 0.3191 -0.24069 C 0.31597 -0.23583 0.31441 -0.22913 0.31076 -0.22497 C 0.30764 -0.2215 0.30347 -0.21988 0.30052 -0.21595 C 0.29878 -0.21364 0.29757 -0.21086 0.29549 -0.20924 C 0.28229 -0.19907 0.29236 -0.21179 0.28698 -0.20462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Soru-23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59" y="476671"/>
            <a:ext cx="1620181" cy="2160241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4008" y="1700808"/>
            <a:ext cx="3421000" cy="410563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Atatürk bu doğrultuda aşağıdaki kurumlardan hangisini kurmuştur?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A-Türk Dil Kurumu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B-Türk Tarih  Kurumu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C-Millet Mektepleri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Halk Evleri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Dikdörtgen Belirtme Çizgisi 5"/>
          <p:cNvSpPr/>
          <p:nvPr/>
        </p:nvSpPr>
        <p:spPr>
          <a:xfrm>
            <a:off x="1187624" y="2852936"/>
            <a:ext cx="3240360" cy="2520280"/>
          </a:xfrm>
          <a:prstGeom prst="wedgeRectCallout">
            <a:avLst>
              <a:gd name="adj1" fmla="val -50727"/>
              <a:gd name="adj2" fmla="val -757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Türklerin tarihi  İslam ve Osmanlı  tarihi ile sınırlı değildir .Kökleri daha eskiye giden  bir geçmişe sahip olan Türk milletinin tarihinin araştırılması gerekmektedir.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Akış Çizelgesi: Bağlayıcı 6"/>
          <p:cNvSpPr/>
          <p:nvPr/>
        </p:nvSpPr>
        <p:spPr>
          <a:xfrm>
            <a:off x="971600" y="59492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956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2127 C -0.01372 -0.01387 -0.00122 -0.01317 0.01059 -0.00786 C 0.07222 -0.00855 0.13368 -0.00878 0.19531 -0.01017 C 0.21389 -0.01063 0.23524 -0.03098 0.25122 -0.04161 C 0.25885 -0.0467 0.27656 -0.04855 0.27656 -0.04832 C 0.28003 -0.04832 0.31267 -0.04763 0.32413 -0.04393 C 0.32934 -0.04231 0.33941 -0.03722 0.33941 -0.03699 C 0.35868 -0.03791 0.37778 -0.03791 0.39705 -0.03953 C 0.42396 -0.04161 0.45017 -0.05248 0.47656 -0.05757 C 0.47813 -0.07121 0.47969 -0.08462 0.48177 -0.09803 C 0.48472 -0.15213 0.48733 -0.20647 0.49028 -0.26057 C 0.48976 -0.30173 0.49601 -0.37179 0.48333 -0.4208 C 0.48229 -0.45248 0.48056 -0.48231 0.47656 -0.51352 C 0.47552 -0.53549 0.47448 -0.54797 0.47153 -0.56763 C 0.47101 -0.58127 0.47049 -0.59468 0.46979 -0.60832 C 0.4684 -0.6363 0.4691 -0.65294 0.44774 -0.66242 C 0.42361 -0.68647 0.37552 -0.68485 0.34618 -0.68716 C 0.33715 -0.68786 0.32813 -0.68832 0.3191 -0.68948 C 0.30885 -0.69063 0.28854 -0.6941 0.28854 -0.69387 C 0.27691 -0.69757 0.26667 -0.70127 0.25469 -0.70312 C 0.23455 -0.71167 0.2125 -0.71329 0.19358 -0.72554 C 0.18958 -0.71028 0.19583 -0.69849 0.20035 -0.68508 C 0.20104 -0.68277 0.20139 -0.68046 0.20208 -0.67815 C 0.20469 -0.67052 0.20764 -0.66312 0.21059 -0.65572 C 0.21267 -0.6504 0.21597 -0.64554 0.21736 -0.63976 C 0.2191 -0.63237 0.21997 -0.6245 0.2224 -0.61734 C 0.22639 -0.60578 0.23438 -0.59676 0.24097 -0.58797 C 0.2467 -0.56832 0.25451 -0.55537 0.26302 -0.53826 C 0.27656 -0.51098 0.29115 -0.48277 0.30382 -0.45479 C 0.30868 -0.42843 0.31875 -0.39976 0.3309 -0.37803 C 0.33767 -0.36601 0.34566 -0.35514 0.35122 -0.34196 C 0.36059 -0.31976 0.36632 -0.29317 0.37656 -0.2719 C 0.3783 -0.2682 0.38142 -0.26635 0.38333 -0.26289 C 0.38715 -0.25641 0.38767 -0.24485 0.39358 -0.24254 C 0.39514 -0.24185 0.41181 -0.23514 0.41736 -0.23352 C 0.42066 -0.2326 0.42743 -0.23583 0.42743 -0.23121 C 0.42743 -0.22682 0.42066 -0.23121 0.41736 -0.23121 " pathEditMode="relative" rAng="0" ptsTypes="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2" y="-34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pattFill prst="openDmnd">
            <a:fgClr>
              <a:srgbClr val="FF0000"/>
            </a:fgClr>
            <a:bgClr>
              <a:schemeClr val="bg1"/>
            </a:bgClr>
          </a:patt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Aşağıdakilerden hangisi Sosyal Bilgiler dersinde öğrenilen  bir bilgi olamaz?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A- Cumhuriyetin kurucusu Mustafa Kemal Atatürk’tür.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B- Erzurum-Kars Yaylalarında büyükbaş hayvancılık yapılır.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C-Kitle iletişim araçlarına radyo, </a:t>
            </a:r>
            <a:r>
              <a:rPr lang="tr-TR" b="1" dirty="0" err="1" smtClean="0">
                <a:solidFill>
                  <a:schemeClr val="tx1"/>
                </a:solidFill>
              </a:rPr>
              <a:t>televizyon,gazete</a:t>
            </a:r>
            <a:r>
              <a:rPr lang="tr-TR" b="1" dirty="0" smtClean="0">
                <a:solidFill>
                  <a:schemeClr val="tx1"/>
                </a:solidFill>
              </a:rPr>
              <a:t> örnek verilebilir.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D- Üçgenin iç açıları toplamı  yüz seksen derecedir.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Akış Çizelgesi: Bağlayıcı 3"/>
          <p:cNvSpPr/>
          <p:nvPr/>
        </p:nvSpPr>
        <p:spPr>
          <a:xfrm>
            <a:off x="7812360" y="119675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2050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-0.02613 C -0.01441 -0.02682 -0.01892 -0.02798 -0.02344 -0.02844 C -0.03472 -0.0296 -0.04618 -0.0289 -0.05746 -0.03052 C -0.06771 -0.03214 -0.07917 -0.03954 -0.08958 -0.04185 C -0.13628 -0.05225 -0.1783 -0.05803 -0.22344 -0.07792 C -0.25069 -0.08994 -0.2934 -0.08647 -0.32187 -0.08925 C -0.33437 -0.09272 -0.34618 -0.09457 -0.35903 -0.09618 C -0.36806 -0.09549 -0.37726 -0.09526 -0.38628 -0.09387 C -0.39288 -0.09295 -0.39653 -0.08092 -0.40312 -0.08023 C -0.4099 -0.07954 -0.41667 -0.07861 -0.42344 -0.07792 C -0.42517 -0.07653 -0.42674 -0.07468 -0.42865 -0.07353 C -0.43142 -0.07168 -0.43437 -0.07098 -0.43698 -0.0689 C -0.44983 -0.05827 -0.4559 -0.02543 -0.4625 -0.00809 C -0.46441 0.00462 -0.46788 0.01572 -0.47101 0.02775 C -0.47049 0.1274 -0.47153 0.22682 -0.46927 0.32601 C -0.4691 0.3304 -0.46528 0.33318 -0.46424 0.33734 C -0.45868 0.35931 -0.4566 0.38497 -0.45226 0.4074 C -0.45 0.43746 -0.44531 0.47006 -0.45226 0.49988 C -0.45278 0.50705 -0.45278 0.51491 -0.45399 0.52231 C -0.45451 0.52509 -0.4566 0.52671 -0.45746 0.52925 C -0.46302 0.54705 -0.46615 0.56555 -0.47257 0.58335 C -0.4776 0.59676 -0.47639 0.60832 -0.48455 0.61942 C -0.48733 0.63052 -0.49531 0.6363 -0.50139 0.64439 C -0.51076 0.65665 -0.50556 0.65526 -0.51667 0.66682 C -0.52708 0.67769 -0.53941 0.6837 -0.55226 0.68717 C -0.57483 0.68601 -0.59757 0.68601 -0.62014 0.68486 C -0.62847 0.68439 -0.6408 0.67353 -0.65069 0.67145 C -0.66007 0.66358 -0.6691 0.66012 -0.67934 0.65549 C -0.68108 0.65179 -0.68229 0.6474 -0.68455 0.64439 C -0.68628 0.64208 -0.68941 0.64185 -0.69132 0.63977 C -0.69496 0.63538 -0.69809 0.63075 -0.70139 0.62636 L -0.70139 0.62636 C -0.70365 0.62173 -0.7059 0.61734 -0.70816 0.61272 C -0.70937 0.6104 -0.71163 0.60601 -0.71163 0.60601 C -0.71302 0.60046 -0.71319 0.59491 -0.71493 0.59006 C -0.71632 0.5859 -0.71858 0.58243 -0.72014 0.57896 C -0.72309 0.5711 -0.72326 0.56116 -0.72691 0.55399 C -0.73021 0.54728 -0.73368 0.53965 -0.73368 0.53156 " pathEditMode="relative" rAng="0" ptsTypes="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98" y="32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SORU-25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32656"/>
            <a:ext cx="2304256" cy="2448272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2843808" y="1556792"/>
            <a:ext cx="5221200" cy="4249647"/>
          </a:xfr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tr-TR" dirty="0" smtClean="0"/>
              <a:t>Atatürk:» Eğer bir millet büyükse kendisini tanımakla  daha büyük olur.» demiştir.</a:t>
            </a:r>
          </a:p>
          <a:p>
            <a:pPr marL="68580" indent="0">
              <a:buNone/>
            </a:pPr>
            <a:r>
              <a:rPr lang="tr-TR" dirty="0" smtClean="0"/>
              <a:t>Buna göre ,Atatürk’ün vurgulamak istediği  aşağıdakilerden hangisidir?</a:t>
            </a:r>
          </a:p>
          <a:p>
            <a:pPr marL="68580" indent="0">
              <a:buNone/>
            </a:pPr>
            <a:r>
              <a:rPr lang="tr-TR" dirty="0" smtClean="0"/>
              <a:t>A- Türk  dilinin geliştirilmesi gerektiğini</a:t>
            </a:r>
          </a:p>
          <a:p>
            <a:pPr marL="68580" indent="0">
              <a:buNone/>
            </a:pPr>
            <a:r>
              <a:rPr lang="tr-TR" dirty="0" smtClean="0"/>
              <a:t>B-Geniş toplulukların okuma-yazma oranının artırmanın gereğini</a:t>
            </a:r>
          </a:p>
          <a:p>
            <a:pPr marL="68580" indent="0">
              <a:buNone/>
            </a:pPr>
            <a:r>
              <a:rPr lang="tr-TR" dirty="0" smtClean="0"/>
              <a:t>C-Vatanın korunmasının önemini</a:t>
            </a:r>
          </a:p>
          <a:p>
            <a:pPr marL="68580" indent="0">
              <a:buNone/>
            </a:pPr>
            <a:r>
              <a:rPr lang="tr-TR" dirty="0" smtClean="0"/>
              <a:t>C-Tarih öğrenmenin gerekliliğini</a:t>
            </a:r>
            <a:endParaRPr lang="tr-TR" dirty="0"/>
          </a:p>
        </p:txBody>
      </p:sp>
      <p:sp>
        <p:nvSpPr>
          <p:cNvPr id="6" name="Akış Çizelgesi: Bağlayıcı 5"/>
          <p:cNvSpPr/>
          <p:nvPr/>
        </p:nvSpPr>
        <p:spPr>
          <a:xfrm>
            <a:off x="1043608" y="515719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375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3.00578E-6 C 0.00365 -0.01503 0.00851 -0.02012 0.01355 -0.03376 C 0.02049 -0.05272 0.00921 -0.02844 0.01858 -0.0474 C 0.02032 -0.06128 0.02449 -0.07422 0.03056 -0.08578 C 0.03334 -0.10174 0.04029 -0.11376 0.0441 -0.12856 C 0.04463 -0.13318 0.04463 -0.13781 0.04567 -0.1422 C 0.04636 -0.14474 0.04844 -0.14636 0.04914 -0.14891 C 0.05417 -0.16602 0.05244 -0.18498 0.06268 -0.19862 C 0.06719 -0.21087 0.07292 -0.22174 0.07622 -0.23469 C 0.08629 -0.20787 0.08265 -0.22336 0.08473 -0.18729 C 0.08525 -0.12625 0.08542 -0.06544 0.08647 -0.0044 C 0.08664 0.01086 0.09098 0.04 0.10001 0.05202 C 0.10487 0.05849 0.11285 0.05919 0.11858 0.06335 C 0.15088 0.08739 0.10174 0.05479 0.13213 0.07445 C 0.14115 0.08647 0.15556 0.09248 0.16772 0.09479 C 0.18351 0.0941 0.19931 0.09364 0.21529 0.09248 C 0.23421 0.09109 0.25244 0.07607 0.27119 0.07237 C 0.28039 0.0682 0.28872 0.06289 0.29827 0.05872 C 0.30417 0.05618 0.3106 0.05711 0.31685 0.05641 C 0.32431 0.05364 0.33143 0.04948 0.3389 0.04739 C 0.34619 0.04531 0.36094 0.043 0.36094 0.043 C 0.37067 0.03445 0.38421 0.03075 0.39497 0.02497 C 0.40157 0.0215 0.40695 0.01479 0.41355 0.01133 C 0.42223 -0.01226 0.41025 0.01572 0.42379 -0.00232 C 0.42553 -0.00463 0.4257 -0.00856 0.42709 -0.01133 C 0.44827 -0.0518 0.42327 0.00023 0.4441 -0.03607 C 0.45174 -0.04925 0.45886 -0.06313 0.46615 -0.07677 C 0.47188 -0.08763 0.47535 -0.09989 0.48126 -0.11052 C 0.48351 -0.11908 0.48751 -0.12671 0.48976 -0.1355 C 0.49098 -0.14058 0.49046 -0.14613 0.4915 -0.15122 C 0.50244 -0.20879 0.49567 -0.16 0.50001 -0.19399 C 0.49879 -0.22937 0.49758 -0.26474 0.49654 -0.30012 C 0.49567 -0.32185 0.49601 -0.34382 0.49497 -0.36555 C 0.49202 -0.43052 0.45435 -0.44347 0.41858 -0.47168 C 0.41077 -0.48833 0.38681 -0.49781 0.37292 -0.50104 C 0.36372 -0.50914 0.35313 -0.51168 0.34237 -0.51469 C 0.31737 -0.50914 0.3231 -0.50775 0.2915 -0.50567 C 0.28369 -0.50313 0.27917 -0.49873 0.27119 -0.49665 C 0.26094 -0.48972 0.26546 -0.48902 0.25765 -0.47862 C 0.25435 -0.46521 0.25834 -0.47769 0.25088 -0.46498 C 0.24549 -0.45573 0.24219 -0.44532 0.23733 -0.43561 C 0.23508 -0.42405 0.23282 -0.41272 0.22883 -0.40185 C 0.22831 -0.39584 0.22761 -0.3896 0.22709 -0.38359 C 0.22588 -0.36787 0.22379 -0.33619 0.22379 -0.33619 C 0.22327 -0.27006 0.2231 -0.2037 0.22206 -0.13758 C 0.22188 -0.12116 0.22171 -0.11029 0.21355 -0.0992 C 0.21129 -0.09018 0.20921 -0.08648 0.20331 -0.08116 C 0.19931 -0.06521 0.20192 -0.07168 0.19654 -0.06081 C 0.19601 -0.0585 0.19584 -0.05619 0.19497 -0.05411 C 0.1941 -0.05157 0.19237 -0.04995 0.1915 -0.0474 C 0.19063 -0.04463 0.18976 -0.03839 0.18976 -0.03839 " pathEditMode="relative" ptsTypes="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HAZIRLAYAN ALİ KARAALP</a:t>
            </a:r>
            <a:br>
              <a:rPr lang="tr-TR" dirty="0" smtClean="0"/>
            </a:br>
            <a:r>
              <a:rPr lang="tr-TR" dirty="0" smtClean="0"/>
              <a:t>EGİAD SOSYAL BİLGİLER ÖĞRETMENİ</a:t>
            </a:r>
            <a:endParaRPr lang="tr-TR" dirty="0"/>
          </a:p>
        </p:txBody>
      </p:sp>
      <p:pic>
        <p:nvPicPr>
          <p:cNvPr id="3074" name="Picture 2" descr="F:\DCIM\100NIKON\DSCN51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2590" y="2324100"/>
            <a:ext cx="4677833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3313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Bir olay hakkında yorum yaparken aşağıdaki durumlardan hangisine veya hangilerine daha </a:t>
            </a:r>
            <a:r>
              <a:rPr lang="tr-TR" smtClean="0">
                <a:solidFill>
                  <a:srgbClr val="FF0000"/>
                </a:solidFill>
              </a:rPr>
              <a:t>fazla yer </a:t>
            </a:r>
            <a:r>
              <a:rPr lang="tr-TR" dirty="0" smtClean="0">
                <a:solidFill>
                  <a:srgbClr val="FF0000"/>
                </a:solidFill>
              </a:rPr>
              <a:t>verilmesinin uygun olacağı savunulabilir?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I- Görüş   II- Olgu     III- Sonuç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A-Yalnız I     B-  Yalnız II   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</a:t>
            </a:r>
          </a:p>
          <a:p>
            <a:pPr marL="6858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C- I ve III    D- I, II ve III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4-Nokta Yıldız 3"/>
          <p:cNvSpPr/>
          <p:nvPr/>
        </p:nvSpPr>
        <p:spPr>
          <a:xfrm>
            <a:off x="7308304" y="1124744"/>
            <a:ext cx="914400" cy="7200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2678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4.16281E-7 C -0.00209 0.01827 -0.00608 0.03446 -0.0106 0.05181 C -0.01251 0.05898 -0.01389 0.0643 -0.01806 0.06962 C -0.0198 0.07702 -0.02223 0.08303 -0.02553 0.08951 C -0.02865 0.10269 -0.03056 0.11587 -0.03299 0.12928 C -0.03803 0.15634 -0.04393 0.18086 -0.04636 0.20884 C -0.0481 0.25116 -0.04827 0.28539 -0.05834 0.32424 C -0.05955 0.33974 -0.0606 0.35477 -0.06424 0.3698 C -0.06737 0.39848 -0.07258 0.43109 -0.08525 0.45537 C -0.09063 0.47873 -0.10521 0.5 -0.11806 0.51712 C -0.12014 0.52591 -0.12396 0.52429 -0.12987 0.52891 C -0.14358 0.53955 -0.15608 0.5458 -0.17171 0.5488 C -0.23317 0.54695 -0.29254 0.54233 -0.35383 0.54094 C -0.41598 0.5266 -0.47014 0.53377 -0.53889 0.53284 C -0.5533 0.53123 -0.56633 0.52845 -0.58073 0.52683 C -0.59393 0.52151 -0.60764 0.52128 -0.62101 0.51712 C -0.62605 0.51249 -0.62987 0.51111 -0.63594 0.50902 C -0.64289 0.50301 -0.65087 0.49815 -0.65834 0.49307 C -0.66129 0.48058 -0.65712 0.49307 -0.66424 0.4852 C -0.67344 0.47526 -0.66077 0.48173 -0.67171 0.47734 C -0.68438 0.45953 -0.69254 0.41513 -0.67171 0.40565 C -0.67067 0.40357 -0.67049 0.39987 -0.66876 0.39963 C -0.64636 0.39755 -0.62136 0.40218 -0.59862 0.40565 C -0.58837 0.41027 -0.57778 0.41212 -0.56719 0.41351 C -0.56285 0.41513 -0.55817 0.41559 -0.55383 0.41767 C -0.53403 0.42762 -0.5632 0.41675 -0.5448 0.42346 C -0.53473 0.42716 -0.52553 0.43016 -0.5165 0.43756 C -0.50886 0.44381 -0.4981 0.45537 -0.4882 0.45537 " pathEditMode="relative" ptsTypes="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C000"/>
          </a:solidFill>
          <a:ln w="57150"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  <p:txBody>
          <a:bodyPr/>
          <a:lstStyle/>
          <a:p>
            <a:r>
              <a:rPr lang="tr-TR" dirty="0" smtClean="0"/>
              <a:t>Aşağıdaki kavramlardan hangisinin  örnek cümlesi doğru değildir?</a:t>
            </a:r>
          </a:p>
          <a:p>
            <a:pPr marL="68580" indent="0">
              <a:buNone/>
            </a:pPr>
            <a:r>
              <a:rPr lang="tr-TR" dirty="0" smtClean="0"/>
              <a:t>A-Görüş: Kışın ,kayak sporu yapmak en büyük zevkimdir.</a:t>
            </a:r>
          </a:p>
          <a:p>
            <a:pPr marL="68580" indent="0">
              <a:buNone/>
            </a:pPr>
            <a:r>
              <a:rPr lang="tr-TR" dirty="0" smtClean="0"/>
              <a:t>B- Olay: İç Anadolu’da oluşan erozyon maddi kayıplara neden oldu.</a:t>
            </a:r>
          </a:p>
          <a:p>
            <a:pPr marL="68580" indent="0">
              <a:buNone/>
            </a:pPr>
            <a:r>
              <a:rPr lang="tr-TR" dirty="0" smtClean="0"/>
              <a:t>C-Olgu: Her çocuk matematik dersini sever.</a:t>
            </a:r>
          </a:p>
          <a:p>
            <a:pPr marL="68580" indent="0">
              <a:buNone/>
            </a:pPr>
            <a:r>
              <a:rPr lang="tr-TR" dirty="0" smtClean="0"/>
              <a:t>D-Görüş: Sosyal Bilgiler en kolay derstir.</a:t>
            </a:r>
            <a:endParaRPr lang="tr-TR" dirty="0"/>
          </a:p>
        </p:txBody>
      </p:sp>
      <p:sp>
        <p:nvSpPr>
          <p:cNvPr id="4" name="4-Nokta Yıldız 3"/>
          <p:cNvSpPr/>
          <p:nvPr/>
        </p:nvSpPr>
        <p:spPr>
          <a:xfrm>
            <a:off x="2339752" y="764704"/>
            <a:ext cx="648072" cy="57606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891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67345E-6 C -0.01077 0.00994 0.00225 -0.00116 -0.01042 0.00601 C -0.02709 0.01526 -0.03091 0.01757 -0.0507 0.01989 C -0.06181 0.02497 -0.07431 0.03399 -0.08351 0.04394 C -0.09011 0.05111 -0.09549 0.06082 -0.10296 0.06568 C -0.10938 0.08302 -0.11407 0.08672 -0.12396 0.09944 C -0.12657 0.10638 -0.12882 0.11193 -0.13282 0.11748 C -0.13646 0.13089 -0.13143 0.11424 -0.14028 0.13321 C -0.1448 0.14269 -0.14289 0.14338 -0.1507 0.15125 C -0.15747 0.17414 -0.14879 0.1487 -0.15973 0.16905 C -0.1606 0.17067 -0.16042 0.17322 -0.16112 0.17507 C -0.16355 0.18131 -0.16441 0.18131 -0.16858 0.18501 C -0.1691 0.18825 -0.1691 0.19195 -0.17014 0.19496 C -0.17205 0.20074 -0.17761 0.21091 -0.17761 0.21091 C -0.18108 0.22849 -0.18803 0.24352 -0.19254 0.26064 C -0.19636 0.27474 -0.19792 0.29001 -0.20157 0.30435 C -0.204 0.32886 -0.20712 0.35337 -0.20903 0.37789 C -0.20851 0.40032 -0.20799 0.42299 -0.20747 0.44542 C -0.20695 0.46947 -0.21251 0.53538 -0.20001 0.56868 C -0.19948 0.57192 -0.19931 0.57539 -0.19844 0.57863 C -0.19775 0.58094 -0.19584 0.58233 -0.19549 0.58464 C -0.19306 0.59759 -0.19445 0.61008 -0.18959 0.62234 C -0.17535 0.65726 -0.18698 0.62558 -0.17917 0.64038 C -0.17205 0.65379 -0.1783 0.64801 -0.16858 0.65425 C -0.16441 0.66512 -0.16025 0.66975 -0.15226 0.67599 C -0.14619 0.68917 -0.13386 0.71114 -0.1224 0.71577 C -0.11754 0.72571 -0.1106 0.72225 -0.10296 0.7278 C -0.10087 0.72941 -0.09948 0.73265 -0.09705 0.73381 C -0.08403 0.73959 -0.06719 0.7419 -0.05365 0.74375 C -0.00678 0.74167 0.02847 0.7382 0.0717 0.73381 C 0.10659 0.72456 0.14045 0.71068 0.17465 0.69796 C 0.18177 0.69542 0.18819 0.6901 0.19548 0.68802 C 0.20434 0.68547 0.21354 0.68571 0.22239 0.68409 C 0.25937 0.67715 0.29548 0.66859 0.33281 0.66605 C 0.3927 0.64269 0.45694 0.61887 0.50902 0.57077 C 0.52795 0.55319 0.54565 0.5333 0.56423 0.51503 C 0.58854 0.49121 0.61319 0.46878 0.63142 0.43547 C 0.63749 0.42437 0.64114 0.41142 0.64635 0.39963 C 0.66874 0.34967 0.68211 0.31336 0.69097 0.25647 C 0.69357 0.21739 0.69374 0.17992 0.68663 0.1413 C 0.68437 0.11286 0.67951 0.08163 0.67465 0.05365 C 0.67256 0.04139 0.66805 0.03006 0.66562 0.01804 C 0.66128 -0.00301 0.65677 -0.02336 0.64774 -0.04163 C 0.64479 -0.05481 0.64878 -0.03978 0.64184 -0.05551 C 0.63958 -0.06059 0.64131 -0.06314 0.63732 -0.06753 C 0.63402 -0.07123 0.62934 -0.07146 0.62534 -0.07355 C 0.60347 -0.07285 0.58159 -0.07262 0.55972 -0.07146 C 0.54131 -0.07054 0.52847 -0.04949 0.51336 -0.03978 C 0.50208 -0.02382 0.48559 -0.01966 0.47309 -0.00578 C 0.46006 0.00879 0.48055 -0.01087 0.45972 0.00809 C 0.45624 0.01133 0.45069 0.01989 0.45069 0.01989 C 0.4467 0.03099 0.4401 0.03469 0.43281 0.04186 C 0.42135 0.06707 0.43541 0.03885 0.42239 0.05781 C 0.41909 0.06267 0.41631 0.06822 0.41336 0.07354 C 0.4118 0.07608 0.40937 0.07724 0.40746 0.07955 C 0.40104 0.08719 0.39531 0.0969 0.38958 0.10546 C 0.38315 0.1154 0.37621 0.12488 0.37013 0.13529 C 0.36249 0.14824 0.35954 0.16535 0.35069 0.17715 C 0.34357 0.18663 0.33923 0.19241 0.33281 0.20282 C 0.3302 0.21392 0.33315 0.20467 0.32534 0.2167 C 0.31927 0.22595 0.32552 0.22155 0.31788 0.23473 C 0.31493 0.23982 0.31093 0.24398 0.30746 0.24861 C 0.3059 0.25069 0.3059 0.25416 0.30451 0.25647 C 0.2967 0.26873 0.28611 0.28307 0.2776 0.2944 C 0.27552 0.29718 0.27534 0.30203 0.27309 0.30435 C 0.26892 0.30874 0.26302 0.3092 0.25815 0.31221 C 0.25312 0.31915 0.25312 0.32053 0.24479 0.32423 C 0.23888 0.32678 0.2269 0.33002 0.2269 0.33002 C 0.2118 0.34644 0.19288 0.35499 0.17604 0.36794 C 0.16892 0.37349 0.16284 0.38182 0.1552 0.38575 C 0.15277 0.38714 0.14999 0.38783 0.14774 0.38968 C 0.14218 0.39385 0.13888 0.39893 0.13281 0.40171 C 0.12673 0.41397 0.13402 0.4024 0.12239 0.40957 C 0.11718 0.41281 0.10746 0.4216 0.10746 0.4216 C 0.10156 0.43362 0.1085 0.42206 0.09704 0.43154 C 0.09131 0.4364 0.08611 0.44218 0.08055 0.4475 C 0.07847 0.44958 0.07552 0.44981 0.07309 0.45143 C 0.06267 0.45883 0.04999 0.47456 0.03888 0.47918 C 0.03194 0.48797 0.04045 0.47826 0.0269 0.48728 C 0.02465 0.48867 0.02309 0.49167 0.02083 0.49306 C 0.01597 0.4963 0.00815 0.49768 0.00295 0.49907 C -0.00382 0.50809 -0.01667 0.52544 -0.02535 0.52891 C -0.03525 0.54209 -0.02414 0.52914 -0.03577 0.537 C -0.03855 0.53885 -0.04063 0.54255 -0.04323 0.54486 C -0.04948 0.55781 -0.06094 0.56753 -0.07014 0.57678 C -0.07292 0.58719 -0.07014 0.58002 -0.07917 0.59065 C -0.08664 0.59944 -0.09167 0.61101 -0.10001 0.61841 C -0.10417 0.62696 -0.11146 0.63436 -0.11789 0.64038 C -0.12275 0.645 -0.1224 0.64176 -0.1224 0.64616 " pathEditMode="relative" ptsTypes="ffffffffffffffffffffffffffffffffffffffffffffffffffffffffffffffffffffffffffffffffffffffff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dirty="0" smtClean="0"/>
              <a:t>SORU-4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48680"/>
            <a:ext cx="1835392" cy="2088232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tr-TR" dirty="0" smtClean="0"/>
              <a:t>Konuşma metninde yer alan çok boyutluluk dikkate alındığında, aşağıda verilenlerden hangisi hava kirliliğine neden olmaz?</a:t>
            </a:r>
          </a:p>
          <a:p>
            <a:pPr marL="68580" indent="0">
              <a:buNone/>
            </a:pPr>
            <a:r>
              <a:rPr lang="tr-TR" dirty="0" smtClean="0"/>
              <a:t>A-Taşıtların egzozları</a:t>
            </a:r>
          </a:p>
          <a:p>
            <a:pPr marL="68580" indent="0">
              <a:buNone/>
            </a:pPr>
            <a:r>
              <a:rPr lang="tr-TR" dirty="0" smtClean="0"/>
              <a:t>B-Fabrika bacalarındaki filtreler</a:t>
            </a:r>
          </a:p>
          <a:p>
            <a:pPr marL="68580" indent="0">
              <a:buNone/>
            </a:pPr>
            <a:r>
              <a:rPr lang="tr-TR" dirty="0" smtClean="0"/>
              <a:t>C-Konutların bacaları</a:t>
            </a:r>
          </a:p>
          <a:p>
            <a:pPr marL="68580" indent="0">
              <a:buNone/>
            </a:pPr>
            <a:r>
              <a:rPr lang="tr-TR" dirty="0" smtClean="0"/>
              <a:t>D-Yangınlar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1187624" y="2852936"/>
            <a:ext cx="3096344" cy="3024336"/>
          </a:xfrm>
          <a:prstGeom prst="wedgeRoundRectCallout">
            <a:avLst>
              <a:gd name="adj1" fmla="val -35173"/>
              <a:gd name="adj2" fmla="val -575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Büyük şehirlerin en büyük sorunlarından birisi hava kirliliğidir. Çok boyutlu düşünürsek bu sorunun nedenlerini bulabiliriz.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4-Nokta Yıldız 6"/>
          <p:cNvSpPr/>
          <p:nvPr/>
        </p:nvSpPr>
        <p:spPr>
          <a:xfrm>
            <a:off x="3419872" y="908720"/>
            <a:ext cx="720080" cy="64807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623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5.48566E-6 C -0.00312 0.01943 -0.0073 0.0414 -0.01806 0.05574 C -0.02067 0.07054 -0.01719 0.05736 -0.02397 0.06962 C -0.03004 0.08072 -0.03317 0.09205 -0.04046 0.1013 C -0.04272 0.11449 -0.05105 0.12929 -0.05973 0.13715 C -0.06147 0.14617 -0.06407 0.14871 -0.06876 0.15519 C -0.07188 0.16837 -0.07987 0.16583 -0.06129 0.16305 C -0.01824 0.14848 0.02309 0.1279 0.06407 0.10547 C 0.06563 0.10454 0.09757 0.08997 0.10747 0.0835 C 0.11268 0.08003 0.11823 0.07517 0.1224 0.06962 C 0.12396 0.06754 0.12535 0.06569 0.12674 0.06361 C 0.12795 0.06176 0.13143 0.05644 0.12986 0.05759 C 0.12049 0.0643 0.11563 0.07864 0.10886 0.08951 C 0.08681 0.12466 0.11372 0.07609 0.09098 0.11541 C 0.08056 0.13345 0.07118 0.1501 0.05816 0.1649 C 0.05243 0.17993 0.04861 0.19034 0.03872 0.20075 C 0.0342 0.21324 0.0382 0.2056 0.02986 0.21462 C 0.02743 0.2174 0.02049 0.22619 0.0224 0.22272 C 0.02448 0.21879 0.02691 0.21532 0.02986 0.21277 C 0.06337 0.18387 0.125 0.14478 0.15365 0.12535 C 0.21007 0.0872 0.26493 0.05204 0.3224 0.01597 C 0.33941 0.00533 0.36372 -0.01225 0.38056 -0.02381 C 0.38455 -0.02659 0.38854 -0.02913 0.39254 -0.03191 C 0.39497 -0.03353 0.40122 -0.03977 0.39844 -0.03977 C 0.39479 -0.03977 0.39202 -0.03514 0.38941 -0.03191 C 0.3816 -0.02242 0.37466 -0.01179 0.36702 -0.00207 C 0.34358 0.02799 0.32691 0.06291 0.30591 0.09737 C 0.28507 0.1316 0.25938 0.15981 0.23577 0.1908 C 0.17761 0.26712 0.1125 0.31846 0.04323 0.37767 C 0.01407 0.40241 -0.01737 0.42184 -0.04792 0.44335 C -0.06997 0.45907 -0.09601 0.47041 -0.11355 0.49515 C -0.05157 0.51111 0.01025 0.49931 0.07153 0.48706 C 0.08282 0.47734 0.11181 0.48706 0.11181 0.48706 " pathEditMode="relative" ptsTypes="fffffffffffffff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SORU-5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tr-TR" dirty="0" smtClean="0"/>
              <a:t>Verilen konuşma metninde, noktalı yere aşağıdakilerden hangisi gelmelidir?</a:t>
            </a:r>
          </a:p>
          <a:p>
            <a:r>
              <a:rPr lang="tr-TR" dirty="0" smtClean="0"/>
              <a:t>A-Varsayım</a:t>
            </a:r>
          </a:p>
          <a:p>
            <a:r>
              <a:rPr lang="tr-TR" dirty="0" smtClean="0"/>
              <a:t>B-Analizi</a:t>
            </a:r>
          </a:p>
          <a:p>
            <a:r>
              <a:rPr lang="tr-TR" dirty="0" smtClean="0"/>
              <a:t>C-Varsayım ileri sürmeyi</a:t>
            </a:r>
          </a:p>
          <a:p>
            <a:r>
              <a:rPr lang="tr-TR" dirty="0" smtClean="0"/>
              <a:t>D-Konuyu</a:t>
            </a:r>
            <a:endParaRPr lang="tr-TR" dirty="0"/>
          </a:p>
        </p:txBody>
      </p:sp>
      <p:pic>
        <p:nvPicPr>
          <p:cNvPr id="1028" name="Picture 4" descr="C:\Documents and Settings\HP\Local Settings\Temporary Internet Files\Content.IE5\Y0IBMAWP\MP90042654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>
          <a:xfrm>
            <a:off x="467544" y="2708920"/>
            <a:ext cx="3994728" cy="309752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dirty="0" smtClean="0"/>
              <a:t>Ben bir profesörüm. Yaptığım bilimsel araştırmalarda bazı basamaklara dikkat etmem gerekir. Çalışmama ilk önce ………………belirleyerek başlarım.</a:t>
            </a:r>
            <a:endParaRPr lang="tr-TR" dirty="0"/>
          </a:p>
        </p:txBody>
      </p:sp>
      <p:sp>
        <p:nvSpPr>
          <p:cNvPr id="6" name="4-Nokta Yıldız 5"/>
          <p:cNvSpPr/>
          <p:nvPr/>
        </p:nvSpPr>
        <p:spPr>
          <a:xfrm>
            <a:off x="7308304" y="1196752"/>
            <a:ext cx="648072" cy="457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480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8575E-6 C 0.00105 0.03145 0.0007 0.0599 0.00747 0.0895 C 0.01198 0.15171 0.01441 0.21531 0.00313 0.27637 C -0.00017 0.29464 -0.00468 0.31152 -0.00746 0.33002 C -0.00833 0.33557 -0.01024 0.34551 -0.0118 0.35199 C -0.01284 0.35592 -0.01493 0.36378 -0.01493 0.36378 C -0.01788 0.3624 -0.02135 0.3624 -0.02378 0.35985 C -0.02899 0.35477 -0.03385 0.34922 -0.03732 0.34205 C -0.03836 0.33996 -0.03871 0.33742 -0.04027 0.33603 C -0.04201 0.33441 -0.04427 0.33465 -0.04618 0.33395 C -0.05711 0.32447 -0.06579 0.31175 -0.0776 0.30412 C -0.08784 0.27683 -0.1151 0.27243 -0.13281 0.25856 C -0.15642 0.24029 -0.18333 0.22942 -0.20885 0.2167 C -0.21718 0.2056 -0.22829 0.20583 -0.23871 0.19889 C -0.27239 0.17646 -0.30954 0.18062 -0.34618 0.17299 C -0.35625 0.1686 -0.36823 0.16004 -0.37899 0.15911 C -0.39201 0.15796 -0.40486 0.15773 -0.41788 0.15703 C -0.43663 0.14871 -0.45104 0.15171 -0.47152 0.1531 C -0.4802 0.15495 -0.48802 0.15749 -0.49687 0.15911 C -0.51024 0.16466 -0.51892 0.16559 -0.5342 0.16698 C -0.55225 0.17206 -0.55208 0.17137 -0.56406 0.179 C -0.56996 0.1827 -0.58211 0.18895 -0.58211 0.18895 C -0.58663 0.19774 -0.59184 0.2049 -0.59843 0.21069 C -0.60156 0.22271 -0.59757 0.21115 -0.60746 0.22271 C -0.60885 0.22433 -0.6092 0.22687 -0.61041 0.22872 C -0.61371 0.23358 -0.61736 0.23798 -0.62083 0.2426 C -0.62239 0.24468 -0.62222 0.24838 -0.62378 0.25046 C -0.62482 0.25185 -0.62673 0.25185 -0.62829 0.25255 C -0.63402 0.26503 -0.63836 0.27845 -0.64166 0.29232 C -0.64166 0.29325 -0.64513 0.31938 -0.64166 0.32401 C -0.63906 0.32748 -0.63472 0.32632 -0.63125 0.32794 C -0.62864 0.32909 -0.62638 0.33095 -0.62378 0.3321 C -0.61979 0.33372 -0.6118 0.33603 -0.6118 0.33603 C -0.58993 0.33534 -0.56805 0.33511 -0.54618 0.33395 C -0.5342 0.33326 -0.52083 0.3247 -0.50885 0.32216 C -0.49375 0.30828 -0.47135 0.30204 -0.45364 0.29417 C -0.43941 0.28053 -0.42743 0.27521 -0.4118 0.26642 C -0.38993 0.25393 -0.37066 0.23682 -0.35069 0.22063 C -0.33975 0.21184 -0.33663 0.20583 -0.32673 0.19288 C -0.32343 0.18848 -0.31857 0.18663 -0.31493 0.18293 C -0.30746 0.1753 -0.30121 0.1649 -0.29392 0.15703 C -0.29114 0.15403 -0.28767 0.15241 -0.28507 0.14917 C -0.27569 0.13807 -0.2684 0.12373 -0.25816 0.11332 C -0.25173 0.09945 -0.24479 0.08603 -0.23732 0.07354 C -0.23507 0.06984 -0.23385 0.06476 -0.23125 0.06152 C -0.22395 0.05204 -0.2151 0.04232 -0.20885 0.03169 C -0.20295 0.02151 -0.19757 0.0111 -0.19097 0.00185 C -0.17083 -0.07239 -0.18819 -0.01064 -0.19253 0.21462 C -0.19288 0.23381 -0.20225 0.25717 -0.20885 0.27428 C -0.21111 0.29302 -0.21198 0.30944 -0.21927 0.32609 C -0.221 0.3432 -0.22552 0.36008 -0.23125 0.37581 C -0.23368 0.39408 -0.23715 0.41258 -0.24323 0.42946 C -0.24687 0.46115 -0.25468 0.49144 -0.26718 0.51897 C -0.27031 0.53307 -0.27395 0.55412 -0.28211 0.56453 C -0.28507 0.57701 -0.28038 0.58557 -0.27152 0.58858 C -0.27031 0.58996 -0.26875 0.59158 -0.26718 0.59251 C -0.26545 0.59366 -0.26232 0.59205 -0.26128 0.59436 C -0.26007 0.59598 -0.26215 0.59829 -0.26267 0.60037 C -0.26371 0.59783 -0.26371 0.59343 -0.26562 0.59251 C -0.26718 0.59181 -0.26562 0.59852 -0.26718 0.59852 C -0.26875 0.59852 -0.26805 0.59459 -0.26875 0.59251 C -0.26961 0.59459 -0.27152 0.59852 -0.27152 0.59852 " pathEditMode="relative" ptsTypes="fffffffffffffffffffffffffffffffffffffffffffffffffffffffffffffA">
                                      <p:cBhvr>
                                        <p:cTn id="6" dur="6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dirty="0" smtClean="0"/>
              <a:t>SORU-6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 marL="68580" indent="0">
              <a:buNone/>
            </a:pPr>
            <a:r>
              <a:rPr lang="tr-TR" dirty="0" smtClean="0"/>
              <a:t>A-Sosyoloji</a:t>
            </a:r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B-Coğrafya</a:t>
            </a:r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C-Tarih</a:t>
            </a:r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D-Tıp</a:t>
            </a:r>
            <a:endParaRPr lang="tr-TR" dirty="0"/>
          </a:p>
        </p:txBody>
      </p:sp>
      <p:sp>
        <p:nvSpPr>
          <p:cNvPr id="5" name="Dikdörtgen Belirtme Çizgisi 4"/>
          <p:cNvSpPr/>
          <p:nvPr/>
        </p:nvSpPr>
        <p:spPr>
          <a:xfrm>
            <a:off x="827584" y="3212976"/>
            <a:ext cx="3168352" cy="1800200"/>
          </a:xfrm>
          <a:prstGeom prst="wedgeRectCallout">
            <a:avLst>
              <a:gd name="adj1" fmla="val -42139"/>
              <a:gd name="adj2" fmla="val -63680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Çocuklar sosyal bilgileri oluşturan bilim dalları içerisinde  hangisi yer almaz?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HP\Local Settings\Temporary Internet Files\Content.IE5\Y0IBMAWP\MP900409048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3419475" cy="227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ağ Ok 6"/>
          <p:cNvSpPr/>
          <p:nvPr/>
        </p:nvSpPr>
        <p:spPr>
          <a:xfrm>
            <a:off x="1475656" y="5661248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005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31214E-7 C 0.01459 -0.00393 0.02831 -0.01179 0.04237 -0.01803 C 0.05661 -0.02427 0.04532 -0.01549 0.05939 -0.02497 C 0.06893 -0.03144 0.07952 -0.03838 0.08977 -0.043 C 0.0955 -0.04901 0.10105 -0.05503 0.10678 -0.06104 C 0.10834 -0.06266 0.10869 -0.06612 0.11025 -0.06774 C 0.11164 -0.06913 0.11355 -0.06936 0.11529 -0.07005 C 0.11859 -0.083 0.11459 -0.07121 0.12379 -0.0837 C 0.13213 -0.09503 0.1356 -0.11075 0.14584 -0.11977 C 0.14827 -0.12971 0.15018 -0.14011 0.15418 -0.14913 C 0.15782 -0.15768 0.16355 -0.16462 0.16616 -0.17387 C 0.17015 -0.18728 0.17466 -0.19861 0.18143 -0.20994 C 0.18248 -0.21364 0.183 -0.21803 0.18473 -0.22127 C 0.18647 -0.22427 0.18994 -0.22474 0.1915 -0.22797 C 0.19307 -0.23121 0.19202 -0.23584 0.19324 -0.2393 C 0.19602 -0.2467 0.20001 -0.25295 0.20348 -0.25965 C 0.21286 -0.27838 0.20695 -0.27399 0.21529 -0.28901 C 0.22449 -0.30543 0.23317 -0.32208 0.24237 -0.33873 C 0.25383 -0.38312 0.27032 -0.42497 0.2915 -0.46289 C 0.29636 -0.48138 0.29654 -0.47468 0.30504 -0.48994 C 0.30782 -0.50034 0.31234 -0.50543 0.31702 -0.51468 C 0.31841 -0.51745 0.31911 -0.52069 0.32032 -0.5237 C 0.32136 -0.52601 0.32258 -0.52832 0.32379 -0.53063 C 0.32432 -0.53364 0.32397 -0.53711 0.32536 -0.53965 C 0.32866 -0.54566 0.33334 -0.55005 0.33734 -0.55537 C 0.34393 -0.56416 0.34827 -0.57572 0.35591 -0.58242 C 0.36043 -0.59977 0.37206 -0.61086 0.38143 -0.62312 C 0.38195 -0.62543 0.38178 -0.62821 0.383 -0.62982 C 0.38421 -0.63144 0.38647 -0.63121 0.3882 -0.63214 C 0.39567 -0.63584 0.40296 -0.63953 0.41025 -0.64347 C 0.42484 -0.64277 0.43959 -0.64254 0.45418 -0.64115 C 0.46807 -0.64 0.48195 -0.62821 0.49498 -0.62312 C 0.50053 -0.62104 0.50626 -0.62034 0.51182 -0.61849 C 0.51963 -0.61179 0.52484 -0.60462 0.53386 -0.60046 C 0.54966 -0.58474 0.54185 -0.58844 0.55591 -0.58474 C 0.56268 -0.57849 0.56807 -0.57572 0.57623 -0.57341 C 0.58022 -0.56948 0.58473 -0.5667 0.5882 -0.56208 C 0.59324 -0.55537 0.59741 -0.54774 0.60348 -0.54173 C 0.60557 -0.53965 0.60817 -0.53919 0.61025 -0.53734 C 0.61268 -0.53549 0.61477 -0.53295 0.61702 -0.53063 C 0.62119 -0.52185 0.62432 -0.51306 0.62709 -0.50335 C 0.62883 -0.4874 0.63091 -0.47214 0.63213 -0.45595 C 0.63109 -0.33849 0.63039 -0.22127 0.62883 -0.10381 C 0.62866 -0.08531 0.61859 -0.05826 0.60678 -0.0474 C 0.59636 -0.02636 0.58404 -0.02011 0.56789 -0.00901 C 0.56182 -0.00485 0.55765 0.00463 0.55088 0.00671 C 0.50192 0.02127 0.51511 0.01873 0.44741 0.02035 C 0.41008 0.02127 0.37293 0.02174 0.3356 0.02243 C 0.3231 0.0259 0.31095 0.02775 0.29827 0.02937 C 0.283 0.02867 0.26789 0.02844 0.25261 0.02705 C 0.24619 0.02636 0.23977 0.02058 0.23386 0.01804 C 0.21564 0.00995 0.23577 0.02289 0.21529 0.0111 C 0.183 -0.0074 0.20036 -0.00208 0.1797 -0.00693 C 0.16043 -0.01711 0.16824 -0.01248 0.15591 -0.02034 C 0.14706 -0.03607 0.13317 -0.04485 0.12032 -0.05433 C 0.10782 -0.06358 0.09706 -0.07653 0.083 -0.08138 C 0.07536 -0.09156 0.06616 -0.09757 0.05765 -0.10612 C 0.05504 -0.11607 0.05001 -0.12323 0.04741 -0.13318 C 0.05695 -0.14312 0.06355 -0.14081 0.07466 -0.14451 C 0.12154 -0.14104 0.16841 -0.13919 0.21529 -0.13549 C 0.22935 -0.12901 0.24602 -0.1311 0.26095 -0.12878 C 0.26772 -0.12555 0.27484 -0.1237 0.28143 -0.11977 C 0.28334 -0.11861 0.28456 -0.11584 0.28647 -0.11514 C 0.29202 -0.11329 0.29775 -0.11352 0.30348 -0.11283 C 0.31373 -0.10867 0.35782 -0.10844 0.33907 -0.10844 " pathEditMode="relative" ptsTypes="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SORU-7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404665"/>
            <a:ext cx="2304256" cy="2880320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2915816" y="2060848"/>
            <a:ext cx="5472608" cy="4104456"/>
          </a:xfr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Tarih, bir milletin hafızasıdır. Tarihini bilmeyen millet hafızasını kaybetmiş insana benzer.</a:t>
            </a:r>
          </a:p>
          <a:p>
            <a:pPr marL="68580" indent="0">
              <a:buNone/>
            </a:pPr>
            <a:r>
              <a:rPr lang="tr-TR" dirty="0" smtClean="0"/>
              <a:t>Özge öğretmenin bu sözleri aşağıdakilerden hangisinin önemini vurgulamıştır?</a:t>
            </a:r>
          </a:p>
          <a:p>
            <a:pPr marL="68580" indent="0">
              <a:buNone/>
            </a:pPr>
            <a:r>
              <a:rPr lang="tr-TR" dirty="0" smtClean="0"/>
              <a:t>A-Tarihin insan ilişkilerini incelediğinin</a:t>
            </a:r>
          </a:p>
          <a:p>
            <a:pPr marL="68580" indent="0">
              <a:buNone/>
            </a:pPr>
            <a:r>
              <a:rPr lang="tr-TR" dirty="0" smtClean="0"/>
              <a:t>B-Tarih süreçlerinin uzun olduğunun</a:t>
            </a:r>
          </a:p>
          <a:p>
            <a:pPr marL="68580" indent="0">
              <a:buNone/>
            </a:pPr>
            <a:r>
              <a:rPr lang="tr-TR" dirty="0" smtClean="0"/>
              <a:t>C-Tarihin ortak bir miras olduğunun</a:t>
            </a:r>
          </a:p>
          <a:p>
            <a:pPr marL="68580" indent="0">
              <a:buNone/>
            </a:pPr>
            <a:r>
              <a:rPr lang="tr-TR" dirty="0" smtClean="0"/>
              <a:t>D-Geçmişten dersler çıkarılması gerektiğinin</a:t>
            </a:r>
            <a:endParaRPr lang="tr-TR" dirty="0"/>
          </a:p>
        </p:txBody>
      </p:sp>
      <p:sp>
        <p:nvSpPr>
          <p:cNvPr id="6" name="4-Nokta Yıldız 5"/>
          <p:cNvSpPr/>
          <p:nvPr/>
        </p:nvSpPr>
        <p:spPr>
          <a:xfrm>
            <a:off x="899592" y="5517232"/>
            <a:ext cx="648072" cy="57606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4069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93064E-6 C 0.00174 -0.04092 0.00087 -0.08439 0.00851 -0.12416 C 0.0099 -0.14451 0.01215 -0.16485 0.01528 -0.18497 C 0.01684 -0.19491 0.01962 -0.20462 0.02205 -0.21433 C 0.02257 -0.21665 0.02379 -0.22104 0.02379 -0.22104 C 0.02622 -0.24185 0.0283 -0.26867 0.03733 -0.2867 C 0.03837 -0.29341 0.03785 -0.30104 0.04063 -0.30682 C 0.05278 -0.33133 0.0651 -0.35376 0.08646 -0.36347 C 0.09219 -0.36277 0.09809 -0.3637 0.10347 -0.36115 C 0.10538 -0.36023 0.10538 -0.35607 0.10677 -0.35422 C 0.1099 -0.35006 0.11319 -0.34589 0.11701 -0.34312 C 0.125 -0.33711 0.13698 -0.33341 0.14583 -0.32948 C 0.15174 -0.3267 0.15816 -0.32786 0.16441 -0.32717 C 0.17969 -0.32555 0.19497 -0.32416 0.21024 -0.32277 C 0.21302 -0.32208 0.2158 -0.32139 0.21858 -0.32046 C 0.22205 -0.3193 0.22882 -0.31607 0.22882 -0.31607 C 0.23177 -0.30451 0.23385 -0.30219 0.23559 -0.28878 C 0.23507 -0.22404 0.2349 -0.15954 0.23385 -0.0948 C 0.23368 -0.08624 0.23212 -0.08786 0.22708 -0.08578 C 0.22483 -0.08092 0.22153 -0.07376 0.21858 -0.06982 C 0.21302 -0.06266 0.21354 -0.0689 0.21354 -0.06312 " pathEditMode="relative" ptsTypes="ffffffffffffffffffff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Öğretmenin tarih geçmişi araştırdığı için gözlem şansı yoktur. Peki o zaman tarihin dayanağı nedir?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139952" y="2313430"/>
            <a:ext cx="4176464" cy="3995889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dirty="0" smtClean="0"/>
              <a:t>Öğrencinin bu sorusuna öğretmeni, aşağıdaki hangi yanıtı verirse doğru olur?</a:t>
            </a:r>
          </a:p>
          <a:p>
            <a:pPr marL="68580" indent="0">
              <a:buNone/>
            </a:pPr>
            <a:r>
              <a:rPr lang="tr-TR" dirty="0" smtClean="0"/>
              <a:t>A-Deney yapması</a:t>
            </a:r>
          </a:p>
          <a:p>
            <a:pPr marL="68580" indent="0">
              <a:buNone/>
            </a:pPr>
            <a:r>
              <a:rPr lang="tr-TR" dirty="0" smtClean="0"/>
              <a:t>B-Kaynak göstermesi</a:t>
            </a:r>
          </a:p>
          <a:p>
            <a:pPr marL="68580" indent="0">
              <a:buNone/>
            </a:pPr>
            <a:r>
              <a:rPr lang="tr-TR" dirty="0" smtClean="0"/>
              <a:t>C-Gözlemde bulunması</a:t>
            </a:r>
          </a:p>
          <a:p>
            <a:pPr marL="68580" indent="0">
              <a:buNone/>
            </a:pPr>
            <a:r>
              <a:rPr lang="tr-TR" dirty="0" smtClean="0"/>
              <a:t>D-Tekrarlanabilir olması</a:t>
            </a:r>
          </a:p>
          <a:p>
            <a:endParaRPr lang="tr-TR" dirty="0"/>
          </a:p>
        </p:txBody>
      </p:sp>
      <p:pic>
        <p:nvPicPr>
          <p:cNvPr id="3074" name="Picture 2" descr="C:\Documents and Settings\HP\Local Settings\Temporary Internet Files\Content.IE5\KN3OH1TE\MP90040904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60" y="0"/>
            <a:ext cx="2778272" cy="222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-Nokta Yıldız 4"/>
          <p:cNvSpPr/>
          <p:nvPr/>
        </p:nvSpPr>
        <p:spPr>
          <a:xfrm>
            <a:off x="1187624" y="5445224"/>
            <a:ext cx="792088" cy="64807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777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0509 C 0.01129 -0.02798 -0.00382 -0.00786 0.00972 -0.01757 C 0.01944 -0.02451 0.02743 -0.03584 0.03663 -0.04416 C 0.04271 -0.05526 0.04757 -0.06405 0.05243 -0.07653 C 0.05625 -0.08624 0.0625 -0.0948 0.06667 -0.10497 C 0.07222 -0.09919 0.07743 -0.09295 0.08229 -0.0867 C 0.08368 -0.08485 0.08403 -0.08231 0.08559 -0.08046 C 0.09028 -0.07514 0.09653 -0.07144 0.10139 -0.06613 C 0.10504 -0.05133 0.09965 -0.06913 0.10781 -0.05595 C 0.10868 -0.05433 0.10851 -0.05179 0.10903 -0.04994 C 0.11198 -0.04162 0.11458 -0.03676 0.12031 -0.03168 C 0.12465 -0.01595 0.13889 -0.02474 0.15017 -0.02566 C 0.15955 -0.03352 0.16198 -0.04717 0.16458 -0.06011 C 0.1658 -0.1422 0.16632 -0.22844 0.1691 -0.30983 C 0.16927 -0.3126 0.17135 -0.31376 0.1724 -0.31607 C 0.17344 -0.32462 0.17396 -0.33364 0.17535 -0.34243 C 0.17622 -0.34798 0.17865 -0.35861 0.17865 -0.35838 C 0.18073 -0.3815 0.17865 -0.3704 0.18194 -0.38289 C 0.18299 -0.38705 0.18403 -0.39121 0.1849 -0.39537 C 0.18542 -0.39722 0.18663 -0.40139 0.18663 -0.40115 C 0.18698 -0.40485 0.18872 -0.43584 0.19288 -0.43792 C 0.19549 -0.43907 0.19826 -0.44069 0.20087 -0.44185 C 0.20382 -0.44324 0.21024 -0.44578 0.21024 -0.44555 C 0.22969 -0.44277 0.24653 -0.43121 0.26563 -0.42566 C 0.28004 -0.41457 0.29653 -0.41179 0.31302 -0.40717 C 0.32205 -0.40485 0.33976 -0.39931 0.33976 -0.39907 C 0.34236 -0.39699 0.34531 -0.39584 0.34774 -0.39306 C 0.34913 -0.39191 0.34931 -0.38867 0.35087 -0.38705 C 0.35295 -0.3852 0.35608 -0.38474 0.35868 -0.38289 C 0.36406 -0.37919 0.37031 -0.37665 0.37448 -0.37087 C 0.37604 -0.36878 0.37726 -0.36647 0.37934 -0.36462 C 0.38038 -0.36347 0.38247 -0.3637 0.38385 -0.36277 C 0.39219 -0.35746 0.40069 -0.35214 0.40885 -0.34636 C 0.41424 -0.33665 0.41823 -0.33942 0.42674 -0.33641 C 0.42622 -0.3311 0.42656 -0.32532 0.425 -0.32023 C 0.42413 -0.31746 0.4217 -0.3163 0.42031 -0.31376 C 0.40868 -0.29618 0.39254 -0.29202 0.37604 -0.28555 C 0.37014 -0.27977 0.36684 -0.27838 0.36042 -0.27537 C 0.35816 -0.27352 0.35556 -0.27191 0.35399 -0.26936 C 0.35278 -0.26751 0.3533 -0.26474 0.35208 -0.26335 C 0.34983 -0.25919 0.34566 -0.25665 0.34271 -0.25295 C 0.33819 -0.24046 0.33212 -0.23098 0.32552 -0.22058 C 0.32326 -0.21665 0.31927 -0.20855 0.31927 -0.20832 C 0.31875 -0.20231 0.3184 -0.19607 0.31754 -0.19029 C 0.31719 -0.18798 0.31597 -0.18405 0.31597 -0.18381 " pathEditMode="relative" rAng="0" ptsTypes="ffffffffffffffffffffffffffffffffffffffffffffA">
                                      <p:cBhvr>
                                        <p:cTn id="54" dur="6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1" y="-220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310</TotalTime>
  <Words>1011</Words>
  <Application>Microsoft Office PowerPoint</Application>
  <PresentationFormat>Ekran Gösterisi (4:3)</PresentationFormat>
  <Paragraphs>213</Paragraphs>
  <Slides>27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Austin</vt:lpstr>
      <vt:lpstr>SOSYAL BİLGİLER ÖĞRENİYORUM</vt:lpstr>
      <vt:lpstr>SORU-1</vt:lpstr>
      <vt:lpstr>SORU-2</vt:lpstr>
      <vt:lpstr>SORU-3</vt:lpstr>
      <vt:lpstr>SORU-4</vt:lpstr>
      <vt:lpstr>SORU-5</vt:lpstr>
      <vt:lpstr>SORU-6</vt:lpstr>
      <vt:lpstr>SORU-7</vt:lpstr>
      <vt:lpstr>SORU-8</vt:lpstr>
      <vt:lpstr>SORU-9</vt:lpstr>
      <vt:lpstr>SORU-10</vt:lpstr>
      <vt:lpstr>SORU-11</vt:lpstr>
      <vt:lpstr>SORU-12</vt:lpstr>
      <vt:lpstr>SORU-13</vt:lpstr>
      <vt:lpstr>Soru-14</vt:lpstr>
      <vt:lpstr>SORU-15</vt:lpstr>
      <vt:lpstr>SORU-16</vt:lpstr>
      <vt:lpstr>SORU-17</vt:lpstr>
      <vt:lpstr>SORU-18</vt:lpstr>
      <vt:lpstr>SORU-19</vt:lpstr>
      <vt:lpstr>SORU-20</vt:lpstr>
      <vt:lpstr>SORU-21</vt:lpstr>
      <vt:lpstr>Soru-22</vt:lpstr>
      <vt:lpstr>Soru-23</vt:lpstr>
      <vt:lpstr>Soru-24</vt:lpstr>
      <vt:lpstr>SORU-25</vt:lpstr>
      <vt:lpstr>HAZIRLAYAN ALİ KARAALP EGİAD SOSYAL BİLGİLER ÖĞRETMENİ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Dogan</cp:lastModifiedBy>
  <cp:revision>www.sorubak.com</cp:revision>
  <dcterms:created xsi:type="dcterms:W3CDTF">2011-06-18T14:15:01Z</dcterms:created>
  <dcterms:modified xsi:type="dcterms:W3CDTF">2013-09-26T07:46:21Z</dcterms:modified>
  <cp:category>www.sorubak.com</cp:category>
  <cp:version>www.sorubak.com</cp:version>
</cp:coreProperties>
</file>