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1" r:id="rId6"/>
    <p:sldId id="262" r:id="rId7"/>
    <p:sldId id="263" r:id="rId8"/>
    <p:sldId id="264" r:id="rId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2" name="11 Dikdörtgen"/>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12 Yuvarlatılmış Dikdörtgen"/>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8 Alt Başlık"/>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p:txBody>
          <a:bodyPr/>
          <a:lstStyle/>
          <a:p>
            <a:fld id="{9CE959EA-351C-4827-AAC2-ED7263EA134D}" type="datetimeFigureOut">
              <a:rPr lang="tr-TR" smtClean="0"/>
              <a:pPr/>
              <a:t>18.02.2014</a:t>
            </a:fld>
            <a:endParaRPr lang="tr-TR"/>
          </a:p>
        </p:txBody>
      </p:sp>
      <p:sp>
        <p:nvSpPr>
          <p:cNvPr id="17" name="16 Altbilgi Yer Tutucusu"/>
          <p:cNvSpPr>
            <a:spLocks noGrp="1"/>
          </p:cNvSpPr>
          <p:nvPr>
            <p:ph type="ftr" sz="quarter" idx="11"/>
          </p:nvPr>
        </p:nvSpPr>
        <p:spPr/>
        <p:txBody>
          <a:bodyPr/>
          <a:lstStyle/>
          <a:p>
            <a:endParaRPr lang="tr-TR"/>
          </a:p>
        </p:txBody>
      </p:sp>
      <p:sp>
        <p:nvSpPr>
          <p:cNvPr id="29" name="28 Slayt Numarası Yer Tutucusu"/>
          <p:cNvSpPr>
            <a:spLocks noGrp="1"/>
          </p:cNvSpPr>
          <p:nvPr>
            <p:ph type="sldNum" sz="quarter" idx="12"/>
          </p:nvPr>
        </p:nvSpPr>
        <p:spPr/>
        <p:txBody>
          <a:bodyPr lIns="0" tIns="0" rIns="0" bIns="0">
            <a:noAutofit/>
          </a:bodyPr>
          <a:lstStyle>
            <a:lvl1pPr>
              <a:defRPr sz="1400">
                <a:solidFill>
                  <a:srgbClr val="FFFFFF"/>
                </a:solidFill>
              </a:defRPr>
            </a:lvl1pPr>
          </a:lstStyle>
          <a:p>
            <a:fld id="{C8E45D42-C94C-49F5-BF87-605E4DBB1464}" type="slidenum">
              <a:rPr lang="tr-TR" smtClean="0"/>
              <a:pPr/>
              <a:t>‹#›</a:t>
            </a:fld>
            <a:endParaRPr lang="tr-TR"/>
          </a:p>
        </p:txBody>
      </p:sp>
      <p:sp>
        <p:nvSpPr>
          <p:cNvPr id="7" name="6 Dikdörtgen"/>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tr-TR" smtClean="0"/>
              <a:t>Asıl başlık stili için tıklatın</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9CE959EA-351C-4827-AAC2-ED7263EA134D}" type="datetimeFigureOut">
              <a:rPr lang="tr-TR" smtClean="0"/>
              <a:pPr/>
              <a:t>18.02.2014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8E45D42-C94C-49F5-BF87-605E4DBB1464}"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41"/>
            <a:ext cx="201168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914400" y="274640"/>
            <a:ext cx="55626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9CE959EA-351C-4827-AAC2-ED7263EA134D}" type="datetimeFigureOut">
              <a:rPr lang="tr-TR" smtClean="0"/>
              <a:pPr/>
              <a:t>18.02.2014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8E45D42-C94C-49F5-BF87-605E4DBB1464}"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4" name="3 Veri Yer Tutucusu"/>
          <p:cNvSpPr>
            <a:spLocks noGrp="1"/>
          </p:cNvSpPr>
          <p:nvPr>
            <p:ph type="dt" sz="half" idx="10"/>
          </p:nvPr>
        </p:nvSpPr>
        <p:spPr/>
        <p:txBody>
          <a:bodyPr/>
          <a:lstStyle/>
          <a:p>
            <a:fld id="{9CE959EA-351C-4827-AAC2-ED7263EA134D}" type="datetimeFigureOut">
              <a:rPr lang="tr-TR" smtClean="0"/>
              <a:pPr/>
              <a:t>18.02.2014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8E45D42-C94C-49F5-BF87-605E4DBB1464}" type="slidenum">
              <a:rPr lang="tr-TR" smtClean="0"/>
              <a:pPr/>
              <a:t>‹#›</a:t>
            </a:fld>
            <a:endParaRPr lang="tr-TR"/>
          </a:p>
        </p:txBody>
      </p:sp>
      <p:sp>
        <p:nvSpPr>
          <p:cNvPr id="8" name="7 İçerik Yer Tutucusu"/>
          <p:cNvSpPr>
            <a:spLocks noGrp="1"/>
          </p:cNvSpPr>
          <p:nvPr>
            <p:ph sz="quarter" idx="1"/>
          </p:nvPr>
        </p:nvSpPr>
        <p:spPr>
          <a:xfrm>
            <a:off x="914400" y="1447800"/>
            <a:ext cx="7772400" cy="45720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11" name="10 Dikdörtgen"/>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9 Yuvarlatılmış Dikdörtgen"/>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1 Başlık"/>
          <p:cNvSpPr>
            <a:spLocks noGrp="1"/>
          </p:cNvSpPr>
          <p:nvPr>
            <p:ph type="title"/>
          </p:nvPr>
        </p:nvSpPr>
        <p:spPr>
          <a:xfrm>
            <a:off x="722313" y="952500"/>
            <a:ext cx="7772400" cy="1362075"/>
          </a:xfrm>
        </p:spPr>
        <p:txBody>
          <a:bodyPr anchor="b" anchorCtr="0"/>
          <a:lstStyle>
            <a:lvl1pPr algn="l">
              <a:buNone/>
              <a:defRPr sz="4000" b="0" cap="none"/>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9CE959EA-351C-4827-AAC2-ED7263EA134D}" type="datetimeFigureOut">
              <a:rPr lang="tr-TR" smtClean="0"/>
              <a:pPr/>
              <a:t>18.02.2014</a:t>
            </a:fld>
            <a:endParaRPr lang="tr-TR"/>
          </a:p>
        </p:txBody>
      </p:sp>
      <p:sp>
        <p:nvSpPr>
          <p:cNvPr id="5" name="4 Altbilgi Yer Tutucusu"/>
          <p:cNvSpPr>
            <a:spLocks noGrp="1"/>
          </p:cNvSpPr>
          <p:nvPr>
            <p:ph type="ftr" sz="quarter" idx="11"/>
          </p:nvPr>
        </p:nvSpPr>
        <p:spPr>
          <a:xfrm>
            <a:off x="800100" y="6172200"/>
            <a:ext cx="4000500" cy="457200"/>
          </a:xfrm>
        </p:spPr>
        <p:txBody>
          <a:bodyPr/>
          <a:lstStyle/>
          <a:p>
            <a:endParaRPr lang="tr-TR"/>
          </a:p>
        </p:txBody>
      </p:sp>
      <p:sp>
        <p:nvSpPr>
          <p:cNvPr id="7" name="6 Dikdörtgen"/>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Dikdörtgen"/>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Dikdörtgen"/>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5 Slayt Numarası Yer Tutucusu"/>
          <p:cNvSpPr>
            <a:spLocks noGrp="1"/>
          </p:cNvSpPr>
          <p:nvPr>
            <p:ph type="sldNum" sz="quarter" idx="12"/>
          </p:nvPr>
        </p:nvSpPr>
        <p:spPr>
          <a:xfrm>
            <a:off x="146304" y="6208776"/>
            <a:ext cx="457200" cy="457200"/>
          </a:xfrm>
        </p:spPr>
        <p:txBody>
          <a:bodyPr/>
          <a:lstStyle/>
          <a:p>
            <a:fld id="{C8E45D42-C94C-49F5-BF87-605E4DBB1464}"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9CE959EA-351C-4827-AAC2-ED7263EA134D}" type="datetimeFigureOut">
              <a:rPr lang="tr-TR" smtClean="0"/>
              <a:pPr/>
              <a:t>18.02.2014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C8E45D42-C94C-49F5-BF87-605E4DBB1464}" type="slidenum">
              <a:rPr lang="tr-TR" smtClean="0"/>
              <a:pPr/>
              <a:t>‹#›</a:t>
            </a:fld>
            <a:endParaRPr lang="tr-TR"/>
          </a:p>
        </p:txBody>
      </p:sp>
      <p:sp>
        <p:nvSpPr>
          <p:cNvPr id="9" name="8 İçerik Yer Tutucusu"/>
          <p:cNvSpPr>
            <a:spLocks noGrp="1"/>
          </p:cNvSpPr>
          <p:nvPr>
            <p:ph sz="quarter" idx="1"/>
          </p:nvPr>
        </p:nvSpPr>
        <p:spPr>
          <a:xfrm>
            <a:off x="914400" y="1447800"/>
            <a:ext cx="3749040" cy="45720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933950" y="1447800"/>
            <a:ext cx="3749040" cy="45720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914400" y="273050"/>
            <a:ext cx="7772400" cy="1143000"/>
          </a:xfrm>
        </p:spPr>
        <p:txBody>
          <a:bodyPr anchor="b" anchorCtr="0"/>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7" name="6 Veri Yer Tutucusu"/>
          <p:cNvSpPr>
            <a:spLocks noGrp="1"/>
          </p:cNvSpPr>
          <p:nvPr>
            <p:ph type="dt" sz="half" idx="10"/>
          </p:nvPr>
        </p:nvSpPr>
        <p:spPr/>
        <p:txBody>
          <a:bodyPr/>
          <a:lstStyle/>
          <a:p>
            <a:fld id="{9CE959EA-351C-4827-AAC2-ED7263EA134D}" type="datetimeFigureOut">
              <a:rPr lang="tr-TR" smtClean="0"/>
              <a:pPr/>
              <a:t>18.02.2014</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C8E45D42-C94C-49F5-BF87-605E4DBB1464}" type="slidenum">
              <a:rPr lang="tr-TR" smtClean="0"/>
              <a:pPr/>
              <a:t>‹#›</a:t>
            </a:fld>
            <a:endParaRPr lang="tr-TR"/>
          </a:p>
        </p:txBody>
      </p:sp>
      <p:sp>
        <p:nvSpPr>
          <p:cNvPr id="11" name="10 İçerik Yer Tutucusu"/>
          <p:cNvSpPr>
            <a:spLocks noGrp="1"/>
          </p:cNvSpPr>
          <p:nvPr>
            <p:ph sz="half" idx="2"/>
          </p:nvPr>
        </p:nvSpPr>
        <p:spPr>
          <a:xfrm>
            <a:off x="914400" y="2247900"/>
            <a:ext cx="3733800" cy="38862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4"/>
          </p:nvPr>
        </p:nvSpPr>
        <p:spPr>
          <a:xfrm>
            <a:off x="4953000" y="2247900"/>
            <a:ext cx="3733800" cy="38862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9CE959EA-351C-4827-AAC2-ED7263EA134D}" type="datetimeFigureOut">
              <a:rPr lang="tr-TR" smtClean="0"/>
              <a:pPr/>
              <a:t>18.02.2014</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C8E45D42-C94C-49F5-BF87-605E4DBB1464}"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9CE959EA-351C-4827-AAC2-ED7263EA134D}" type="datetimeFigureOut">
              <a:rPr lang="tr-TR" smtClean="0"/>
              <a:pPr/>
              <a:t>18.02.2014</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C8E45D42-C94C-49F5-BF87-605E4DBB1464}"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8" name="7 Dikdörtgen"/>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8 Yuvarlatılmış Dikdörtgen"/>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1 Başlık"/>
          <p:cNvSpPr>
            <a:spLocks noGrp="1"/>
          </p:cNvSpPr>
          <p:nvPr>
            <p:ph type="title"/>
          </p:nvPr>
        </p:nvSpPr>
        <p:spPr>
          <a:xfrm>
            <a:off x="914400" y="273050"/>
            <a:ext cx="7772400" cy="1143000"/>
          </a:xfrm>
        </p:spPr>
        <p:txBody>
          <a:bodyPr anchor="b" anchorCtr="0"/>
          <a:lstStyle>
            <a:lvl1pPr algn="l">
              <a:buNone/>
              <a:defRPr sz="4000" b="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9CE959EA-351C-4827-AAC2-ED7263EA134D}" type="datetimeFigureOut">
              <a:rPr lang="tr-TR" smtClean="0"/>
              <a:pPr/>
              <a:t>18.02.2014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C8E45D42-C94C-49F5-BF87-605E4DBB1464}" type="slidenum">
              <a:rPr lang="tr-TR" smtClean="0"/>
              <a:pPr/>
              <a:t>‹#›</a:t>
            </a:fld>
            <a:endParaRPr lang="tr-TR"/>
          </a:p>
        </p:txBody>
      </p:sp>
      <p:sp>
        <p:nvSpPr>
          <p:cNvPr id="11" name="10 İçerik Yer Tutucusu"/>
          <p:cNvSpPr>
            <a:spLocks noGrp="1"/>
          </p:cNvSpPr>
          <p:nvPr>
            <p:ph sz="quarter" idx="1"/>
          </p:nvPr>
        </p:nvSpPr>
        <p:spPr>
          <a:xfrm>
            <a:off x="2971800" y="1600200"/>
            <a:ext cx="5715000" cy="44958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914400" y="4900550"/>
            <a:ext cx="7315200" cy="522288"/>
          </a:xfrm>
        </p:spPr>
        <p:txBody>
          <a:bodyPr anchor="ctr">
            <a:noAutofit/>
          </a:bodyPr>
          <a:lstStyle>
            <a:lvl1pPr algn="l">
              <a:buNone/>
              <a:defRPr sz="2800" b="0"/>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9CE959EA-351C-4827-AAC2-ED7263EA134D}" type="datetimeFigureOut">
              <a:rPr lang="tr-TR" smtClean="0"/>
              <a:pPr/>
              <a:t>18.02.2014</a:t>
            </a:fld>
            <a:endParaRPr lang="tr-TR"/>
          </a:p>
        </p:txBody>
      </p:sp>
      <p:sp>
        <p:nvSpPr>
          <p:cNvPr id="6" name="5 Altbilgi Yer Tutucusu"/>
          <p:cNvSpPr>
            <a:spLocks noGrp="1"/>
          </p:cNvSpPr>
          <p:nvPr>
            <p:ph type="ftr" sz="quarter" idx="11"/>
          </p:nvPr>
        </p:nvSpPr>
        <p:spPr>
          <a:xfrm>
            <a:off x="914400" y="6172200"/>
            <a:ext cx="3886200" cy="457200"/>
          </a:xfrm>
        </p:spPr>
        <p:txBody>
          <a:bodyPr/>
          <a:lstStyle/>
          <a:p>
            <a:endParaRPr lang="tr-TR"/>
          </a:p>
        </p:txBody>
      </p:sp>
      <p:sp>
        <p:nvSpPr>
          <p:cNvPr id="7" name="6 Slayt Numarası Yer Tutucusu"/>
          <p:cNvSpPr>
            <a:spLocks noGrp="1"/>
          </p:cNvSpPr>
          <p:nvPr>
            <p:ph type="sldNum" sz="quarter" idx="12"/>
          </p:nvPr>
        </p:nvSpPr>
        <p:spPr>
          <a:xfrm>
            <a:off x="146304" y="6208776"/>
            <a:ext cx="457200" cy="457200"/>
          </a:xfrm>
        </p:spPr>
        <p:txBody>
          <a:bodyPr/>
          <a:lstStyle/>
          <a:p>
            <a:fld id="{C8E45D42-C94C-49F5-BF87-605E4DBB1464}" type="slidenum">
              <a:rPr lang="tr-TR" smtClean="0"/>
              <a:pPr/>
              <a:t>‹#›</a:t>
            </a:fld>
            <a:endParaRPr lang="tr-TR"/>
          </a:p>
        </p:txBody>
      </p:sp>
      <p:sp>
        <p:nvSpPr>
          <p:cNvPr id="11" name="10 Dikdörtgen"/>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ikdörtgen"/>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2 Resim Yer Tutucusu"/>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tr-TR" smtClean="0"/>
              <a:t>Resim eklemek için simgeyi tıklatın</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9" name="8 Dikdörtgen"/>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7 Yuvarlatılmış Dikdörtgen"/>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21 Başlık Yer Tutucusu"/>
          <p:cNvSpPr>
            <a:spLocks noGrp="1"/>
          </p:cNvSpPr>
          <p:nvPr>
            <p:ph type="title"/>
          </p:nvPr>
        </p:nvSpPr>
        <p:spPr>
          <a:xfrm>
            <a:off x="914400" y="274638"/>
            <a:ext cx="7772400" cy="1143000"/>
          </a:xfrm>
          <a:prstGeom prst="rect">
            <a:avLst/>
          </a:prstGeom>
        </p:spPr>
        <p:txBody>
          <a:bodyPr bIns="91440" anchor="b" anchorCtr="0">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9CE959EA-351C-4827-AAC2-ED7263EA134D}" type="datetimeFigureOut">
              <a:rPr lang="tr-TR" smtClean="0"/>
              <a:pPr/>
              <a:t>18.02.2014</a:t>
            </a:fld>
            <a:endParaRPr lang="tr-TR"/>
          </a:p>
        </p:txBody>
      </p:sp>
      <p:sp>
        <p:nvSpPr>
          <p:cNvPr id="3" name="2 Altbilgi Yer Tutucusu"/>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tr-TR"/>
          </a:p>
        </p:txBody>
      </p:sp>
      <p:sp>
        <p:nvSpPr>
          <p:cNvPr id="23" name="22 Slayt Numarası Yer Tutucusu"/>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C8E45D42-C94C-49F5-BF87-605E4DBB1464}"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hyperlink" Target="http://www.sorubak.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4.wav"/><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5.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6.wav"/><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7.wav"/><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8" Type="http://schemas.openxmlformats.org/officeDocument/2006/relationships/hyperlink" Target="http://www.sorubak.com/" TargetMode="External"/><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audio" Target="../media/audio8.wav"/><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p:txBody>
          <a:bodyPr/>
          <a:lstStyle/>
          <a:p>
            <a:r>
              <a:rPr lang="tr-TR" dirty="0" smtClean="0"/>
              <a:t>6. SINIF TÜRKÇE DERSİ </a:t>
            </a:r>
            <a:endParaRPr lang="tr-TR" dirty="0"/>
          </a:p>
        </p:txBody>
      </p:sp>
      <p:sp>
        <p:nvSpPr>
          <p:cNvPr id="2" name="1 Başlık"/>
          <p:cNvSpPr>
            <a:spLocks noGrp="1"/>
          </p:cNvSpPr>
          <p:nvPr>
            <p:ph type="ctrTitle"/>
          </p:nvPr>
        </p:nvSpPr>
        <p:spPr/>
        <p:txBody>
          <a:bodyPr/>
          <a:lstStyle/>
          <a:p>
            <a:r>
              <a:rPr lang="tr-TR" dirty="0" smtClean="0"/>
              <a:t>SÖZCÜKTE ANLAM</a:t>
            </a:r>
            <a:endParaRPr lang="tr-TR" dirty="0"/>
          </a:p>
        </p:txBody>
      </p:sp>
      <p:pic>
        <p:nvPicPr>
          <p:cNvPr id="4" name="3 Resim" descr="BVBCCCCCC.bmp"/>
          <p:cNvPicPr>
            <a:picLocks noChangeAspect="1"/>
          </p:cNvPicPr>
          <p:nvPr/>
        </p:nvPicPr>
        <p:blipFill>
          <a:blip r:embed="rId3" cstate="print"/>
          <a:stretch>
            <a:fillRect/>
          </a:stretch>
        </p:blipFill>
        <p:spPr>
          <a:xfrm>
            <a:off x="3143240" y="3929066"/>
            <a:ext cx="2681019" cy="2523866"/>
          </a:xfrm>
          <a:prstGeom prst="rect">
            <a:avLst/>
          </a:prstGeom>
        </p:spPr>
      </p:pic>
      <p:sp>
        <p:nvSpPr>
          <p:cNvPr id="6" name="3 Yuvarlatılmış Dikdörtgen"/>
          <p:cNvSpPr/>
          <p:nvPr/>
        </p:nvSpPr>
        <p:spPr>
          <a:xfrm>
            <a:off x="3059832" y="260648"/>
            <a:ext cx="2808312" cy="33337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15000"/>
              </a:lnSpc>
              <a:spcAft>
                <a:spcPts val="1000"/>
              </a:spcAft>
            </a:pPr>
            <a:r>
              <a:rPr lang="tr-TR" sz="2400" u="sng" dirty="0" smtClean="0">
                <a:solidFill>
                  <a:schemeClr val="bg1"/>
                </a:solidFill>
                <a:hlinkClick r:id="rId4"/>
              </a:rPr>
              <a:t>www.</a:t>
            </a:r>
            <a:r>
              <a:rPr lang="tr-TR" sz="2400" u="sng" dirty="0" err="1" smtClean="0">
                <a:solidFill>
                  <a:schemeClr val="bg1"/>
                </a:solidFill>
                <a:hlinkClick r:id="rId4"/>
              </a:rPr>
              <a:t>sorubak</a:t>
            </a:r>
            <a:r>
              <a:rPr lang="tr-TR" sz="2400" u="sng" dirty="0" smtClean="0">
                <a:solidFill>
                  <a:schemeClr val="bg1"/>
                </a:solidFill>
                <a:hlinkClick r:id="rId4"/>
              </a:rPr>
              <a:t>.com</a:t>
            </a:r>
            <a:endParaRPr lang="tr-TR" sz="2400" dirty="0">
              <a:solidFill>
                <a:schemeClr val="bg1"/>
              </a:solidFill>
              <a:effectLst/>
              <a:ea typeface="Calibri"/>
              <a:cs typeface="Times New Roman"/>
            </a:endParaRPr>
          </a:p>
        </p:txBody>
      </p:sp>
    </p:spTree>
  </p:cSld>
  <p:clrMapOvr>
    <a:masterClrMapping/>
  </p:clrMapOvr>
  <p:transition spd="med">
    <p:wipe dir="d"/>
    <p:sndAc>
      <p:stSnd>
        <p:snd r:embed="rId2" name="drumroll.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Sözcükte Anlam Nedir?</a:t>
            </a:r>
            <a:endParaRPr lang="tr-TR" dirty="0"/>
          </a:p>
        </p:txBody>
      </p:sp>
      <p:sp>
        <p:nvSpPr>
          <p:cNvPr id="3" name="2 İçerik Yer Tutucusu"/>
          <p:cNvSpPr>
            <a:spLocks noGrp="1"/>
          </p:cNvSpPr>
          <p:nvPr>
            <p:ph sz="quarter" idx="1"/>
          </p:nvPr>
        </p:nvSpPr>
        <p:spPr/>
        <p:txBody>
          <a:bodyPr/>
          <a:lstStyle/>
          <a:p>
            <a:r>
              <a:rPr lang="tr-TR" dirty="0" smtClean="0"/>
              <a:t>Sözcük (kelime),bir ya da birçok sesin bir araya gelerek oluşturduğu,anlamı olan veya tek başına anlamı olmayan ancak başka sözcüklerle de birleşerek anlam ifade eden ses topluluğudur.</a:t>
            </a:r>
          </a:p>
          <a:p>
            <a:r>
              <a:rPr lang="tr-TR" dirty="0" smtClean="0"/>
              <a:t>Türkçede “uyumak,defter,çiçek” gibi sözcükler tek başlarına ifade edebilirken “ve,için,kadar” gibi sözcükler ise başka sözcüklerle birlikte anlam ifade etmektedir.</a:t>
            </a:r>
          </a:p>
          <a:p>
            <a:r>
              <a:rPr lang="tr-TR" dirty="0" smtClean="0"/>
              <a:t>ÖRNEK;Can </a:t>
            </a:r>
            <a:r>
              <a:rPr lang="tr-TR" b="1" u="sng" dirty="0" smtClean="0">
                <a:effectLst>
                  <a:outerShdw blurRad="38100" dist="38100" dir="2700000" algn="tl">
                    <a:srgbClr val="000000">
                      <a:alpha val="43137"/>
                    </a:srgbClr>
                  </a:outerShdw>
                </a:effectLst>
              </a:rPr>
              <a:t>ve</a:t>
            </a:r>
            <a:r>
              <a:rPr lang="tr-TR" dirty="0" smtClean="0"/>
              <a:t> annesi/senin </a:t>
            </a:r>
            <a:r>
              <a:rPr lang="tr-TR" b="1" u="sng" dirty="0" smtClean="0">
                <a:effectLst>
                  <a:outerShdw blurRad="38100" dist="38100" dir="2700000" algn="tl">
                    <a:srgbClr val="000000">
                      <a:alpha val="43137"/>
                    </a:srgbClr>
                  </a:outerShdw>
                </a:effectLst>
              </a:rPr>
              <a:t>için</a:t>
            </a:r>
            <a:r>
              <a:rPr lang="tr-TR" dirty="0" smtClean="0"/>
              <a:t>/onun </a:t>
            </a:r>
            <a:r>
              <a:rPr lang="tr-TR" b="1" u="sng" dirty="0" smtClean="0">
                <a:effectLst>
                  <a:outerShdw blurRad="38100" dist="38100" dir="2700000" algn="tl">
                    <a:srgbClr val="000000">
                      <a:alpha val="43137"/>
                    </a:srgbClr>
                  </a:outerShdw>
                </a:effectLst>
              </a:rPr>
              <a:t>kadar</a:t>
            </a:r>
          </a:p>
        </p:txBody>
      </p:sp>
      <p:pic>
        <p:nvPicPr>
          <p:cNvPr id="4" name="3 Resim" descr="gffddd.bmp"/>
          <p:cNvPicPr>
            <a:picLocks noChangeAspect="1"/>
          </p:cNvPicPr>
          <p:nvPr/>
        </p:nvPicPr>
        <p:blipFill>
          <a:blip r:embed="rId3" cstate="print"/>
          <a:stretch>
            <a:fillRect/>
          </a:stretch>
        </p:blipFill>
        <p:spPr>
          <a:xfrm>
            <a:off x="1214414" y="4786322"/>
            <a:ext cx="2062158" cy="1685925"/>
          </a:xfrm>
          <a:prstGeom prst="rect">
            <a:avLst/>
          </a:prstGeom>
        </p:spPr>
      </p:pic>
    </p:spTree>
  </p:cSld>
  <p:clrMapOvr>
    <a:masterClrMapping/>
  </p:clrMapOvr>
  <p:transition spd="med">
    <p:dissolve/>
    <p:sndAc>
      <p:stSnd>
        <p:snd r:embed="rId2" name="applause.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Gerçek Ve Temel  Anlam nedir?</a:t>
            </a:r>
            <a:endParaRPr lang="tr-TR" dirty="0"/>
          </a:p>
        </p:txBody>
      </p:sp>
      <p:sp>
        <p:nvSpPr>
          <p:cNvPr id="3" name="2 İçerik Yer Tutucusu"/>
          <p:cNvSpPr>
            <a:spLocks noGrp="1"/>
          </p:cNvSpPr>
          <p:nvPr>
            <p:ph sz="quarter" idx="1"/>
          </p:nvPr>
        </p:nvSpPr>
        <p:spPr/>
        <p:txBody>
          <a:bodyPr/>
          <a:lstStyle/>
          <a:p>
            <a:r>
              <a:rPr lang="tr-TR" dirty="0" smtClean="0"/>
              <a:t>Gerçek Anlam;Bir sözcüğün tek başındayken düşündürdüğü anlamdır.Bu sözcükler,cümle içinde kullandıklarında ise temel anlamının dışında  yan ve terim anlamları kazanabilir.</a:t>
            </a:r>
          </a:p>
          <a:p>
            <a:r>
              <a:rPr lang="tr-TR" dirty="0" smtClean="0"/>
              <a:t>Temel Anlam;Bir sözcüğün zihinde uyandırdığı ilk anlamıdır. Sözcüğün sözlükteki ilk anlamıdır.Bu nedenle temel anlam,sözlükte “1”rakamıyla gösterilir.</a:t>
            </a:r>
          </a:p>
          <a:p>
            <a:r>
              <a:rPr lang="tr-TR" dirty="0" smtClean="0"/>
              <a:t>ÖRNEK;                        diş sözcüğünün zihinde uyandırdığı ilk anlamı                        kesmeye yarayan organlardan her biridir.                             “Çocuğun dişleri çok güzel”    </a:t>
            </a:r>
          </a:p>
          <a:p>
            <a:pPr>
              <a:buNone/>
            </a:pPr>
            <a:r>
              <a:rPr lang="tr-TR" dirty="0" smtClean="0"/>
              <a:t>                                           cümlesindeki diş temel anlamlıdır.      </a:t>
            </a:r>
            <a:endParaRPr lang="tr-TR" dirty="0"/>
          </a:p>
        </p:txBody>
      </p:sp>
      <p:pic>
        <p:nvPicPr>
          <p:cNvPr id="4" name="3 Resim" descr="FDDFDFD.bmp"/>
          <p:cNvPicPr>
            <a:picLocks noChangeAspect="1"/>
          </p:cNvPicPr>
          <p:nvPr/>
        </p:nvPicPr>
        <p:blipFill>
          <a:blip r:embed="rId3" cstate="print"/>
          <a:stretch>
            <a:fillRect/>
          </a:stretch>
        </p:blipFill>
        <p:spPr>
          <a:xfrm>
            <a:off x="2500298" y="4071942"/>
            <a:ext cx="1676134" cy="1571636"/>
          </a:xfrm>
          <a:prstGeom prst="rect">
            <a:avLst/>
          </a:prstGeom>
        </p:spPr>
      </p:pic>
    </p:spTree>
  </p:cSld>
  <p:clrMapOvr>
    <a:masterClrMapping/>
  </p:clrMapOvr>
  <p:transition spd="med">
    <p:wheel/>
    <p:sndAc>
      <p:stSnd>
        <p:snd r:embed="rId2" name="chimes.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Yan Ve Terim Anlam Nedir?</a:t>
            </a:r>
            <a:endParaRPr lang="tr-TR" dirty="0"/>
          </a:p>
        </p:txBody>
      </p:sp>
      <p:sp>
        <p:nvSpPr>
          <p:cNvPr id="3" name="2 İçerik Yer Tutucusu"/>
          <p:cNvSpPr>
            <a:spLocks noGrp="1"/>
          </p:cNvSpPr>
          <p:nvPr>
            <p:ph sz="quarter" idx="1"/>
          </p:nvPr>
        </p:nvSpPr>
        <p:spPr/>
        <p:txBody>
          <a:bodyPr/>
          <a:lstStyle/>
          <a:p>
            <a:r>
              <a:rPr lang="tr-TR" dirty="0" smtClean="0"/>
              <a:t>Yan Anlam;Sözcüğün yakıştırma yoluyla kazandığı anlamdır. Sözcüğün temel anlamında hareketle şekil,işlev ya da nitelik bakımından benzerlik yoluyla kazandığı anlamdır.</a:t>
            </a:r>
          </a:p>
          <a:p>
            <a:r>
              <a:rPr lang="tr-TR" dirty="0" smtClean="0"/>
              <a:t>ÖRNEK;Tarağın </a:t>
            </a:r>
            <a:r>
              <a:rPr lang="tr-TR" b="1" u="sng" dirty="0" smtClean="0">
                <a:effectLst>
                  <a:outerShdw blurRad="38100" dist="38100" dir="2700000" algn="tl">
                    <a:srgbClr val="000000">
                      <a:alpha val="43137"/>
                    </a:srgbClr>
                  </a:outerShdw>
                </a:effectLst>
              </a:rPr>
              <a:t>dişleri</a:t>
            </a:r>
            <a:r>
              <a:rPr lang="tr-TR" dirty="0" smtClean="0"/>
              <a:t> kırılmış.</a:t>
            </a:r>
          </a:p>
          <a:p>
            <a:r>
              <a:rPr lang="tr-TR" dirty="0" smtClean="0"/>
              <a:t>Terim Anlam;Bilim,sanat,spor ya da meslek dallarına ilişkin kavramları karşılayan özel sözcüklere terim anlam denir.Bilim ve sanatla ilgili genel dallar,terim değildir ama onlara ilişkin özel kavramlar terimdir.</a:t>
            </a:r>
          </a:p>
          <a:p>
            <a:r>
              <a:rPr lang="tr-TR" dirty="0" smtClean="0"/>
              <a:t>ÖRNEK;Tiyatro terimleri;</a:t>
            </a:r>
          </a:p>
          <a:p>
            <a:r>
              <a:rPr lang="tr-TR" dirty="0" smtClean="0"/>
              <a:t>Perde,sahne,dekor,oyun vb.  </a:t>
            </a:r>
            <a:endParaRPr lang="tr-TR" dirty="0"/>
          </a:p>
        </p:txBody>
      </p:sp>
      <p:pic>
        <p:nvPicPr>
          <p:cNvPr id="4" name="3 Resim" descr="ggggggggg.jpg"/>
          <p:cNvPicPr>
            <a:picLocks noChangeAspect="1"/>
          </p:cNvPicPr>
          <p:nvPr/>
        </p:nvPicPr>
        <p:blipFill>
          <a:blip r:embed="rId3" cstate="print"/>
          <a:stretch>
            <a:fillRect/>
          </a:stretch>
        </p:blipFill>
        <p:spPr>
          <a:xfrm>
            <a:off x="5500694" y="2714620"/>
            <a:ext cx="1785950" cy="571504"/>
          </a:xfrm>
          <a:prstGeom prst="rect">
            <a:avLst/>
          </a:prstGeom>
        </p:spPr>
      </p:pic>
      <p:pic>
        <p:nvPicPr>
          <p:cNvPr id="5" name="4 Resim" descr="54645.jpg"/>
          <p:cNvPicPr>
            <a:picLocks noChangeAspect="1"/>
          </p:cNvPicPr>
          <p:nvPr/>
        </p:nvPicPr>
        <p:blipFill>
          <a:blip r:embed="rId4" cstate="print"/>
          <a:stretch>
            <a:fillRect/>
          </a:stretch>
        </p:blipFill>
        <p:spPr>
          <a:xfrm>
            <a:off x="4857752" y="4786322"/>
            <a:ext cx="2686050" cy="1704975"/>
          </a:xfrm>
          <a:prstGeom prst="rect">
            <a:avLst/>
          </a:prstGeom>
        </p:spPr>
      </p:pic>
    </p:spTree>
  </p:cSld>
  <p:clrMapOvr>
    <a:masterClrMapping/>
  </p:clrMapOvr>
  <p:transition spd="med">
    <p:split dir="in"/>
    <p:sndAc>
      <p:stSnd>
        <p:snd r:embed="rId2" name="cashreg.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Mecaz Anlam Nedir?</a:t>
            </a:r>
            <a:endParaRPr lang="tr-TR" dirty="0"/>
          </a:p>
        </p:txBody>
      </p:sp>
      <p:sp>
        <p:nvSpPr>
          <p:cNvPr id="3" name="2 İçerik Yer Tutucusu"/>
          <p:cNvSpPr>
            <a:spLocks noGrp="1"/>
          </p:cNvSpPr>
          <p:nvPr>
            <p:ph sz="quarter" idx="1"/>
          </p:nvPr>
        </p:nvSpPr>
        <p:spPr/>
        <p:txBody>
          <a:bodyPr/>
          <a:lstStyle/>
          <a:p>
            <a:r>
              <a:rPr lang="tr-TR" dirty="0" smtClean="0"/>
              <a:t>Sözcüğün gerçek anlamından sıyrılarak yeni bir kavramı karşıladığı anlamdır.Sözcüğün mecaz anlamı sözlükte “</a:t>
            </a:r>
            <a:r>
              <a:rPr lang="tr-TR" dirty="0" err="1" smtClean="0"/>
              <a:t>mec</a:t>
            </a:r>
            <a:r>
              <a:rPr lang="tr-TR" dirty="0" smtClean="0"/>
              <a:t>.” kısaltmasıyla gösterilir.</a:t>
            </a:r>
          </a:p>
          <a:p>
            <a:r>
              <a:rPr lang="tr-TR" dirty="0" smtClean="0"/>
              <a:t>ÖRNEK;O bana bağırınca kalbim çok</a:t>
            </a:r>
            <a:r>
              <a:rPr lang="tr-TR" b="1" u="sng" dirty="0" smtClean="0">
                <a:effectLst>
                  <a:outerShdw blurRad="38100" dist="38100" dir="2700000" algn="tl">
                    <a:srgbClr val="000000">
                      <a:alpha val="43137"/>
                    </a:srgbClr>
                  </a:outerShdw>
                </a:effectLst>
              </a:rPr>
              <a:t> kırıldı.</a:t>
            </a:r>
          </a:p>
          <a:p>
            <a:pPr>
              <a:buNone/>
            </a:pPr>
            <a:r>
              <a:rPr lang="tr-TR" dirty="0" smtClean="0"/>
              <a:t>Bu cümlede “kırıldı” temel anlamı olan “bir şeyin parçalanması, bölünmesi” anlamından çıkarak “darılama,</a:t>
            </a:r>
            <a:r>
              <a:rPr lang="tr-TR" dirty="0" err="1" smtClean="0"/>
              <a:t>küsme”anlamıyla</a:t>
            </a:r>
            <a:r>
              <a:rPr lang="tr-TR" dirty="0" smtClean="0"/>
              <a:t> mecaz anlam özelliği kazanmıştır.  </a:t>
            </a:r>
          </a:p>
          <a:p>
            <a:endParaRPr lang="tr-TR" dirty="0"/>
          </a:p>
        </p:txBody>
      </p:sp>
      <p:pic>
        <p:nvPicPr>
          <p:cNvPr id="4" name="3 Resim" descr="uıyuy.jpg"/>
          <p:cNvPicPr>
            <a:picLocks noChangeAspect="1"/>
          </p:cNvPicPr>
          <p:nvPr/>
        </p:nvPicPr>
        <p:blipFill>
          <a:blip r:embed="rId3" cstate="print"/>
          <a:stretch>
            <a:fillRect/>
          </a:stretch>
        </p:blipFill>
        <p:spPr>
          <a:xfrm>
            <a:off x="3571868" y="4643446"/>
            <a:ext cx="1928794" cy="1581150"/>
          </a:xfrm>
          <a:prstGeom prst="rect">
            <a:avLst/>
          </a:prstGeom>
        </p:spPr>
      </p:pic>
    </p:spTree>
  </p:cSld>
  <p:clrMapOvr>
    <a:masterClrMapping/>
  </p:clrMapOvr>
  <p:transition spd="med">
    <p:newsflash/>
    <p:sndAc>
      <p:stSnd>
        <p:snd r:embed="rId2" name="camera.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Çok Anlamlılık Nedir?</a:t>
            </a:r>
            <a:endParaRPr lang="tr-TR" dirty="0"/>
          </a:p>
        </p:txBody>
      </p:sp>
      <p:sp>
        <p:nvSpPr>
          <p:cNvPr id="3" name="2 İçerik Yer Tutucusu"/>
          <p:cNvSpPr>
            <a:spLocks noGrp="1"/>
          </p:cNvSpPr>
          <p:nvPr>
            <p:ph sz="quarter" idx="1"/>
          </p:nvPr>
        </p:nvSpPr>
        <p:spPr/>
        <p:txBody>
          <a:bodyPr>
            <a:normAutofit/>
          </a:bodyPr>
          <a:lstStyle/>
          <a:p>
            <a:r>
              <a:rPr lang="tr-TR" dirty="0" smtClean="0"/>
              <a:t>Bir sözcüğün değişik cümlelerle yeni anlamlar kazanmasına “çok anlamlılık” denir.Çok anlamlılık yalnızca Türkçeye ait özelik değildir.Diğer dillerde de bir sözcüğün birden çok anlama gelmesi söz konusudur.Açık sözcüğünün cümlelerde kazandığı değişik anlamlar:</a:t>
            </a:r>
          </a:p>
          <a:p>
            <a:r>
              <a:rPr lang="tr-TR" b="1" u="sng" dirty="0" smtClean="0">
                <a:effectLst>
                  <a:outerShdw blurRad="38100" dist="38100" dir="2700000" algn="tl">
                    <a:srgbClr val="000000">
                      <a:alpha val="43137"/>
                    </a:srgbClr>
                  </a:outerShdw>
                </a:effectLst>
              </a:rPr>
              <a:t>Açık</a:t>
            </a:r>
            <a:r>
              <a:rPr lang="tr-TR" dirty="0" smtClean="0"/>
              <a:t> pencereden denizin kokusunu alıyorum.</a:t>
            </a:r>
          </a:p>
          <a:p>
            <a:r>
              <a:rPr lang="tr-TR" dirty="0" smtClean="0"/>
              <a:t>O,</a:t>
            </a:r>
            <a:r>
              <a:rPr lang="tr-TR" b="1" u="sng" dirty="0" smtClean="0">
                <a:effectLst>
                  <a:outerShdw blurRad="38100" dist="38100" dir="2700000" algn="tl">
                    <a:srgbClr val="000000">
                      <a:alpha val="43137"/>
                    </a:srgbClr>
                  </a:outerShdw>
                </a:effectLst>
              </a:rPr>
              <a:t>açık</a:t>
            </a:r>
            <a:r>
              <a:rPr lang="tr-TR" dirty="0" smtClean="0"/>
              <a:t> fikirli bir liderdi.</a:t>
            </a:r>
          </a:p>
          <a:p>
            <a:r>
              <a:rPr lang="tr-TR" dirty="0" smtClean="0"/>
              <a:t>Üzerinde </a:t>
            </a:r>
            <a:r>
              <a:rPr lang="tr-TR" b="1" u="sng" dirty="0" smtClean="0">
                <a:effectLst>
                  <a:outerShdw blurRad="38100" dist="38100" dir="2700000" algn="tl">
                    <a:srgbClr val="000000">
                      <a:alpha val="43137"/>
                    </a:srgbClr>
                  </a:outerShdw>
                </a:effectLst>
              </a:rPr>
              <a:t>açık </a:t>
            </a:r>
            <a:r>
              <a:rPr lang="tr-TR" dirty="0" smtClean="0"/>
              <a:t>mavi bir kazak vardı.</a:t>
            </a:r>
          </a:p>
          <a:p>
            <a:endParaRPr lang="tr-TR" dirty="0"/>
          </a:p>
        </p:txBody>
      </p:sp>
      <p:pic>
        <p:nvPicPr>
          <p:cNvPr id="4" name="3 Resim" descr="52582582.bmp"/>
          <p:cNvPicPr>
            <a:picLocks noChangeAspect="1"/>
          </p:cNvPicPr>
          <p:nvPr/>
        </p:nvPicPr>
        <p:blipFill>
          <a:blip r:embed="rId3" cstate="print"/>
          <a:stretch>
            <a:fillRect/>
          </a:stretch>
        </p:blipFill>
        <p:spPr>
          <a:xfrm>
            <a:off x="6929454" y="2857496"/>
            <a:ext cx="1857356" cy="1428760"/>
          </a:xfrm>
          <a:prstGeom prst="rect">
            <a:avLst/>
          </a:prstGeom>
        </p:spPr>
      </p:pic>
      <p:pic>
        <p:nvPicPr>
          <p:cNvPr id="5" name="4 Resim" descr="untitled554545.bmp"/>
          <p:cNvPicPr>
            <a:picLocks noChangeAspect="1"/>
          </p:cNvPicPr>
          <p:nvPr/>
        </p:nvPicPr>
        <p:blipFill>
          <a:blip r:embed="rId4" cstate="print"/>
          <a:stretch>
            <a:fillRect/>
          </a:stretch>
        </p:blipFill>
        <p:spPr>
          <a:xfrm>
            <a:off x="4286248" y="3857628"/>
            <a:ext cx="957020" cy="714380"/>
          </a:xfrm>
          <a:prstGeom prst="rect">
            <a:avLst/>
          </a:prstGeom>
        </p:spPr>
      </p:pic>
      <p:pic>
        <p:nvPicPr>
          <p:cNvPr id="6" name="5 Resim" descr="85858555.jpg"/>
          <p:cNvPicPr>
            <a:picLocks noChangeAspect="1"/>
          </p:cNvPicPr>
          <p:nvPr/>
        </p:nvPicPr>
        <p:blipFill>
          <a:blip r:embed="rId5" cstate="print"/>
          <a:stretch>
            <a:fillRect/>
          </a:stretch>
        </p:blipFill>
        <p:spPr>
          <a:xfrm>
            <a:off x="2071670" y="4929198"/>
            <a:ext cx="1090608" cy="1428760"/>
          </a:xfrm>
          <a:prstGeom prst="rect">
            <a:avLst/>
          </a:prstGeom>
        </p:spPr>
      </p:pic>
    </p:spTree>
  </p:cSld>
  <p:clrMapOvr>
    <a:masterClrMapping/>
  </p:clrMapOvr>
  <p:transition spd="med">
    <p:cover dir="r"/>
    <p:sndAc>
      <p:stSnd>
        <p:snd r:embed="rId2" name="wind.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Yakın Ve Zıt Anlamlılık Nedir?</a:t>
            </a:r>
            <a:endParaRPr lang="tr-TR" dirty="0"/>
          </a:p>
        </p:txBody>
      </p:sp>
      <p:sp>
        <p:nvSpPr>
          <p:cNvPr id="3" name="2 İçerik Yer Tutucusu"/>
          <p:cNvSpPr>
            <a:spLocks noGrp="1"/>
          </p:cNvSpPr>
          <p:nvPr>
            <p:ph sz="quarter" idx="1"/>
          </p:nvPr>
        </p:nvSpPr>
        <p:spPr/>
        <p:txBody>
          <a:bodyPr/>
          <a:lstStyle/>
          <a:p>
            <a:r>
              <a:rPr lang="tr-TR" dirty="0" smtClean="0"/>
              <a:t>Yakın Anlamlılık;Eş anlamlı gibi görünmelerine karşın aralarında az çok anlam ayrılıkları bulunan sözcüklere yakın anlamlı sözcükler denir.</a:t>
            </a:r>
          </a:p>
          <a:p>
            <a:r>
              <a:rPr lang="tr-TR" dirty="0" smtClean="0"/>
              <a:t>ÖRNEK;Eş dost,yalan yanlış,hısım akraba vb.</a:t>
            </a:r>
          </a:p>
          <a:p>
            <a:r>
              <a:rPr lang="tr-TR" dirty="0" smtClean="0"/>
              <a:t>Zıt anlamlılık;Anlamca birbirinin karşıtı olan sözcüklere zıt anlamlı sözcükler denir.</a:t>
            </a:r>
          </a:p>
          <a:p>
            <a:r>
              <a:rPr lang="tr-TR" dirty="0" smtClean="0"/>
              <a:t>ÖRNEK;Ağla –gül/ yaşa-öl/ ilk-son/ gel-git … </a:t>
            </a:r>
          </a:p>
        </p:txBody>
      </p:sp>
      <p:pic>
        <p:nvPicPr>
          <p:cNvPr id="4" name="3 Resim" descr="gfgfgfgfggfg.bmp"/>
          <p:cNvPicPr>
            <a:picLocks noChangeAspect="1"/>
          </p:cNvPicPr>
          <p:nvPr/>
        </p:nvPicPr>
        <p:blipFill>
          <a:blip r:embed="rId3" cstate="print"/>
          <a:stretch>
            <a:fillRect/>
          </a:stretch>
        </p:blipFill>
        <p:spPr>
          <a:xfrm>
            <a:off x="1285852" y="4886274"/>
            <a:ext cx="2286016" cy="1647657"/>
          </a:xfrm>
          <a:prstGeom prst="rect">
            <a:avLst/>
          </a:prstGeom>
        </p:spPr>
      </p:pic>
      <p:pic>
        <p:nvPicPr>
          <p:cNvPr id="5" name="4 Resim" descr="ytttty.bmp"/>
          <p:cNvPicPr>
            <a:picLocks noChangeAspect="1"/>
          </p:cNvPicPr>
          <p:nvPr/>
        </p:nvPicPr>
        <p:blipFill>
          <a:blip r:embed="rId4" cstate="print"/>
          <a:stretch>
            <a:fillRect/>
          </a:stretch>
        </p:blipFill>
        <p:spPr>
          <a:xfrm>
            <a:off x="4429124" y="4857760"/>
            <a:ext cx="1928826" cy="1581443"/>
          </a:xfrm>
          <a:prstGeom prst="rect">
            <a:avLst/>
          </a:prstGeom>
        </p:spPr>
      </p:pic>
    </p:spTree>
  </p:cSld>
  <p:clrMapOvr>
    <a:masterClrMapping/>
  </p:clrMapOvr>
  <p:transition spd="med">
    <p:strips dir="ru"/>
    <p:sndAc>
      <p:stSnd>
        <p:snd r:embed="rId2" name="explode.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Somut-Soyut Anlamlılık Nedir?</a:t>
            </a:r>
            <a:endParaRPr lang="tr-TR" dirty="0"/>
          </a:p>
        </p:txBody>
      </p:sp>
      <p:sp>
        <p:nvSpPr>
          <p:cNvPr id="3" name="2 İçerik Yer Tutucusu"/>
          <p:cNvSpPr>
            <a:spLocks noGrp="1"/>
          </p:cNvSpPr>
          <p:nvPr>
            <p:ph sz="quarter" idx="1"/>
          </p:nvPr>
        </p:nvSpPr>
        <p:spPr/>
        <p:txBody>
          <a:bodyPr/>
          <a:lstStyle/>
          <a:p>
            <a:r>
              <a:rPr lang="tr-TR" dirty="0" smtClean="0"/>
              <a:t>Somut Anlam;Görme,tatma,işitme,koklama ve dokunma duyularında herhangi biriyle algılanabilen sözcükler somut anlamlıdır.</a:t>
            </a:r>
          </a:p>
          <a:p>
            <a:endParaRPr lang="tr-TR" dirty="0" smtClean="0"/>
          </a:p>
          <a:p>
            <a:endParaRPr lang="tr-TR" dirty="0" smtClean="0"/>
          </a:p>
          <a:p>
            <a:endParaRPr lang="tr-TR" dirty="0" smtClean="0"/>
          </a:p>
          <a:p>
            <a:r>
              <a:rPr lang="tr-TR" dirty="0" smtClean="0"/>
              <a:t>Soyut  Anlam; Görme,tatma,işitme,koklama ve dokunma duyularında herhangi biriyle algılanamayan sözcükler soyut anlamlıdır.</a:t>
            </a:r>
            <a:endParaRPr lang="tr-TR" dirty="0"/>
          </a:p>
        </p:txBody>
      </p:sp>
      <p:graphicFrame>
        <p:nvGraphicFramePr>
          <p:cNvPr id="4" name="3 Tablo"/>
          <p:cNvGraphicFramePr>
            <a:graphicFrameLocks noGrp="1"/>
          </p:cNvGraphicFramePr>
          <p:nvPr/>
        </p:nvGraphicFramePr>
        <p:xfrm>
          <a:off x="1500166" y="2786058"/>
          <a:ext cx="6096000" cy="1428760"/>
        </p:xfrm>
        <a:graphic>
          <a:graphicData uri="http://schemas.openxmlformats.org/drawingml/2006/table">
            <a:tbl>
              <a:tblPr firstRow="1" bandRow="1">
                <a:tableStyleId>{5C22544A-7EE6-4342-B048-85BDC9FD1C3A}</a:tableStyleId>
              </a:tblPr>
              <a:tblGrid>
                <a:gridCol w="1219200"/>
                <a:gridCol w="1185858"/>
                <a:gridCol w="1252542"/>
                <a:gridCol w="1219200"/>
                <a:gridCol w="1219200"/>
              </a:tblGrid>
              <a:tr h="714380">
                <a:tc>
                  <a:txBody>
                    <a:bodyPr/>
                    <a:lstStyle/>
                    <a:p>
                      <a:r>
                        <a:rPr lang="tr-TR" dirty="0" smtClean="0">
                          <a:effectLst>
                            <a:outerShdw blurRad="38100" dist="38100" dir="2700000" algn="tl">
                              <a:srgbClr val="000000">
                                <a:alpha val="43137"/>
                              </a:srgbClr>
                            </a:outerShdw>
                          </a:effectLst>
                        </a:rPr>
                        <a:t>GÖRME</a:t>
                      </a:r>
                      <a:endParaRPr lang="tr-TR" dirty="0">
                        <a:effectLst>
                          <a:outerShdw blurRad="38100" dist="38100" dir="2700000" algn="tl">
                            <a:srgbClr val="000000">
                              <a:alpha val="43137"/>
                            </a:srgbClr>
                          </a:outerShdw>
                        </a:effectLst>
                      </a:endParaRPr>
                    </a:p>
                  </a:txBody>
                  <a:tcPr/>
                </a:tc>
                <a:tc>
                  <a:txBody>
                    <a:bodyPr/>
                    <a:lstStyle/>
                    <a:p>
                      <a:r>
                        <a:rPr lang="tr-TR" dirty="0" smtClean="0"/>
                        <a:t>DOKUNMA</a:t>
                      </a:r>
                    </a:p>
                  </a:txBody>
                  <a:tcPr/>
                </a:tc>
                <a:tc>
                  <a:txBody>
                    <a:bodyPr/>
                    <a:lstStyle/>
                    <a:p>
                      <a:r>
                        <a:rPr lang="tr-TR" dirty="0" smtClean="0"/>
                        <a:t>TATMA</a:t>
                      </a:r>
                      <a:endParaRPr lang="tr-TR" dirty="0"/>
                    </a:p>
                  </a:txBody>
                  <a:tcPr/>
                </a:tc>
                <a:tc>
                  <a:txBody>
                    <a:bodyPr/>
                    <a:lstStyle/>
                    <a:p>
                      <a:r>
                        <a:rPr lang="tr-TR" dirty="0" smtClean="0"/>
                        <a:t>KOKLAMA</a:t>
                      </a:r>
                      <a:endParaRPr lang="tr-TR" dirty="0"/>
                    </a:p>
                  </a:txBody>
                  <a:tcPr/>
                </a:tc>
                <a:tc>
                  <a:txBody>
                    <a:bodyPr/>
                    <a:lstStyle/>
                    <a:p>
                      <a:r>
                        <a:rPr lang="tr-TR" dirty="0" smtClean="0"/>
                        <a:t>DUYMA</a:t>
                      </a:r>
                      <a:endParaRPr lang="tr-TR" dirty="0"/>
                    </a:p>
                  </a:txBody>
                  <a:tcPr/>
                </a:tc>
              </a:tr>
              <a:tr h="714380">
                <a:tc>
                  <a:txBody>
                    <a:bodyPr/>
                    <a:lstStyle/>
                    <a:p>
                      <a:endParaRPr lang="tr-TR" dirty="0"/>
                    </a:p>
                  </a:txBody>
                  <a:tcPr/>
                </a:tc>
                <a:tc>
                  <a:txBody>
                    <a:bodyPr/>
                    <a:lstStyle/>
                    <a:p>
                      <a:endParaRPr lang="tr-TR" dirty="0"/>
                    </a:p>
                  </a:txBody>
                  <a:tcPr/>
                </a:tc>
                <a:tc>
                  <a:txBody>
                    <a:bodyPr/>
                    <a:lstStyle/>
                    <a:p>
                      <a:endParaRPr lang="tr-TR"/>
                    </a:p>
                  </a:txBody>
                  <a:tcPr/>
                </a:tc>
                <a:tc>
                  <a:txBody>
                    <a:bodyPr/>
                    <a:lstStyle/>
                    <a:p>
                      <a:endParaRPr lang="tr-TR"/>
                    </a:p>
                  </a:txBody>
                  <a:tcPr/>
                </a:tc>
                <a:tc>
                  <a:txBody>
                    <a:bodyPr/>
                    <a:lstStyle/>
                    <a:p>
                      <a:endParaRPr lang="tr-TR" dirty="0"/>
                    </a:p>
                  </a:txBody>
                  <a:tcPr/>
                </a:tc>
              </a:tr>
            </a:tbl>
          </a:graphicData>
        </a:graphic>
      </p:graphicFrame>
      <p:pic>
        <p:nvPicPr>
          <p:cNvPr id="5" name="4 Resim" descr="gffgfgfg.bmp"/>
          <p:cNvPicPr>
            <a:picLocks noChangeAspect="1"/>
          </p:cNvPicPr>
          <p:nvPr/>
        </p:nvPicPr>
        <p:blipFill>
          <a:blip r:embed="rId3" cstate="print"/>
          <a:stretch>
            <a:fillRect/>
          </a:stretch>
        </p:blipFill>
        <p:spPr>
          <a:xfrm>
            <a:off x="1500166" y="3500438"/>
            <a:ext cx="1214446" cy="714379"/>
          </a:xfrm>
          <a:prstGeom prst="rect">
            <a:avLst/>
          </a:prstGeom>
        </p:spPr>
      </p:pic>
      <p:pic>
        <p:nvPicPr>
          <p:cNvPr id="6" name="5 Resim" descr="gggf.bmp"/>
          <p:cNvPicPr>
            <a:picLocks noChangeAspect="1"/>
          </p:cNvPicPr>
          <p:nvPr/>
        </p:nvPicPr>
        <p:blipFill>
          <a:blip r:embed="rId4" cstate="print"/>
          <a:stretch>
            <a:fillRect/>
          </a:stretch>
        </p:blipFill>
        <p:spPr>
          <a:xfrm>
            <a:off x="6357950" y="3500438"/>
            <a:ext cx="1214446" cy="714380"/>
          </a:xfrm>
          <a:prstGeom prst="rect">
            <a:avLst/>
          </a:prstGeom>
        </p:spPr>
      </p:pic>
      <p:pic>
        <p:nvPicPr>
          <p:cNvPr id="7" name="6 Resim" descr="fdd.jpg"/>
          <p:cNvPicPr>
            <a:picLocks noChangeAspect="1"/>
          </p:cNvPicPr>
          <p:nvPr/>
        </p:nvPicPr>
        <p:blipFill>
          <a:blip r:embed="rId5" cstate="print"/>
          <a:stretch>
            <a:fillRect/>
          </a:stretch>
        </p:blipFill>
        <p:spPr>
          <a:xfrm>
            <a:off x="5214942" y="3500439"/>
            <a:ext cx="1143008" cy="714379"/>
          </a:xfrm>
          <a:prstGeom prst="rect">
            <a:avLst/>
          </a:prstGeom>
        </p:spPr>
      </p:pic>
      <p:pic>
        <p:nvPicPr>
          <p:cNvPr id="8" name="7 Resim" descr="hjghfg.bmp"/>
          <p:cNvPicPr>
            <a:picLocks noChangeAspect="1"/>
          </p:cNvPicPr>
          <p:nvPr/>
        </p:nvPicPr>
        <p:blipFill>
          <a:blip r:embed="rId6" cstate="print"/>
          <a:stretch>
            <a:fillRect/>
          </a:stretch>
        </p:blipFill>
        <p:spPr>
          <a:xfrm>
            <a:off x="2786050" y="3500438"/>
            <a:ext cx="1214446" cy="714380"/>
          </a:xfrm>
          <a:prstGeom prst="rect">
            <a:avLst/>
          </a:prstGeom>
        </p:spPr>
      </p:pic>
      <p:pic>
        <p:nvPicPr>
          <p:cNvPr id="9" name="8 Resim" descr="kkkk.bmp"/>
          <p:cNvPicPr>
            <a:picLocks noChangeAspect="1"/>
          </p:cNvPicPr>
          <p:nvPr/>
        </p:nvPicPr>
        <p:blipFill>
          <a:blip r:embed="rId7" cstate="print"/>
          <a:stretch>
            <a:fillRect/>
          </a:stretch>
        </p:blipFill>
        <p:spPr>
          <a:xfrm>
            <a:off x="3929058" y="3500438"/>
            <a:ext cx="1214446" cy="714380"/>
          </a:xfrm>
          <a:prstGeom prst="rect">
            <a:avLst/>
          </a:prstGeom>
        </p:spPr>
      </p:pic>
      <p:sp>
        <p:nvSpPr>
          <p:cNvPr id="10" name="3 Yuvarlatılmış Dikdörtgen"/>
          <p:cNvSpPr/>
          <p:nvPr/>
        </p:nvSpPr>
        <p:spPr>
          <a:xfrm>
            <a:off x="3923928" y="5373216"/>
            <a:ext cx="2808312" cy="33337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15000"/>
              </a:lnSpc>
              <a:spcAft>
                <a:spcPts val="1000"/>
              </a:spcAft>
            </a:pPr>
            <a:r>
              <a:rPr lang="tr-TR" sz="2400" u="sng" dirty="0" smtClean="0">
                <a:solidFill>
                  <a:schemeClr val="bg1"/>
                </a:solidFill>
                <a:hlinkClick r:id="rId8"/>
              </a:rPr>
              <a:t>www.</a:t>
            </a:r>
            <a:r>
              <a:rPr lang="tr-TR" sz="2400" u="sng" dirty="0" err="1" smtClean="0">
                <a:solidFill>
                  <a:schemeClr val="bg1"/>
                </a:solidFill>
                <a:hlinkClick r:id="rId8"/>
              </a:rPr>
              <a:t>sorubak</a:t>
            </a:r>
            <a:r>
              <a:rPr lang="tr-TR" sz="2400" u="sng" dirty="0" smtClean="0">
                <a:solidFill>
                  <a:schemeClr val="bg1"/>
                </a:solidFill>
                <a:hlinkClick r:id="rId8"/>
              </a:rPr>
              <a:t>.com</a:t>
            </a:r>
            <a:endParaRPr lang="tr-TR" sz="2400" dirty="0">
              <a:solidFill>
                <a:schemeClr val="bg1"/>
              </a:solidFill>
              <a:effectLst/>
              <a:ea typeface="Calibri"/>
              <a:cs typeface="Times New Roman"/>
            </a:endParaRPr>
          </a:p>
        </p:txBody>
      </p:sp>
    </p:spTree>
  </p:cSld>
  <p:clrMapOvr>
    <a:masterClrMapping/>
  </p:clrMapOvr>
  <p:transition spd="med">
    <p:randomBar/>
    <p:sndAc>
      <p:stSnd>
        <p:snd r:embed="rId2" name="bomb.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isse Senedi">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Hisse Senedi">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Hisse Senedi">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115</TotalTime>
  <Words>401</Words>
  <Application>Microsoft Office PowerPoint</Application>
  <PresentationFormat>Ekran Gösterisi (4:3)</PresentationFormat>
  <Paragraphs>44</Paragraphs>
  <Slides>8</Slides>
  <Notes>0</Notes>
  <HiddenSlides>0</HiddenSlides>
  <MMClips>0</MMClips>
  <ScaleCrop>false</ScaleCrop>
  <HeadingPairs>
    <vt:vector size="4" baseType="variant">
      <vt:variant>
        <vt:lpstr>Tema</vt:lpstr>
      </vt:variant>
      <vt:variant>
        <vt:i4>1</vt:i4>
      </vt:variant>
      <vt:variant>
        <vt:lpstr>Slayt Başlıkları</vt:lpstr>
      </vt:variant>
      <vt:variant>
        <vt:i4>8</vt:i4>
      </vt:variant>
    </vt:vector>
  </HeadingPairs>
  <TitlesOfParts>
    <vt:vector size="9" baseType="lpstr">
      <vt:lpstr>Hisse Senedi</vt:lpstr>
      <vt:lpstr>SÖZCÜKTE ANLAM</vt:lpstr>
      <vt:lpstr>Sözcükte Anlam Nedir?</vt:lpstr>
      <vt:lpstr>Gerçek Ve Temel  Anlam nedir?</vt:lpstr>
      <vt:lpstr>Yan Ve Terim Anlam Nedir?</vt:lpstr>
      <vt:lpstr>Mecaz Anlam Nedir?</vt:lpstr>
      <vt:lpstr>Çok Anlamlılık Nedir?</vt:lpstr>
      <vt:lpstr>Yakın Ve Zıt Anlamlılık Nedir?</vt:lpstr>
      <vt:lpstr>Somut-Soyut Anlamlılık Nedir?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user</dc:creator>
  <cp:keywords>www.sorubak.com</cp:keywords>
  <dc:description>www.sorubak.com</dc:description>
  <cp:lastModifiedBy>Dogan</cp:lastModifiedBy>
  <cp:revision>14</cp:revision>
  <dcterms:created xsi:type="dcterms:W3CDTF">2014-01-26T08:36:25Z</dcterms:created>
  <dcterms:modified xsi:type="dcterms:W3CDTF">2014-02-18T06:54:32Z</dcterms:modified>
  <cp:category>www.sorubak.com</cp:category>
</cp:coreProperties>
</file>