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9" r:id="rId4"/>
    <p:sldId id="257" r:id="rId5"/>
    <p:sldId id="260" r:id="rId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kadir.erikli.SAYAD\Desktop\Matematik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kadir.erikli.SAYAD\Desktop\Matematik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kadir.erikli.SAYAD\Desktop\Matematik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kadir.erikli.SAYAD\Desktop\Matematik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chart>
    <c:title>
      <c:tx>
        <c:rich>
          <a:bodyPr/>
          <a:lstStyle/>
          <a:p>
            <a:pPr>
              <a:defRPr/>
            </a:pPr>
            <a:r>
              <a:rPr lang="tr-TR"/>
              <a:t>Türkiye'de</a:t>
            </a:r>
            <a:r>
              <a:rPr lang="tr-TR" baseline="0"/>
              <a:t> En Çok Kullanılan Bayan İsimleri</a:t>
            </a:r>
            <a:endParaRPr lang="tr-TR"/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dLbls>
            <c:showVal val="1"/>
          </c:dLbls>
          <c:cat>
            <c:strRef>
              <c:f>Sayfa1!$A$2:$A$6</c:f>
              <c:strCache>
                <c:ptCount val="5"/>
                <c:pt idx="0">
                  <c:v>FATMA</c:v>
                </c:pt>
                <c:pt idx="1">
                  <c:v>AYŞE</c:v>
                </c:pt>
                <c:pt idx="2">
                  <c:v>EMİNE</c:v>
                </c:pt>
                <c:pt idx="3">
                  <c:v>HATİCE</c:v>
                </c:pt>
                <c:pt idx="4">
                  <c:v>ZEYNEP</c:v>
                </c:pt>
              </c:strCache>
            </c:strRef>
          </c:cat>
          <c:val>
            <c:numRef>
              <c:f>Sayfa1!$B$2:$B$6</c:f>
              <c:numCache>
                <c:formatCode>#,##0</c:formatCode>
                <c:ptCount val="5"/>
                <c:pt idx="0">
                  <c:v>338702</c:v>
                </c:pt>
                <c:pt idx="1">
                  <c:v>291804.80000000005</c:v>
                </c:pt>
                <c:pt idx="2">
                  <c:v>234486</c:v>
                </c:pt>
                <c:pt idx="3">
                  <c:v>213642.8</c:v>
                </c:pt>
                <c:pt idx="4">
                  <c:v>156324</c:v>
                </c:pt>
              </c:numCache>
            </c:numRef>
          </c:val>
        </c:ser>
        <c:axId val="48492544"/>
        <c:axId val="48496000"/>
      </c:barChart>
      <c:catAx>
        <c:axId val="48492544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tr-TR"/>
                  <a:t>İsimler</a:t>
                </a:r>
              </a:p>
            </c:rich>
          </c:tx>
          <c:layout/>
        </c:title>
        <c:tickLblPos val="nextTo"/>
        <c:crossAx val="48496000"/>
        <c:crosses val="autoZero"/>
        <c:auto val="1"/>
        <c:lblAlgn val="ctr"/>
        <c:lblOffset val="100"/>
      </c:catAx>
      <c:valAx>
        <c:axId val="48496000"/>
        <c:scaling>
          <c:orientation val="minMax"/>
        </c:scaling>
        <c:axPos val="l"/>
        <c:majorGridlines/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tr-TR"/>
                  <a:t>Sayı</a:t>
                </a:r>
              </a:p>
            </c:rich>
          </c:tx>
          <c:layout/>
        </c:title>
        <c:numFmt formatCode="#,##0" sourceLinked="1"/>
        <c:tickLblPos val="nextTo"/>
        <c:crossAx val="48492544"/>
        <c:crosses val="autoZero"/>
        <c:crossBetween val="between"/>
      </c:valAx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r-TR"/>
  <c:chart>
    <c:title>
      <c:tx>
        <c:rich>
          <a:bodyPr/>
          <a:lstStyle/>
          <a:p>
            <a:pPr>
              <a:defRPr/>
            </a:pPr>
            <a:r>
              <a:rPr lang="tr-TR"/>
              <a:t>Türkiye'de</a:t>
            </a:r>
            <a:r>
              <a:rPr lang="tr-TR" baseline="0"/>
              <a:t> En Çok Kullanılan Bayan İsimleri</a:t>
            </a:r>
            <a:endParaRPr lang="tr-TR"/>
          </a:p>
        </c:rich>
      </c:tx>
      <c:layout/>
    </c:title>
    <c:plotArea>
      <c:layout/>
      <c:pieChart>
        <c:varyColors val="1"/>
        <c:ser>
          <c:idx val="0"/>
          <c:order val="0"/>
          <c:explosion val="25"/>
          <c:dLbls>
            <c:dLblPos val="outEnd"/>
            <c:showVal val="1"/>
          </c:dLbls>
          <c:cat>
            <c:strRef>
              <c:f>Sayfa1!$A$2:$A$6</c:f>
              <c:strCache>
                <c:ptCount val="5"/>
                <c:pt idx="0">
                  <c:v>FATMA</c:v>
                </c:pt>
                <c:pt idx="1">
                  <c:v>AYŞE</c:v>
                </c:pt>
                <c:pt idx="2">
                  <c:v>EMİNE</c:v>
                </c:pt>
                <c:pt idx="3">
                  <c:v>HATİCE</c:v>
                </c:pt>
                <c:pt idx="4">
                  <c:v>ZEYNEP</c:v>
                </c:pt>
              </c:strCache>
            </c:strRef>
          </c:cat>
          <c:val>
            <c:numRef>
              <c:f>Sayfa1!$B$2:$B$6</c:f>
              <c:numCache>
                <c:formatCode>#,##0</c:formatCode>
                <c:ptCount val="5"/>
                <c:pt idx="0">
                  <c:v>338702</c:v>
                </c:pt>
                <c:pt idx="1">
                  <c:v>291804.80000000005</c:v>
                </c:pt>
                <c:pt idx="2">
                  <c:v>234486</c:v>
                </c:pt>
                <c:pt idx="3">
                  <c:v>213642.8</c:v>
                </c:pt>
                <c:pt idx="4">
                  <c:v>156324</c:v>
                </c:pt>
              </c:numCache>
            </c:numRef>
          </c:val>
        </c:ser>
        <c:dLbls>
          <c:showVal val="1"/>
        </c:dLbls>
        <c:firstSliceAng val="0"/>
      </c:pieChart>
    </c:plotArea>
    <c:legend>
      <c:legendPos val="r"/>
      <c:layout/>
      <c:overlay val="1"/>
      <c:txPr>
        <a:bodyPr/>
        <a:lstStyle/>
        <a:p>
          <a:pPr>
            <a:defRPr sz="1300" baseline="0"/>
          </a:pPr>
          <a:endParaRPr lang="tr-TR"/>
        </a:p>
      </c:txPr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tr-TR" sz="1800" b="1" i="0" baseline="0"/>
              <a:t>Türkiye'de En Çok Kullanılan Bay İsimleri</a:t>
            </a:r>
            <a:endParaRPr lang="tr-TR"/>
          </a:p>
        </c:rich>
      </c:tx>
      <c:layout>
        <c:manualLayout>
          <c:xMode val="edge"/>
          <c:yMode val="edge"/>
          <c:x val="0.13298614154379729"/>
          <c:y val="0"/>
        </c:manualLayout>
      </c:layout>
    </c:title>
    <c:plotArea>
      <c:layout/>
      <c:barChart>
        <c:barDir val="col"/>
        <c:grouping val="clustered"/>
        <c:ser>
          <c:idx val="0"/>
          <c:order val="0"/>
          <c:dLbls>
            <c:showVal val="1"/>
          </c:dLbls>
          <c:cat>
            <c:strRef>
              <c:f>Sayfa1!$D$2:$D$6</c:f>
              <c:strCache>
                <c:ptCount val="5"/>
                <c:pt idx="0">
                  <c:v>MEHMET</c:v>
                </c:pt>
                <c:pt idx="1">
                  <c:v>MUSTAFA</c:v>
                </c:pt>
                <c:pt idx="2">
                  <c:v>AHMET</c:v>
                </c:pt>
                <c:pt idx="3">
                  <c:v>ALİ</c:v>
                </c:pt>
                <c:pt idx="4">
                  <c:v>HÜSEYİN</c:v>
                </c:pt>
              </c:strCache>
            </c:strRef>
          </c:cat>
          <c:val>
            <c:numRef>
              <c:f>Sayfa1!$E$2:$E$6</c:f>
              <c:numCache>
                <c:formatCode>#,##0</c:formatCode>
                <c:ptCount val="5"/>
                <c:pt idx="0">
                  <c:v>1589614</c:v>
                </c:pt>
                <c:pt idx="1">
                  <c:v>1369513.6000000003</c:v>
                </c:pt>
                <c:pt idx="2">
                  <c:v>1100502</c:v>
                </c:pt>
                <c:pt idx="3">
                  <c:v>1002679.5999999995</c:v>
                </c:pt>
                <c:pt idx="4">
                  <c:v>733668</c:v>
                </c:pt>
              </c:numCache>
            </c:numRef>
          </c:val>
        </c:ser>
        <c:axId val="50878720"/>
        <c:axId val="50897280"/>
      </c:barChart>
      <c:catAx>
        <c:axId val="50878720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tr-TR"/>
                  <a:t>İsimler</a:t>
                </a:r>
              </a:p>
            </c:rich>
          </c:tx>
          <c:layout/>
        </c:title>
        <c:tickLblPos val="nextTo"/>
        <c:crossAx val="50897280"/>
        <c:crosses val="autoZero"/>
        <c:auto val="1"/>
        <c:lblAlgn val="ctr"/>
        <c:lblOffset val="100"/>
      </c:catAx>
      <c:valAx>
        <c:axId val="50897280"/>
        <c:scaling>
          <c:orientation val="minMax"/>
        </c:scaling>
        <c:axPos val="l"/>
        <c:majorGridlines/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tr-TR"/>
                  <a:t>Sayı</a:t>
                </a:r>
              </a:p>
            </c:rich>
          </c:tx>
          <c:layout/>
        </c:title>
        <c:numFmt formatCode="#,##0" sourceLinked="1"/>
        <c:tickLblPos val="nextTo"/>
        <c:crossAx val="50878720"/>
        <c:crosses val="autoZero"/>
        <c:crossBetween val="between"/>
      </c:valAx>
    </c:plotArea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tr-TR" sz="1800" b="1" i="0" baseline="0"/>
              <a:t>Türkiye'de En Çok Kullanılan Bay İsimleri</a:t>
            </a:r>
            <a:endParaRPr lang="tr-TR"/>
          </a:p>
        </c:rich>
      </c:tx>
      <c:layout>
        <c:manualLayout>
          <c:xMode val="edge"/>
          <c:yMode val="edge"/>
          <c:x val="0.21164834560422102"/>
          <c:y val="1.0973860092443105E-2"/>
        </c:manualLayout>
      </c:layout>
    </c:title>
    <c:plotArea>
      <c:layout/>
      <c:pieChart>
        <c:varyColors val="1"/>
        <c:ser>
          <c:idx val="0"/>
          <c:order val="0"/>
          <c:explosion val="25"/>
          <c:dLbls>
            <c:dLblPos val="outEnd"/>
            <c:showVal val="1"/>
            <c:showLeaderLines val="1"/>
          </c:dLbls>
          <c:cat>
            <c:strRef>
              <c:f>Sayfa1!$D$2:$D$6</c:f>
              <c:strCache>
                <c:ptCount val="5"/>
                <c:pt idx="0">
                  <c:v>MEHMET</c:v>
                </c:pt>
                <c:pt idx="1">
                  <c:v>MUSTAFA</c:v>
                </c:pt>
                <c:pt idx="2">
                  <c:v>AHMET</c:v>
                </c:pt>
                <c:pt idx="3">
                  <c:v>ALİ</c:v>
                </c:pt>
                <c:pt idx="4">
                  <c:v>HÜSEYİN</c:v>
                </c:pt>
              </c:strCache>
            </c:strRef>
          </c:cat>
          <c:val>
            <c:numRef>
              <c:f>Sayfa1!$E$2:$E$6</c:f>
              <c:numCache>
                <c:formatCode>#,##0</c:formatCode>
                <c:ptCount val="5"/>
                <c:pt idx="0">
                  <c:v>1589614</c:v>
                </c:pt>
                <c:pt idx="1">
                  <c:v>1369513.6000000003</c:v>
                </c:pt>
                <c:pt idx="2">
                  <c:v>1100502</c:v>
                </c:pt>
                <c:pt idx="3">
                  <c:v>1002679.5999999995</c:v>
                </c:pt>
                <c:pt idx="4">
                  <c:v>733668</c:v>
                </c:pt>
              </c:numCache>
            </c:numRef>
          </c:val>
        </c:ser>
        <c:firstSliceAng val="0"/>
      </c:pieChart>
    </c:plotArea>
    <c:legend>
      <c:legendPos val="r"/>
      <c:layout/>
      <c:overlay val="1"/>
      <c:txPr>
        <a:bodyPr/>
        <a:lstStyle/>
        <a:p>
          <a:pPr>
            <a:defRPr sz="1200" baseline="0"/>
          </a:pPr>
          <a:endParaRPr lang="tr-TR"/>
        </a:p>
      </c:txPr>
    </c:legend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D092A-B470-495B-B14E-25FE9AABE21A}" type="datetimeFigureOut">
              <a:rPr lang="tr-TR" smtClean="0"/>
              <a:pPr/>
              <a:t>14.08.2013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766B4-31FE-4614-9539-5C7216E31F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D092A-B470-495B-B14E-25FE9AABE21A}" type="datetimeFigureOut">
              <a:rPr lang="tr-TR" smtClean="0"/>
              <a:pPr/>
              <a:t>14.08.2013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766B4-31FE-4614-9539-5C7216E31F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D092A-B470-495B-B14E-25FE9AABE21A}" type="datetimeFigureOut">
              <a:rPr lang="tr-TR" smtClean="0"/>
              <a:pPr/>
              <a:t>14.08.2013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766B4-31FE-4614-9539-5C7216E31F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D092A-B470-495B-B14E-25FE9AABE21A}" type="datetimeFigureOut">
              <a:rPr lang="tr-TR" smtClean="0"/>
              <a:pPr/>
              <a:t>14.08.2013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766B4-31FE-4614-9539-5C7216E31F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D092A-B470-495B-B14E-25FE9AABE21A}" type="datetimeFigureOut">
              <a:rPr lang="tr-TR" smtClean="0"/>
              <a:pPr/>
              <a:t>14.08.2013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766B4-31FE-4614-9539-5C7216E31F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D092A-B470-495B-B14E-25FE9AABE21A}" type="datetimeFigureOut">
              <a:rPr lang="tr-TR" smtClean="0"/>
              <a:pPr/>
              <a:t>14.08.2013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766B4-31FE-4614-9539-5C7216E31F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D092A-B470-495B-B14E-25FE9AABE21A}" type="datetimeFigureOut">
              <a:rPr lang="tr-TR" smtClean="0"/>
              <a:pPr/>
              <a:t>14.08.2013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766B4-31FE-4614-9539-5C7216E31F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D092A-B470-495B-B14E-25FE9AABE21A}" type="datetimeFigureOut">
              <a:rPr lang="tr-TR" smtClean="0"/>
              <a:pPr/>
              <a:t>14.08.2013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766B4-31FE-4614-9539-5C7216E31F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D092A-B470-495B-B14E-25FE9AABE21A}" type="datetimeFigureOut">
              <a:rPr lang="tr-TR" smtClean="0"/>
              <a:pPr/>
              <a:t>14.08.2013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766B4-31FE-4614-9539-5C7216E31F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D092A-B470-495B-B14E-25FE9AABE21A}" type="datetimeFigureOut">
              <a:rPr lang="tr-TR" smtClean="0"/>
              <a:pPr/>
              <a:t>14.08.2013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766B4-31FE-4614-9539-5C7216E31F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D092A-B470-495B-B14E-25FE9AABE21A}" type="datetimeFigureOut">
              <a:rPr lang="tr-TR" smtClean="0"/>
              <a:pPr/>
              <a:t>14.08.2013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766B4-31FE-4614-9539-5C7216E31F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0D092A-B470-495B-B14E-25FE9AABE21A}" type="datetimeFigureOut">
              <a:rPr lang="tr-TR" smtClean="0"/>
              <a:pPr/>
              <a:t>14.08.2013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A766B4-31FE-4614-9539-5C7216E31F2A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Türkiye’de En Çok Kullanılan Bayan ve Bay İsimleri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197361"/>
          </a:xfrm>
        </p:spPr>
        <p:txBody>
          <a:bodyPr/>
          <a:lstStyle/>
          <a:p>
            <a:pPr>
              <a:buNone/>
            </a:pPr>
            <a:r>
              <a:rPr lang="tr-TR" b="1" dirty="0" smtClean="0"/>
              <a:t>Adı Soyadı…:  </a:t>
            </a:r>
            <a:r>
              <a:rPr lang="tr-TR" b="1" i="1" dirty="0" err="1" smtClean="0"/>
              <a:t>Aleyna</a:t>
            </a:r>
            <a:r>
              <a:rPr lang="tr-TR" b="1" i="1" dirty="0" smtClean="0"/>
              <a:t> SAĞLAM</a:t>
            </a:r>
          </a:p>
          <a:p>
            <a:pPr>
              <a:buNone/>
            </a:pPr>
            <a:endParaRPr lang="tr-TR" b="1" i="1" dirty="0"/>
          </a:p>
          <a:p>
            <a:pPr>
              <a:buNone/>
            </a:pPr>
            <a:r>
              <a:rPr lang="tr-TR" b="1" i="1" dirty="0" smtClean="0"/>
              <a:t>	Sınıfı 6 C / </a:t>
            </a:r>
            <a:r>
              <a:rPr lang="tr-TR" b="1" i="1" dirty="0" err="1" smtClean="0"/>
              <a:t>Nosu</a:t>
            </a:r>
            <a:r>
              <a:rPr lang="tr-TR" b="1" i="1" dirty="0" smtClean="0"/>
              <a:t>…: </a:t>
            </a:r>
            <a:r>
              <a:rPr lang="tr-TR" b="1" i="1" dirty="0" smtClean="0"/>
              <a:t> </a:t>
            </a:r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dirty="0" smtClean="0">
                <a:hlinkClick r:id="rId2"/>
              </a:rPr>
              <a:t>.com</a:t>
            </a:r>
            <a:endParaRPr lang="tr-TR" b="1" i="1" dirty="0" smtClean="0"/>
          </a:p>
          <a:p>
            <a:pPr>
              <a:buNone/>
            </a:pPr>
            <a:endParaRPr lang="tr-TR" b="1" i="1" dirty="0"/>
          </a:p>
          <a:p>
            <a:pPr>
              <a:buNone/>
            </a:pPr>
            <a:r>
              <a:rPr lang="tr-TR" b="1" i="1" dirty="0" smtClean="0"/>
              <a:t>		</a:t>
            </a:r>
            <a:r>
              <a:rPr lang="tr-TR" b="1" dirty="0" smtClean="0"/>
              <a:t>Ders…:  </a:t>
            </a:r>
            <a:r>
              <a:rPr lang="tr-TR" b="1" i="1" dirty="0" smtClean="0"/>
              <a:t>Matematik</a:t>
            </a:r>
          </a:p>
          <a:p>
            <a:pPr>
              <a:buNone/>
            </a:pPr>
            <a:r>
              <a:rPr lang="tr-TR" b="1" dirty="0"/>
              <a:t>	</a:t>
            </a:r>
            <a:endParaRPr lang="tr-TR" b="1" dirty="0" smtClean="0"/>
          </a:p>
          <a:p>
            <a:pPr>
              <a:buNone/>
            </a:pPr>
            <a:r>
              <a:rPr lang="tr-TR" b="1" dirty="0"/>
              <a:t>	</a:t>
            </a:r>
            <a:r>
              <a:rPr lang="tr-TR" b="1" dirty="0" smtClean="0"/>
              <a:t>		Öğretmen…: </a:t>
            </a:r>
            <a:r>
              <a:rPr lang="tr-TR" b="1" i="1" dirty="0" err="1" smtClean="0"/>
              <a:t>Elmira</a:t>
            </a:r>
            <a:r>
              <a:rPr lang="tr-TR" b="1" i="1" dirty="0" smtClean="0"/>
              <a:t> SAĞLAM</a:t>
            </a:r>
            <a:endParaRPr lang="tr-TR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2 Grafik"/>
          <p:cNvGraphicFramePr/>
          <p:nvPr/>
        </p:nvGraphicFramePr>
        <p:xfrm>
          <a:off x="428596" y="642918"/>
          <a:ext cx="8215370" cy="5500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2 Grafik"/>
          <p:cNvGraphicFramePr>
            <a:graphicFrameLocks noGrp="1"/>
          </p:cNvGraphicFramePr>
          <p:nvPr>
            <p:ph idx="1"/>
          </p:nvPr>
        </p:nvGraphicFramePr>
        <p:xfrm>
          <a:off x="428596" y="285728"/>
          <a:ext cx="8229600" cy="56436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Grafik"/>
          <p:cNvGraphicFramePr/>
          <p:nvPr/>
        </p:nvGraphicFramePr>
        <p:xfrm>
          <a:off x="500034" y="500042"/>
          <a:ext cx="8286808" cy="56436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Grafik"/>
          <p:cNvGraphicFramePr/>
          <p:nvPr/>
        </p:nvGraphicFramePr>
        <p:xfrm>
          <a:off x="500034" y="428604"/>
          <a:ext cx="8072494" cy="57864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41</Words>
  <Application>Microsoft Office PowerPoint</Application>
  <PresentationFormat>Ekran Gösterisi (4:3)</PresentationFormat>
  <Paragraphs>16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6" baseType="lpstr">
      <vt:lpstr>Ofis Teması</vt:lpstr>
      <vt:lpstr>Türkiye’de En Çok Kullanılan Bayan ve Bay İsimleri</vt:lpstr>
      <vt:lpstr>Slayt 2</vt:lpstr>
      <vt:lpstr>Slayt 3</vt:lpstr>
      <vt:lpstr>Slayt 4</vt:lpstr>
      <vt:lpstr>Slayt 5</vt:lpstr>
    </vt:vector>
  </TitlesOfParts>
  <Company>TURBO A.Ş.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cp:lastModifiedBy>Dogan</cp:lastModifiedBy>
  <cp:revision>2</cp:revision>
  <dcterms:created xsi:type="dcterms:W3CDTF">2012-05-23T14:28:40Z</dcterms:created>
  <dcterms:modified xsi:type="dcterms:W3CDTF">2013-08-14T08:06:14Z</dcterms:modified>
</cp:coreProperties>
</file>