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1"/>
  </p:notesMasterIdLst>
  <p:sldIdLst>
    <p:sldId id="256" r:id="rId2"/>
    <p:sldId id="257" r:id="rId3"/>
    <p:sldId id="258" r:id="rId4"/>
    <p:sldId id="259" r:id="rId5"/>
    <p:sldId id="260" r:id="rId6"/>
    <p:sldId id="261" r:id="rId7"/>
    <p:sldId id="262" r:id="rId8"/>
    <p:sldId id="264"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747DA8-696B-4DAC-8FAA-CA4D0719AA8E}" type="datetimeFigureOut">
              <a:rPr lang="tr-TR" smtClean="0"/>
              <a:pPr/>
              <a:t>03.06.2013</a:t>
            </a:fld>
            <a:endParaRPr lang="tr-TR" dirty="0"/>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D7AC4C8-7D79-45AC-9430-853E59D874B4}" type="slidenum">
              <a:rPr lang="tr-TR" smtClean="0"/>
              <a:pPr/>
              <a:t>‹#›</a:t>
            </a:fld>
            <a:endParaRPr lang="tr-TR" dirty="0"/>
          </a:p>
        </p:txBody>
      </p:sp>
    </p:spTree>
    <p:extLst>
      <p:ext uri="{BB962C8B-B14F-4D97-AF65-F5344CB8AC3E}">
        <p14:creationId xmlns:p14="http://schemas.microsoft.com/office/powerpoint/2010/main" xmlns="" val="538701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0D7AC4C8-7D79-45AC-9430-853E59D874B4}" type="slidenum">
              <a:rPr lang="tr-TR" smtClean="0"/>
              <a:pPr/>
              <a:t>7</a:t>
            </a:fld>
            <a:endParaRPr lang="tr-T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E4B25630-439B-4F06-A698-CBDFCCE6208E}" type="datetimeFigureOut">
              <a:rPr lang="tr-TR" smtClean="0"/>
              <a:pPr/>
              <a:t>03.06.2013</a:t>
            </a:fld>
            <a:endParaRPr lang="tr-TR" dirty="0"/>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dirty="0"/>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4B25630-439B-4F06-A698-CBDFCCE6208E}" type="datetimeFigureOut">
              <a:rPr lang="tr-TR" smtClean="0"/>
              <a:pPr/>
              <a:t>03.06.2013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4B25630-439B-4F06-A698-CBDFCCE6208E}" type="datetimeFigureOut">
              <a:rPr lang="tr-TR" smtClean="0"/>
              <a:pPr/>
              <a:t>03.06.2013</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E4B25630-439B-4F06-A698-CBDFCCE6208E}" type="datetimeFigureOut">
              <a:rPr lang="tr-TR" smtClean="0"/>
              <a:pPr/>
              <a:t>03.06.2013</a:t>
            </a:fld>
            <a:endParaRPr lang="tr-TR" dirty="0"/>
          </a:p>
        </p:txBody>
      </p:sp>
      <p:sp>
        <p:nvSpPr>
          <p:cNvPr id="5" name="4 Altbilgi Yer Tutucusu"/>
          <p:cNvSpPr>
            <a:spLocks noGrp="1"/>
          </p:cNvSpPr>
          <p:nvPr>
            <p:ph type="ftr" sz="quarter" idx="11"/>
          </p:nvPr>
        </p:nvSpPr>
        <p:spPr>
          <a:xfrm>
            <a:off x="457200" y="6480969"/>
            <a:ext cx="4260056" cy="300831"/>
          </a:xfrm>
        </p:spPr>
        <p:txBody>
          <a:bodyPr/>
          <a:lstStyle/>
          <a:p>
            <a:endParaRPr lang="tr-TR" dirty="0"/>
          </a:p>
        </p:txBody>
      </p:sp>
      <p:sp>
        <p:nvSpPr>
          <p:cNvPr id="6" name="5 Slayt Numarası Yer Tutucusu"/>
          <p:cNvSpPr>
            <a:spLocks noGrp="1"/>
          </p:cNvSpPr>
          <p:nvPr>
            <p:ph type="sldNum" sz="quarter" idx="12"/>
          </p:nvPr>
        </p:nvSpPr>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dirty="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 name="3 Veri Yer Tutucusu"/>
          <p:cNvSpPr>
            <a:spLocks noGrp="1"/>
          </p:cNvSpPr>
          <p:nvPr>
            <p:ph type="dt" sz="half" idx="10"/>
          </p:nvPr>
        </p:nvSpPr>
        <p:spPr>
          <a:xfrm>
            <a:off x="6955632" y="6477000"/>
            <a:ext cx="2133600" cy="304800"/>
          </a:xfrm>
        </p:spPr>
        <p:txBody>
          <a:bodyPr/>
          <a:lstStyle/>
          <a:p>
            <a:fld id="{E4B25630-439B-4F06-A698-CBDFCCE6208E}" type="datetimeFigureOut">
              <a:rPr lang="tr-TR" smtClean="0"/>
              <a:pPr/>
              <a:t>03.06.2013</a:t>
            </a:fld>
            <a:endParaRPr lang="tr-TR" dirty="0"/>
          </a:p>
        </p:txBody>
      </p:sp>
      <p:sp>
        <p:nvSpPr>
          <p:cNvPr id="5" name="4 Altbilgi Yer Tutucusu"/>
          <p:cNvSpPr>
            <a:spLocks noGrp="1"/>
          </p:cNvSpPr>
          <p:nvPr>
            <p:ph type="ftr" sz="quarter" idx="11"/>
          </p:nvPr>
        </p:nvSpPr>
        <p:spPr>
          <a:xfrm>
            <a:off x="2619376" y="6480969"/>
            <a:ext cx="4260056" cy="300831"/>
          </a:xfrm>
        </p:spPr>
        <p:txBody>
          <a:bodyPr/>
          <a:lstStyle/>
          <a:p>
            <a:endParaRPr lang="tr-TR" dirty="0"/>
          </a:p>
        </p:txBody>
      </p:sp>
      <p:sp>
        <p:nvSpPr>
          <p:cNvPr id="6" name="5 Slayt Numarası Yer Tutucusu"/>
          <p:cNvSpPr>
            <a:spLocks noGrp="1"/>
          </p:cNvSpPr>
          <p:nvPr>
            <p:ph type="sldNum" sz="quarter" idx="12"/>
          </p:nvPr>
        </p:nvSpPr>
        <p:spPr>
          <a:xfrm>
            <a:off x="8451056" y="809624"/>
            <a:ext cx="502920" cy="300831"/>
          </a:xfrm>
        </p:spPr>
        <p:txBody>
          <a:bodyPr/>
          <a:lstStyle/>
          <a:p>
            <a:fld id="{B7844C08-8B0F-4FD3-A5DC-FE9A8371776E}" type="slidenum">
              <a:rPr lang="tr-TR" smtClean="0"/>
              <a:pPr/>
              <a:t>‹#›</a:t>
            </a:fld>
            <a:endParaRPr lang="tr-TR" dirty="0"/>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transition spd="slow">
    <p:pull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E4B25630-439B-4F06-A698-CBDFCCE6208E}" type="datetimeFigureOut">
              <a:rPr lang="tr-TR" smtClean="0"/>
              <a:pPr/>
              <a:t>03.06.2013</a:t>
            </a:fld>
            <a:endParaRPr lang="tr-TR" dirty="0"/>
          </a:p>
        </p:txBody>
      </p:sp>
      <p:sp>
        <p:nvSpPr>
          <p:cNvPr id="6" name="5 Altbilgi Yer Tutucusu"/>
          <p:cNvSpPr>
            <a:spLocks noGrp="1"/>
          </p:cNvSpPr>
          <p:nvPr>
            <p:ph type="ftr" sz="quarter" idx="11"/>
          </p:nvPr>
        </p:nvSpPr>
        <p:spPr>
          <a:xfrm>
            <a:off x="457200" y="6480969"/>
            <a:ext cx="4260056" cy="301752"/>
          </a:xfrm>
        </p:spPr>
        <p:txBody>
          <a:bodyPr/>
          <a:lstStyle/>
          <a:p>
            <a:endParaRPr lang="tr-TR" dirty="0"/>
          </a:p>
        </p:txBody>
      </p:sp>
      <p:sp>
        <p:nvSpPr>
          <p:cNvPr id="7" name="6 Slayt Numarası Yer Tutucusu"/>
          <p:cNvSpPr>
            <a:spLocks noGrp="1"/>
          </p:cNvSpPr>
          <p:nvPr>
            <p:ph type="sldNum" sz="quarter" idx="12"/>
          </p:nvPr>
        </p:nvSpPr>
        <p:spPr>
          <a:xfrm>
            <a:off x="7589520" y="6480969"/>
            <a:ext cx="502920" cy="301752"/>
          </a:xfrm>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E4B25630-439B-4F06-A698-CBDFCCE6208E}" type="datetimeFigureOut">
              <a:rPr lang="tr-TR" smtClean="0"/>
              <a:pPr/>
              <a:t>03.06.2013</a:t>
            </a:fld>
            <a:endParaRPr lang="tr-TR" dirty="0"/>
          </a:p>
        </p:txBody>
      </p:sp>
      <p:sp>
        <p:nvSpPr>
          <p:cNvPr id="8" name="7 Altbilgi Yer Tutucusu"/>
          <p:cNvSpPr>
            <a:spLocks noGrp="1"/>
          </p:cNvSpPr>
          <p:nvPr>
            <p:ph type="ftr" sz="quarter" idx="11"/>
          </p:nvPr>
        </p:nvSpPr>
        <p:spPr>
          <a:xfrm>
            <a:off x="457200" y="6480969"/>
            <a:ext cx="4261104" cy="301752"/>
          </a:xfrm>
        </p:spPr>
        <p:txBody>
          <a:bodyPr/>
          <a:lstStyle/>
          <a:p>
            <a:endParaRPr lang="tr-TR" dirty="0"/>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B7844C08-8B0F-4FD3-A5DC-FE9A8371776E}"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spd="slow">
    <p:pull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4B25630-439B-4F06-A698-CBDFCCE6208E}" type="datetimeFigureOut">
              <a:rPr lang="tr-TR" smtClean="0"/>
              <a:pPr/>
              <a:t>03.06.2013</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E4B25630-439B-4F06-A698-CBDFCCE6208E}" type="datetimeFigureOut">
              <a:rPr lang="tr-TR" smtClean="0"/>
              <a:pPr/>
              <a:t>03.06.2013</a:t>
            </a:fld>
            <a:endParaRPr lang="tr-TR" dirty="0"/>
          </a:p>
        </p:txBody>
      </p:sp>
      <p:sp>
        <p:nvSpPr>
          <p:cNvPr id="3" name="2 Altbilgi Yer Tutucusu"/>
          <p:cNvSpPr>
            <a:spLocks noGrp="1"/>
          </p:cNvSpPr>
          <p:nvPr>
            <p:ph type="ftr" sz="quarter" idx="11"/>
          </p:nvPr>
        </p:nvSpPr>
        <p:spPr>
          <a:xfrm>
            <a:off x="457200" y="6481890"/>
            <a:ext cx="4260056" cy="300831"/>
          </a:xfrm>
        </p:spPr>
        <p:txBody>
          <a:bodyPr/>
          <a:lstStyle/>
          <a:p>
            <a:endParaRPr lang="tr-TR" dirty="0"/>
          </a:p>
        </p:txBody>
      </p:sp>
      <p:sp>
        <p:nvSpPr>
          <p:cNvPr id="4" name="3 Slayt Numarası Yer Tutucusu"/>
          <p:cNvSpPr>
            <a:spLocks noGrp="1"/>
          </p:cNvSpPr>
          <p:nvPr>
            <p:ph type="sldNum" sz="quarter" idx="12"/>
          </p:nvPr>
        </p:nvSpPr>
        <p:spPr>
          <a:xfrm>
            <a:off x="7589520" y="6480969"/>
            <a:ext cx="502920" cy="301752"/>
          </a:xfrm>
        </p:spPr>
        <p:txBody>
          <a:bodyPr/>
          <a:lstStyle/>
          <a:p>
            <a:fld id="{B7844C08-8B0F-4FD3-A5DC-FE9A8371776E}" type="slidenum">
              <a:rPr lang="tr-TR" smtClean="0"/>
              <a:pPr/>
              <a:t>‹#›</a:t>
            </a:fld>
            <a:endParaRPr lang="tr-TR" dirty="0"/>
          </a:p>
        </p:txBody>
      </p:sp>
    </p:spTree>
  </p:cSld>
  <p:clrMapOvr>
    <a:masterClrMapping/>
  </p:clrMapOvr>
  <p:transition spd="slow">
    <p:pull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E4B25630-439B-4F06-A698-CBDFCCE6208E}" type="datetimeFigureOut">
              <a:rPr lang="tr-TR" smtClean="0"/>
              <a:pPr/>
              <a:t>03.06.2013</a:t>
            </a:fld>
            <a:endParaRPr lang="tr-TR" dirty="0"/>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dirty="0"/>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B7844C08-8B0F-4FD3-A5DC-FE9A8371776E}"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spd="slow">
    <p:pull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dirty="0"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E4B25630-439B-4F06-A698-CBDFCCE6208E}" type="datetimeFigureOut">
              <a:rPr lang="tr-TR" smtClean="0"/>
              <a:pPr/>
              <a:t>03.06.2013</a:t>
            </a:fld>
            <a:endParaRPr lang="tr-TR" dirty="0"/>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dirty="0"/>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B7844C08-8B0F-4FD3-A5DC-FE9A8371776E}"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transition spd="slow">
    <p:pull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4B25630-439B-4F06-A698-CBDFCCE6208E}" type="datetimeFigureOut">
              <a:rPr lang="tr-TR" smtClean="0"/>
              <a:pPr/>
              <a:t>03.06.2013</a:t>
            </a:fld>
            <a:endParaRPr lang="tr-TR" dirty="0"/>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dirty="0"/>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7844C08-8B0F-4FD3-A5DC-FE9A8371776E}" type="slidenum">
              <a:rPr lang="tr-TR" smtClean="0"/>
              <a:pPr/>
              <a:t>‹#›</a:t>
            </a:fld>
            <a:endParaRPr lang="tr-TR" dirty="0"/>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p:pull dir="rd"/>
  </p:transition>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755576" y="548680"/>
            <a:ext cx="8062912" cy="1470025"/>
          </a:xfrm>
        </p:spPr>
        <p:txBody>
          <a:bodyPr/>
          <a:lstStyle/>
          <a:p>
            <a:pPr algn="ctr"/>
            <a:r>
              <a:rPr lang="tr-TR" dirty="0" smtClean="0"/>
              <a:t>OLASILIK ile İLGİLİ TEMEL KAVRAMLAR </a:t>
            </a:r>
            <a:endParaRPr lang="tr-TR" dirty="0"/>
          </a:p>
        </p:txBody>
      </p:sp>
      <p:sp>
        <p:nvSpPr>
          <p:cNvPr id="6" name="5 Metin kutusu"/>
          <p:cNvSpPr txBox="1"/>
          <p:nvPr/>
        </p:nvSpPr>
        <p:spPr>
          <a:xfrm>
            <a:off x="1331640" y="3501008"/>
            <a:ext cx="6264696" cy="369332"/>
          </a:xfrm>
          <a:prstGeom prst="rect">
            <a:avLst/>
          </a:prstGeom>
          <a:noFill/>
        </p:spPr>
        <p:txBody>
          <a:bodyPr wrap="square" rtlCol="0">
            <a:spAutoFit/>
          </a:bodyPr>
          <a:lstStyle/>
          <a:p>
            <a:r>
              <a:rPr lang="tr-TR" dirty="0" smtClean="0"/>
              <a:t>YAKUPLU ORTAOKULU</a:t>
            </a:r>
            <a:endParaRPr lang="tr-TR" dirty="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3302 -0.12963 C 0.33315 -0.11227 0.34149 -0.09514 0.34913 -0.08056 C 0.34982 -0.0794 0.35086 -0.07847 0.3519 -0.07801 C 0.35763 -0.075 0.36579 -0.07107 0.3717 -0.06921 C 0.37777 -0.06458 0.38263 -0.05903 0.38506 -0.05023 C 0.38541 -0.04722 0.38524 -0.04421 0.38593 -0.04144 C 0.38628 -0.04028 0.38749 -0.03935 0.38784 -0.03773 C 0.39114 -0.02639 0.39253 -0.01389 0.39635 -0.00255 C 0.39808 0.00255 0.40086 0.00718 0.4019 0.0125 C 0.40312 0.01829 0.4052 0.02338 0.40676 0.02893 C 0.40954 0.03889 0.41163 0.05 0.41336 0.06042 C 0.41249 0.10093 0.41492 0.10116 0.4085 0.12824 C 0.40746 0.13681 0.40676 0.14213 0.40381 0.14977 C 0.40242 0.16667 0.396 0.17454 0.39166 0.18958 C 0.38611 0.20833 0.38333 0.23079 0.37465 0.24768 C 0.37256 0.26018 0.36406 0.28032 0.35572 0.28796 C 0.34687 0.30787 0.3269 0.33426 0.30954 0.33958 C 0.29999 0.34699 0.29236 0.35324 0.28124 0.35463 C 0.27204 0.35972 0.26284 0.35995 0.25295 0.36088 C 0.20399 0.35949 0.19548 0.36157 0.16232 0.35463 C 0.15086 0.34815 0.13854 0.34352 0.12742 0.33588 C 0.11423 0.32662 0.10156 0.31551 0.08871 0.30556 C 0.07933 0.29838 0.07187 0.29259 0.06336 0.28403 C 0.05694 0.27801 0.05555 0.28194 0.04999 0.26921 C 0.04531 0.25856 0.04305 0.24514 0.03784 0.23495 C 0.03506 0.2213 0.03246 0.20764 0.03124 0.19375 C 0.03159 0.18102 0.03124 0.16852 0.03211 0.15579 C 0.03281 0.14537 0.04114 0.13472 0.04635 0.12824 C 0.06145 0.10972 0.09687 0.10347 0.11805 0.09792 C 0.12204 0.09537 0.12499 0.09213 0.12933 0.09051 C 0.13819 0.08171 0.14617 0.075 0.15104 0.06157 C 0.15312 0.04861 0.15486 0.03194 0.14826 0.0213 C 0.14704 0.01921 0.14479 0.01829 0.1434 0.0162 C 0.13819 0.00949 0.13611 0.0044 0.12847 0.00255 C 0.1184 -0.00648 0.09635 -0.00764 0.08506 -0.0088 C 0.07274 -0.01528 0.07986 -0.0125 0.05486 -0.01019 C 0.04982 -0.00972 0.03975 -0.00764 0.03975 -0.00764 C 0.03194 -0.00394 0.02256 -0.00394 0.01423 -0.00255 C 0.00937 -0.00046 0.00503 -1.11111E-6 -6.38889E-6 -1.11111E-6 " pathEditMode="relative" ptsTypes="ffffffffffffffffffffffffffffffffffffffA">
                                      <p:cBhvr>
                                        <p:cTn id="6" dur="3000" fill="hold"/>
                                        <p:tgtEl>
                                          <p:spTgt spid="2"/>
                                        </p:tgtEl>
                                        <p:attrNameLst>
                                          <p:attrName>ppt_x</p:attrName>
                                          <p:attrName>ppt_y</p:attrName>
                                        </p:attrNameLst>
                                      </p:cBhvr>
                                    </p:animMotion>
                                  </p:childTnLst>
                                </p:cTn>
                              </p:par>
                              <p:par>
                                <p:cTn id="7" presetID="0" presetClass="path" presetSubtype="0" accel="50000" decel="50000" fill="hold" nodeType="withEffect">
                                  <p:stCondLst>
                                    <p:cond delay="0"/>
                                  </p:stCondLst>
                                  <p:childTnLst>
                                    <p:animMotion origin="layout" path="M 0.7132 0.45046 C 0.70903 0.45602 0.70191 0.45625 0.69618 0.45926 C 0.66841 0.45717 0.66667 0.45578 0.64618 0.45162 C 0.63247 0.4449 0.6198 0.43588 0.60573 0.43032 C 0.60348 0.42824 0.60157 0.42546 0.59914 0.42407 C 0.59393 0.42083 0.58802 0.42014 0.58299 0.41643 C 0.56511 0.40301 0.54462 0.39537 0.53125 0.37361 C 0.52882 0.36504 0.52674 0.35671 0.52361 0.34861 C 0.5191 0.31435 0.51441 0.27662 0.5283 0.24652 C 0.53195 0.2294 0.52761 0.2456 0.5349 0.23032 C 0.54167 0.2162 0.54792 0.20115 0.55764 0.19004 C 0.56893 0.17708 0.58386 0.16967 0.59809 0.16481 C 0.61702 0.16713 0.61493 0.16273 0.62361 0.175 C 0.62292 0.1868 0.62309 0.19861 0.6217 0.21018 C 0.62049 0.22083 0.61493 0.22963 0.61042 0.23773 C 0.59497 0.26551 0.57639 0.29282 0.55 0.30069 C 0.53785 0.30879 0.52136 0.30625 0.50851 0.30694 C 0.46789 0.30602 0.42743 0.30602 0.38681 0.3044 C 0.37414 0.30393 0.35417 0.28703 0.34254 0.28055 C 0.33855 0.27824 0.3342 0.27777 0.33021 0.27546 C 0.32188 0.2706 0.31389 0.26458 0.30573 0.25926 C 0.28559 0.24606 0.26736 0.2287 0.24809 0.21389 C 0.21962 0.19236 0.18004 0.17222 0.15764 0.13958 C 0.15122 0.13032 0.14618 0.11967 0.14063 0.10949 C 0.13889 0.0993 0.14045 0.10532 0.1349 0.09305 C 0.13403 0.09097 0.13212 0.0868 0.13212 0.0868 C 0.13125 0.08102 0.12969 0.07824 0.1283 0.07291 C 0.12848 0.0699 0.12934 0.03518 0.13299 0.02777 C 0.1382 0.01713 0.14636 0.01296 0.15469 0.00879 C 0.1783 0.01041 0.18264 0.00972 0.19914 0.01389 C 0.20191 0.01527 0.20504 0.01504 0.20764 0.01643 C 0.20973 0.01759 0.21111 0.02014 0.2132 0.02152 C 0.21493 0.02268 0.21702 0.02315 0.21893 0.02407 C 0.22952 0.03402 0.23993 0.04444 0.24723 0.05926 C 0.24896 0.06296 0.25018 0.0669 0.25191 0.0706 C 0.25295 0.07523 0.25486 0.07963 0.25469 0.08426 C 0.25452 0.08727 0.25434 0.10185 0.25105 0.10694 C 0.2474 0.1125 0.23351 0.11875 0.2283 0.12083 C 0.21789 0.13032 0.20521 0.13287 0.19341 0.13842 C 0.18368 0.14305 0.19011 0.14143 0.18212 0.14352 C 0.17865 0.14444 0.1717 0.14606 0.1717 0.14606 C 0.16372 0.15046 0.15573 0.15463 0.14723 0.15602 C 0.14236 0.15787 0.13802 0.16111 0.13299 0.16227 C 0.11927 0.16504 0.12483 0.16365 0.11615 0.1662 C 0.11493 0.16574 0.1132 0.1662 0.11233 0.16481 C 0.10903 0.15902 0.10868 0.13819 0.10764 0.12963 C 0.10886 0.11227 0.10608 0.09305 0.11233 0.07801 C 0.11598 0.06898 0.12188 0.06203 0.12552 0.05301 C 0.13299 0.03472 0.14184 0.01736 0.15295 0.00254 C 0.15799 -0.00417 0.16042 -0.01158 0.16702 -0.01505 C 0.18316 -0.0338 0.20747 -0.03889 0.2283 -0.04144 C 0.23924 -0.04051 0.25035 -0.04051 0.26129 -0.03889 C 0.26563 -0.0382 0.27275 -0.02639 0.27552 -0.02269 C 0.28108 -0.01528 0.2823 -0.00996 0.28681 -0.00116 C 0.29063 0.00625 0.29653 0.01227 0.30105 0.01898 C 0.30452 0.0243 0.30816 0.0294 0.31129 0.03518 C 0.31285 0.03819 0.31441 0.0412 0.31615 0.04398 C 0.3316 0.06875 0.34723 0.09421 0.36424 0.11713 C 0.36893 0.12338 0.37674 0.13634 0.38299 0.13958 C 0.38455 0.14051 0.38629 0.1412 0.38785 0.14213 C 0.39011 0.14375 0.39219 0.14583 0.39445 0.14722 C 0.40643 0.15416 0.41927 0.15578 0.43212 0.15856 C 0.44271 0.15787 0.45278 0.15926 0.46042 0.14722 C 0.46424 0.14143 0.4717 0.12963 0.4717 0.12963 C 0.47327 0.12384 0.4783 0.11574 0.48125 0.11065 C 0.48386 0.07685 0.48021 0.05023 0.46233 0.02639 C 0.46146 0.02523 0.46129 0.02338 0.46042 0.02268 C 0.45834 0.02083 0.45243 0.01967 0.45 0.01898 C 0.42223 0.01944 0.38941 0.02152 0.36129 0.02152 " pathEditMode="relative" ptsTypes="ffffffffffffffffffffffffffffffffffffffffffffffffffffffffffffffffffffA">
                                      <p:cBhvr>
                                        <p:cTn id="8" dur="5000" fill="hold"/>
                                        <p:tgtEl>
                                          <p:spTgt spid="6">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67544" y="116632"/>
            <a:ext cx="8062912" cy="996528"/>
          </a:xfrm>
        </p:spPr>
        <p:txBody>
          <a:bodyPr anchor="ctr"/>
          <a:lstStyle/>
          <a:p>
            <a:pPr algn="l"/>
            <a:r>
              <a:rPr lang="tr-TR" dirty="0" smtClean="0"/>
              <a:t>       OLASILIK NEDİR ?</a:t>
            </a:r>
            <a:endParaRPr lang="tr-TR" dirty="0"/>
          </a:p>
        </p:txBody>
      </p:sp>
      <p:sp>
        <p:nvSpPr>
          <p:cNvPr id="3" name="2 Alt Başlık"/>
          <p:cNvSpPr>
            <a:spLocks noGrp="1"/>
          </p:cNvSpPr>
          <p:nvPr>
            <p:ph type="subTitle" idx="1"/>
          </p:nvPr>
        </p:nvSpPr>
        <p:spPr>
          <a:xfrm>
            <a:off x="540544" y="1196752"/>
            <a:ext cx="7919888" cy="5040560"/>
          </a:xfrm>
        </p:spPr>
        <p:txBody>
          <a:bodyPr anchor="ctr">
            <a:normAutofit fontScale="77500" lnSpcReduction="20000"/>
          </a:bodyPr>
          <a:lstStyle/>
          <a:p>
            <a:pPr algn="ctr"/>
            <a:r>
              <a:rPr lang="tr-TR" dirty="0" smtClean="0"/>
              <a:t>Olasılık bir şeyin olmasının veya olmamasının matematiksel değeri veya olabilirlik yüzdesi, değeridir. Olasılık kuramı istatistik, matematik, bilim ve felsefe alanlarında mümkün olayların olabilirliği ve karmaşık sistemlerin altında yatan mekanik işlevler hakkında sonuçlar ortaya atmak için çok geniş bir şekilde kullanılmaktadır.olasılık bir olayın olma veya olmama şansının matematiksel karşılığına denir.imkansız olayın ve imkanlı olayın toplamı daima </a:t>
            </a:r>
            <a:r>
              <a:rPr lang="tr-TR" dirty="0" smtClean="0"/>
              <a:t>1’dir </a:t>
            </a:r>
            <a:r>
              <a:rPr lang="tr-TR" sz="32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www.</a:t>
            </a:r>
            <a:r>
              <a:rPr lang="tr-TR" sz="3200" b="1" dirty="0" err="1"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sorubak</a:t>
            </a:r>
            <a:r>
              <a:rPr lang="tr-TR" sz="32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.com</a:t>
            </a:r>
            <a:r>
              <a:rPr lang="tr-TR" dirty="0" smtClean="0"/>
              <a:t/>
            </a:r>
            <a:br>
              <a:rPr lang="tr-TR" dirty="0" smtClean="0"/>
            </a:br>
            <a:r>
              <a:rPr lang="tr-TR" dirty="0" smtClean="0"/>
              <a:t/>
            </a:r>
            <a:br>
              <a:rPr lang="tr-TR" dirty="0" smtClean="0"/>
            </a:br>
            <a:r>
              <a:rPr lang="tr-TR" dirty="0" smtClean="0"/>
              <a:t>Aristoun eserlerinin çevirilerinde olasılık sözcüğü, bir gerçeğin rastgelirliliğinin nicelikleştirilmesini ifade etmemektedir, ama bir fikrin ne kadarının genel olarak kabul edildiği ile ilgilidir.</a:t>
            </a:r>
            <a:br>
              <a:rPr lang="tr-TR" dirty="0" smtClean="0"/>
            </a:br>
            <a:endParaRPr lang="tr-TR" dirty="0"/>
          </a:p>
        </p:txBody>
      </p:sp>
    </p:spTree>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46615 0.87038 C 0.45886 0.86112 0.44758 0.85695 0.43785 0.85533 C 0.42344 0.84978 0.40851 0.84005 0.39341 0.83774 C 0.3882 0.83427 0.38403 0.83288 0.37831 0.83149 C 0.36876 0.8264 0.35817 0.8213 0.3481 0.81876 C 0.3415 0.81459 0.33265 0.80973 0.32553 0.80765 C 0.32396 0.80626 0.32258 0.80464 0.32084 0.80371 C 0.31806 0.80232 0.31233 0.80116 0.31233 0.80116 C 0.30591 0.79723 0.29827 0.79561 0.2915 0.79237 C 0.2856 0.78959 0.28195 0.78519 0.27553 0.78357 C 0.26077 0.77246 0.24584 0.76135 0.23126 0.74978 C 0.22136 0.74191 0.20417 0.72478 0.19341 0.72084 C 0.17848 0.71552 0.16268 0.71297 0.14896 0.70186 C 0.09671 0.65903 0.05035 0.60441 0.00469 0.54978 C 0.00053 0.54468 -0.00381 0.54005 -0.0085 0.53589 C -0.01041 0.53427 -0.01232 0.53265 -0.01406 0.53079 C -0.02447 0.51876 -0.03385 0.50533 -0.04426 0.49306 C -0.04791 0.4889 -0.05225 0.48635 -0.05555 0.48172 C -0.071 0.45996 -0.08454 0.43589 -0.09704 0.41135 C -0.10485 0.39607 -0.11735 0.37917 -0.12256 0.36228 C -0.1302 0.33704 -0.13367 0.31066 -0.13767 0.28427 C -0.13697 0.26158 -0.1368 0.23913 -0.13576 0.21644 C -0.13489 0.19816 -0.12517 0.16991 -0.11788 0.15603 C -0.11197 0.14445 -0.10763 0.13149 -0.10086 0.12084 C -0.0769 0.08288 -0.04201 0.05325 -0.00468 0.04908 C 0.01094 0.05024 0.03612 0.04329 0.05192 0.05788 C 0.06233 0.0676 0.06233 0.06899 0.0698 0.08172 C 0.07327 0.08751 0.07414 0.09515 0.0764 0.10186 C 0.07744 0.10487 0.07935 0.11066 0.07935 0.11066 C 0.08195 0.12732 0.08299 0.14422 0.08403 0.16112 C 0.08334 0.19839 0.08594 0.23612 0.08126 0.27292 C 0.07553 0.31829 0.06494 0.36853 0.0481 0.4088 C 0.03699 0.43542 0.0231 0.46042 0.01146 0.48681 C 0.00747 0.49607 -0.00086 0.50116 -0.00468 0.51066 C -0.01267 0.52987 -0.02499 0.54329 -0.03576 0.55973 C -0.04496 0.57385 -0.05399 0.58797 -0.06683 0.5963 C -0.07742 0.60325 -0.08767 0.60487 -0.09895 0.6088 C -0.11336 0.60788 -0.12794 0.60857 -0.14235 0.60626 C -0.15885 0.60348 -0.18263 0.57292 -0.19235 0.55718 C -0.22604 0.50278 -0.24722 0.43704 -0.26406 0.37107 C -0.26666 0.34839 -0.26805 0.3257 -0.27065 0.30325 C -0.26944 0.2764 -0.26909 0.24931 -0.26683 0.22269 C -0.26631 0.21598 -0.26354 0.21019 -0.26215 0.20371 C -0.25294 0.16019 -0.23784 0.11968 -0.22447 0.07802 C -0.21944 0.06251 -0.20815 0.02478 -0.19617 0.0139 C -0.18315 0.01575 -0.17517 0.02408 -0.16406 0.03265 C -0.13715 0.05348 -0.12551 0.0713 -0.10746 0.10556 C -0.09999 0.11968 -0.09374 0.13913 -0.08576 0.15209 C -0.07899 0.1632 -0.07916 0.16204 -0.07256 0.17871 C -0.07013 0.18496 -0.06822 0.19167 -0.0651 0.19746 C -0.06354 0.20047 -0.06163 0.20302 -0.06024 0.20626 C -0.05607 0.21552 -0.05746 0.21667 -0.05277 0.22524 C -0.03888 0.25024 -0.02378 0.27385 -0.01024 0.29931 C -0.00121 0.31621 0.00608 0.33241 0.01702 0.34723 C 0.02032 0.35163 0.02518 0.35302 0.02935 0.35603 C 0.04306 0.36575 0.05817 0.37709 0.07362 0.37987 C 0.09324 0.39237 0.11042 0.39954 0.13212 0.40116 C 0.18681 0.42015 0.24532 0.39052 0.28872 0.34723 C 0.29619 0.33982 0.30435 0.3345 0.31042 0.32454 C 0.32744 0.29723 0.33646 0.26783 0.34445 0.23403 C 0.34688 0.2095 0.35521 0.16042 0.34341 0.14098 C 0.34133 0.12894 0.32935 0.12802 0.32171 0.1257 C 0.3139 0.1264 0.30521 0.12385 0.2981 0.12825 C 0.28646 0.13519 0.30278 0.1301 0.28976 0.13334 C 0.28473 0.13658 0.28178 0.1382 0.2764 0.13959 C 0.2698 0.14422 0.26112 0.14723 0.25383 0.14839 C 0.23612 0.15811 0.19185 0.15927 0.1764 0.15973 C 0.16667 0.16158 0.15695 0.16459 0.14723 0.16737 C 0.12744 0.16691 0.10765 0.16714 0.08785 0.16598 C 0.08126 0.16552 0.07622 0.15903 0.0698 0.15718 C 0.06025 0.14653 0.04653 0.14121 0.03785 0.12964 C 0.0323 0.12223 0.02813 0.11459 0.02275 0.10695 C 0.02049 0.09954 0.01598 0.09353 0.01233 0.08681 C 0.01146 0.08172 0.01077 0.07871 0.00851 0.07431 C 0.00712 0.06737 0.00539 0.06204 0.00383 0.05533 C 0.00348 0.04954 0.00365 0.04353 0.00296 0.03774 C 0.00226 0.03103 0.00018 0.03265 7.5E-6 0.0264 C -0.00034 0.0176 7.5E-6 0.0088 7.5E-6 6.2963E-6 " pathEditMode="relative" ptsTypes="fffffffffffffffffffffffffffffffffffffffffffffffffffffffffffffffffffffffffffffA">
                                      <p:cBhvr>
                                        <p:cTn id="6" dur="5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0.38212 0.36227 C -0.35313 0.35347 -0.38768 0.36366 -0.30192 0.35972 C -0.29063 0.35926 -0.27744 0.3544 -0.26598 0.35347 C -0.25469 0.34792 -0.24306 0.34861 -0.23108 0.34722 C -0.21754 0.34051 -0.20296 0.3368 -0.18872 0.33333 C -0.15313 0.30949 -0.12049 0.29907 -0.0915 0.26042 C -0.0823 0.24815 -0.08022 0.24954 -0.07362 0.23518 C -0.05331 0.19167 -0.04706 0.14143 -0.03577 0.09305 C -0.03004 0.03495 -0.0106 -0.02107 -0.00087 -0.07801 C 0.00468 -0.11088 0.00226 -0.09352 0.00659 -0.13704 C 0.00728 -0.14375 0.00781 -0.15046 0.0085 -0.15718 C 0.00919 -0.16343 0.01042 -0.17593 0.01042 -0.17593 C 0.01007 -0.23426 0.01181 -0.29259 0.00937 -0.35093 C 0.00763 -0.39213 -0.02449 -0.42014 -0.05001 -0.43148 C -0.05782 -0.43056 -0.06581 -0.43033 -0.07362 -0.42894 C -0.08212 -0.42732 -0.08907 -0.41667 -0.09619 -0.41134 C -0.12987 -0.35741 -0.15348 -0.2912 -0.1698 -0.225 C -0.17049 -0.21875 -0.17067 -0.2125 -0.17171 -0.20625 C -0.17258 -0.20023 -0.17553 -0.19468 -0.17553 -0.18866 C -0.1757 -0.15139 -0.17431 -0.11389 -0.17258 -0.07662 C -0.17206 -0.06389 -0.16337 -0.04283 -0.15851 -0.03148 C -0.14949 -0.00995 -0.13855 0.01412 -0.12553 0.03148 C -0.11719 0.04259 -0.10383 0.04792 -0.09428 0.05671 C -0.07692 0.07268 -0.05469 0.08079 -0.0349 0.08935 C -0.01025 0.1 0.01146 0.11829 0.03768 0.12199 C 0.06441 0.1213 0.09115 0.12245 0.11789 0.11967 C 0.12414 0.11898 0.12986 0.11458 0.13594 0.11204 C 0.14254 0.10926 0.14966 0.1088 0.15573 0.1044 C 0.16736 0.09583 0.17882 0.08657 0.19063 0.07801 C 0.25295 0.0331 0.31493 -0.04236 0.32639 -0.14074 C 0.32604 -0.14792 0.32674 -0.15533 0.32552 -0.16227 C 0.32431 -0.16852 0.3066 -0.17153 0.30278 -0.17222 C 0.27552 -0.17107 0.24098 -0.17685 0.21598 -0.15463 C 0.21164 -0.1507 0.20938 -0.14653 0.20573 -0.14213 C 0.19445 -0.12824 0.1816 -0.11574 0.16979 -0.10301 C 0.15 -0.08148 0.13785 -0.06204 0.11129 -0.05648 C 0.10278 -0.05046 0.0941 -0.04722 0.0849 -0.04398 C 0.07674 -0.04097 0.0757 -0.03658 0.06598 -0.03519 C 0.06111 -0.03195 0.05591 -0.02963 0.05104 -0.02639 C 0.04896 -0.025 0.0474 -0.02245 0.04532 -0.0213 C 0.0408 -0.01875 0.03542 -0.01852 0.03108 -0.01505 C 0.02327 -0.00903 0.01545 -0.0044 0.00659 -0.00255 C 0.0019 0.00046 0.00416 -7.40741E-7 -5E-6 -7.40741E-7 " pathEditMode="relative" ptsTypes="ffffffffffffffffffffffffffffffffffffffffffA">
                                      <p:cBhvr>
                                        <p:cTn id="10" dur="2000" fill="hold"/>
                                        <p:tgtEl>
                                          <p:spTgt spid="3">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83568" y="476672"/>
            <a:ext cx="7848872" cy="1938992"/>
          </a:xfrm>
          <a:prstGeom prst="rect">
            <a:avLst/>
          </a:prstGeom>
        </p:spPr>
        <p:txBody>
          <a:bodyPr wrap="square">
            <a:spAutoFit/>
          </a:bodyPr>
          <a:lstStyle/>
          <a:p>
            <a:pPr>
              <a:lnSpc>
                <a:spcPct val="150000"/>
              </a:lnSpc>
            </a:pPr>
            <a:r>
              <a:rPr lang="tr-TR" sz="2000" dirty="0" smtClean="0">
                <a:solidFill>
                  <a:schemeClr val="tx1">
                    <a:lumMod val="95000"/>
                  </a:schemeClr>
                </a:solidFill>
              </a:rPr>
              <a:t>Örnek :</a:t>
            </a:r>
            <a:r>
              <a:rPr lang="tr-TR" sz="2000" dirty="0">
                <a:solidFill>
                  <a:schemeClr val="tx1">
                    <a:lumMod val="95000"/>
                  </a:schemeClr>
                </a:solidFill>
              </a:rPr>
              <a:t> Kantinde içecek olarak ayran,süt ve meyve suyu vardır.Yiyecek olarak da tost ve bisküvi vardır.Karnını doyurmak isteyen Ayşe bir içecek ile bir yiyecek yemek şartıyla kaç farklı şekilde karnını doyurur?</a:t>
            </a:r>
          </a:p>
        </p:txBody>
      </p:sp>
      <p:pic>
        <p:nvPicPr>
          <p:cNvPr id="4" name="Picture 8" descr="29yfw52"/>
          <p:cNvPicPr>
            <a:picLocks noChangeAspect="1" noChangeArrowheads="1" noCrop="1"/>
          </p:cNvPicPr>
          <p:nvPr/>
        </p:nvPicPr>
        <p:blipFill>
          <a:blip r:embed="rId2" cstate="print"/>
          <a:srcRect/>
          <a:stretch>
            <a:fillRect/>
          </a:stretch>
        </p:blipFill>
        <p:spPr bwMode="auto">
          <a:xfrm>
            <a:off x="6156176" y="2636912"/>
            <a:ext cx="2124075" cy="2095500"/>
          </a:xfrm>
          <a:prstGeom prst="rect">
            <a:avLst/>
          </a:prstGeom>
          <a:noFill/>
        </p:spPr>
      </p:pic>
      <p:sp>
        <p:nvSpPr>
          <p:cNvPr id="7" name="6 Dikdörtgen"/>
          <p:cNvSpPr/>
          <p:nvPr/>
        </p:nvSpPr>
        <p:spPr>
          <a:xfrm>
            <a:off x="539552" y="2852936"/>
            <a:ext cx="7344816" cy="455189"/>
          </a:xfrm>
          <a:prstGeom prst="rect">
            <a:avLst/>
          </a:prstGeom>
        </p:spPr>
        <p:txBody>
          <a:bodyPr wrap="square">
            <a:spAutoFit/>
          </a:bodyPr>
          <a:lstStyle/>
          <a:p>
            <a:pPr>
              <a:lnSpc>
                <a:spcPct val="150000"/>
              </a:lnSpc>
            </a:pPr>
            <a:r>
              <a:rPr lang="tr-TR" dirty="0" smtClean="0"/>
              <a:t>.</a:t>
            </a:r>
            <a:endParaRPr lang="tr-TR" dirty="0"/>
          </a:p>
        </p:txBody>
      </p:sp>
      <p:sp>
        <p:nvSpPr>
          <p:cNvPr id="8" name="7 Dikdörtgen"/>
          <p:cNvSpPr/>
          <p:nvPr/>
        </p:nvSpPr>
        <p:spPr>
          <a:xfrm>
            <a:off x="755576" y="3140968"/>
            <a:ext cx="7560840" cy="3363678"/>
          </a:xfrm>
          <a:prstGeom prst="rect">
            <a:avLst/>
          </a:prstGeom>
        </p:spPr>
        <p:txBody>
          <a:bodyPr wrap="square">
            <a:spAutoFit/>
          </a:bodyPr>
          <a:lstStyle/>
          <a:p>
            <a:pPr>
              <a:lnSpc>
                <a:spcPct val="150000"/>
              </a:lnSpc>
            </a:pPr>
            <a:r>
              <a:rPr lang="tr-TR" dirty="0"/>
              <a:t>Ayşe’nin karnını doyurma olasılıkları:</a:t>
            </a:r>
          </a:p>
          <a:p>
            <a:pPr>
              <a:lnSpc>
                <a:spcPct val="150000"/>
              </a:lnSpc>
            </a:pPr>
            <a:r>
              <a:rPr lang="tr-TR" dirty="0"/>
              <a:t>Ayran-tost</a:t>
            </a:r>
          </a:p>
          <a:p>
            <a:pPr>
              <a:lnSpc>
                <a:spcPct val="150000"/>
              </a:lnSpc>
            </a:pPr>
            <a:r>
              <a:rPr lang="tr-TR" dirty="0"/>
              <a:t>Ayran-bisküvi</a:t>
            </a:r>
          </a:p>
          <a:p>
            <a:pPr>
              <a:lnSpc>
                <a:spcPct val="150000"/>
              </a:lnSpc>
            </a:pPr>
            <a:r>
              <a:rPr lang="tr-TR" dirty="0"/>
              <a:t>Süt-tost</a:t>
            </a:r>
          </a:p>
          <a:p>
            <a:pPr>
              <a:lnSpc>
                <a:spcPct val="150000"/>
              </a:lnSpc>
            </a:pPr>
            <a:r>
              <a:rPr lang="tr-TR" dirty="0"/>
              <a:t>Süt-bisküvi</a:t>
            </a:r>
          </a:p>
          <a:p>
            <a:pPr>
              <a:lnSpc>
                <a:spcPct val="150000"/>
              </a:lnSpc>
            </a:pPr>
            <a:r>
              <a:rPr lang="tr-TR" dirty="0"/>
              <a:t>Meyve suyu-tost</a:t>
            </a:r>
          </a:p>
          <a:p>
            <a:pPr>
              <a:lnSpc>
                <a:spcPct val="150000"/>
              </a:lnSpc>
            </a:pPr>
            <a:r>
              <a:rPr lang="tr-TR" dirty="0"/>
              <a:t>Meyve suyu-bisküvi</a:t>
            </a:r>
          </a:p>
          <a:p>
            <a:pPr>
              <a:lnSpc>
                <a:spcPct val="150000"/>
              </a:lnSpc>
            </a:pPr>
            <a:r>
              <a:rPr lang="tr-TR" dirty="0"/>
              <a:t>6 ihtimal vardır.Bunu 3.2=6 olarak ta hesaplayabiliriz.</a:t>
            </a: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0-#ppt_w/2"/>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par>
                                <p:cTn id="9" presetID="0" presetClass="path" presetSubtype="0" accel="50000" decel="50000" fill="hold" nodeType="withEffect">
                                  <p:stCondLst>
                                    <p:cond delay="0"/>
                                  </p:stCondLst>
                                  <p:childTnLst>
                                    <p:animMotion origin="layout" path="M 0.31511 0.28797 C 0.30972 0.2875 0.30434 0.28773 0.29896 0.28658 C 0.29427 0.28565 0.28854 0.27847 0.2849 0.27523 C 0.27205 0.26435 0.26198 0.24861 0.25278 0.23264 C 0.24948 0.21991 0.24896 0.20463 0.25469 0.19352 C 0.25747 0.17871 0.26406 0.16922 0.26875 0.15579 C 0.27656 0.13334 0.2875 0.11273 0.29514 0.09028 C 0.29618 0.0838 0.29722 0.07824 0.3 0.07269 C 0.30035 0.0706 0.30052 0.06852 0.30087 0.06644 C 0.30174 0.0625 0.30365 0.0551 0.30365 0.0551 C 0.30712 0.02593 0.30538 0.04352 0.30278 -0.01782 C 0.30261 -0.02361 0.29861 -0.02801 0.29618 -0.03287 C 0.28403 -0.05694 0.25261 -0.05717 0.23299 -0.05926 C 0.22118 -0.06203 0.20972 -0.06643 0.19809 -0.06944 C 0.18525 -0.07268 0.17136 -0.07222 0.15834 -0.07315 C 0.12986 -0.07176 0.10851 -0.0743 0.08386 -0.06065 C 0.06233 -0.04861 0.04236 -0.03171 0.0217 -0.01782 C 0.01511 -0.01342 0.0099 -0.00578 0.00278 -0.00278 C 0.00191 -0.00185 -1.11111E-6 -0.00023 -1.11111E-6 -0.00023 " pathEditMode="relative" ptsTypes="ffffffffffffffffffA">
                                      <p:cBhvr>
                                        <p:cTn id="10" dur="2000" fill="hold"/>
                                        <p:tgtEl>
                                          <p:spTgt spid="2">
                                            <p:txEl>
                                              <p:pRg st="0" end="0"/>
                                            </p:txEl>
                                          </p:spTgt>
                                        </p:tgtEl>
                                        <p:attrNameLst>
                                          <p:attrName>ppt_x</p:attrName>
                                          <p:attrName>ppt_y</p:attrName>
                                        </p:attrNameLst>
                                      </p:cBhvr>
                                    </p:animMotion>
                                  </p:childTnLst>
                                </p:cTn>
                              </p:par>
                              <p:par>
                                <p:cTn id="11"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12" dur="3000" fill="hold"/>
                                        <p:tgtEl>
                                          <p:spTgt spid="8">
                                            <p:txEl>
                                              <p:pRg st="0" end="0"/>
                                            </p:txEl>
                                          </p:spTgt>
                                        </p:tgtEl>
                                        <p:attrNameLst>
                                          <p:attrName>ppt_x</p:attrName>
                                          <p:attrName>ppt_y</p:attrName>
                                        </p:attrNameLst>
                                      </p:cBhvr>
                                    </p:animMotion>
                                  </p:childTnLst>
                                </p:cTn>
                              </p:par>
                              <p:par>
                                <p:cTn id="13"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14" dur="3000" fill="hold"/>
                                        <p:tgtEl>
                                          <p:spTgt spid="8">
                                            <p:txEl>
                                              <p:pRg st="1" end="1"/>
                                            </p:txEl>
                                          </p:spTgt>
                                        </p:tgtEl>
                                        <p:attrNameLst>
                                          <p:attrName>ppt_x</p:attrName>
                                          <p:attrName>ppt_y</p:attrName>
                                        </p:attrNameLst>
                                      </p:cBhvr>
                                    </p:animMotion>
                                  </p:childTnLst>
                                </p:cTn>
                              </p:par>
                              <p:par>
                                <p:cTn id="15"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16" dur="3000" fill="hold"/>
                                        <p:tgtEl>
                                          <p:spTgt spid="8">
                                            <p:txEl>
                                              <p:pRg st="2" end="2"/>
                                            </p:txEl>
                                          </p:spTgt>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18" dur="3000" fill="hold"/>
                                        <p:tgtEl>
                                          <p:spTgt spid="8">
                                            <p:txEl>
                                              <p:pRg st="3" end="3"/>
                                            </p:txEl>
                                          </p:spTgt>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20" dur="3000" fill="hold"/>
                                        <p:tgtEl>
                                          <p:spTgt spid="8">
                                            <p:txEl>
                                              <p:pRg st="4" end="4"/>
                                            </p:txEl>
                                          </p:spTgt>
                                        </p:tgtEl>
                                        <p:attrNameLst>
                                          <p:attrName>ppt_x</p:attrName>
                                          <p:attrName>ppt_y</p:attrName>
                                        </p:attrNameLst>
                                      </p:cBhvr>
                                    </p:animMotion>
                                  </p:childTnLst>
                                </p:cTn>
                              </p:par>
                              <p:par>
                                <p:cTn id="21"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22" dur="3000" fill="hold"/>
                                        <p:tgtEl>
                                          <p:spTgt spid="8">
                                            <p:txEl>
                                              <p:pRg st="5" end="5"/>
                                            </p:txEl>
                                          </p:spTgt>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24" dur="3000" fill="hold"/>
                                        <p:tgtEl>
                                          <p:spTgt spid="8">
                                            <p:txEl>
                                              <p:pRg st="6" end="6"/>
                                            </p:txEl>
                                          </p:spTgt>
                                        </p:tgtEl>
                                        <p:attrNameLst>
                                          <p:attrName>ppt_x</p:attrName>
                                          <p:attrName>ppt_y</p:attrName>
                                        </p:attrNameLst>
                                      </p:cBhvr>
                                    </p:animMotion>
                                  </p:childTnLst>
                                </p:cTn>
                              </p:par>
                              <p:par>
                                <p:cTn id="25" presetID="0" presetClass="path" presetSubtype="0" accel="50000" decel="50000" fill="hold" nodeType="withEffect">
                                  <p:stCondLst>
                                    <p:cond delay="0"/>
                                  </p:stCondLst>
                                  <p:childTnLst>
                                    <p:animMotion origin="layout" path="M 0 0 C 0.00555 0.0051 0.01319 0.00718 0.01979 0.0088 C 0.02951 0.01713 0.03941 0.01991 0.05086 0.02153 C 0.06059 0.02547 0.071 0.02686 0.08107 0.02894 C 0.09635 0.03658 0.11302 0.03843 0.12916 0.04028 C 0.13038 0.04074 0.13159 0.04144 0.13298 0.04167 C 0.13611 0.04236 0.13923 0.0419 0.14236 0.04283 C 0.15677 0.04676 0.15173 0.04769 0.17066 0.04908 C 0.18073 0.05463 0.16909 0.04885 0.18385 0.05301 C 0.19114 0.0551 0.19809 0.05857 0.20555 0.06042 C 0.21232 0.06621 0.22239 0.06736 0.2302 0.07061 C 0.24757 0.07778 0.2658 0.08681 0.28385 0.08936 C 0.29375 0.09306 0.30416 0.09028 0.31406 0.09445 C 0.32135 0.09746 0.3283 0.10024 0.33576 0.10186 C 0.34132 0.10695 0.35 0.10718 0.35659 0.10834 C 0.37361 0.11551 0.39097 0.12107 0.4085 0.12454 C 0.41302 0.12778 0.41649 0.12871 0.4217 0.12963 C 0.42361 0.13033 0.42517 0.13172 0.42725 0.13218 C 0.43264 0.13334 0.4434 0.13473 0.4434 0.13473 C 0.45243 0.13889 0.46163 0.13959 0.47066 0.14468 C 0.48698 0.15371 0.50208 0.16389 0.51979 0.16736 C 0.53211 0.17292 0.53298 0.1713 0.55086 0.17246 C 0.56701 0.17732 0.58298 0.1838 0.59895 0.19005 C 0.60243 0.19144 0.60573 0.19445 0.60937 0.19514 C 0.61371 0.19584 0.62257 0.19746 0.62257 0.19746 C 0.62777 0.2 0.63211 0.20348 0.63767 0.2051 C 0.64878 0.21528 0.66423 0.22199 0.67066 0.23912 C 0.6717 0.24653 0.67152 0.25625 0.67448 0.26297 C 0.6802 0.27639 0.68993 0.28473 0.70086 0.28936 C 0.71059 0.29838 0.71909 0.29561 0.73194 0.29561 L -0.02743 0.06922 L 0.26597 0.31065 L 0.33385 0.17246 L 0.21319 0.04537 L 0.1783 -0.06041 L 0.44895 0.0051 L 0.30086 -0.20879 L 0.29514 -0.49676 L 0.11024 0.02014 " pathEditMode="relative" ptsTypes="fffffffffffffffffffffffffffffAAAAAAAAAA">
                                      <p:cBhvr>
                                        <p:cTn id="26" dur="3000" fill="hold"/>
                                        <p:tgtEl>
                                          <p:spTgt spid="8">
                                            <p:txEl>
                                              <p:pRg st="7" end="7"/>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ctr"/>
            <a:r>
              <a:rPr lang="tr-TR" dirty="0" smtClean="0"/>
              <a:t>OLASILIĞIN TEMEL KAVRAMLARI</a:t>
            </a:r>
            <a:endParaRPr lang="tr-TR" dirty="0"/>
          </a:p>
        </p:txBody>
      </p:sp>
      <p:sp>
        <p:nvSpPr>
          <p:cNvPr id="5" name="4 Dikdörtgen"/>
          <p:cNvSpPr/>
          <p:nvPr/>
        </p:nvSpPr>
        <p:spPr>
          <a:xfrm>
            <a:off x="539552" y="2060848"/>
            <a:ext cx="7848872" cy="3831818"/>
          </a:xfrm>
          <a:prstGeom prst="rect">
            <a:avLst/>
          </a:prstGeom>
        </p:spPr>
        <p:txBody>
          <a:bodyPr wrap="square">
            <a:spAutoFit/>
          </a:bodyPr>
          <a:lstStyle/>
          <a:p>
            <a:pPr>
              <a:lnSpc>
                <a:spcPct val="150000"/>
              </a:lnSpc>
            </a:pPr>
            <a:r>
              <a:rPr lang="tr-TR" dirty="0"/>
              <a:t>Deney: Gerçekleştirilmek istenen olaya denir.</a:t>
            </a:r>
          </a:p>
          <a:p>
            <a:pPr>
              <a:lnSpc>
                <a:spcPct val="150000"/>
              </a:lnSpc>
            </a:pPr>
            <a:r>
              <a:rPr lang="tr-TR" dirty="0"/>
              <a:t>Çıktı: Gerçekleşen olaylardır.Deneydeki her bir çıktının olma olasılıkları eşittir.</a:t>
            </a:r>
          </a:p>
          <a:p>
            <a:pPr>
              <a:lnSpc>
                <a:spcPct val="150000"/>
              </a:lnSpc>
            </a:pPr>
            <a:r>
              <a:rPr lang="tr-TR" dirty="0"/>
              <a:t>Evrensel küme: Deneyde gerçekleşme ihtimali olan tüm durumlardır.Evrensel kümeye elemanlar 1 kez yazılır.</a:t>
            </a:r>
          </a:p>
          <a:p>
            <a:pPr>
              <a:lnSpc>
                <a:spcPct val="150000"/>
              </a:lnSpc>
            </a:pPr>
            <a:r>
              <a:rPr lang="tr-TR" dirty="0"/>
              <a:t>Örnek uzay: Bir deneydeki gelebilecek çıktılar kümesidir.Her eleman ayrı ayrı yazılır.</a:t>
            </a:r>
          </a:p>
          <a:p>
            <a:pPr>
              <a:lnSpc>
                <a:spcPct val="150000"/>
              </a:lnSpc>
            </a:pPr>
            <a:r>
              <a:rPr lang="tr-TR" dirty="0"/>
              <a:t>Olay: Örnek uzayın her bir alt kümesine denir.Çıktılarım kümesidir.</a:t>
            </a:r>
          </a:p>
          <a:p>
            <a:pPr>
              <a:lnSpc>
                <a:spcPct val="150000"/>
              </a:lnSpc>
            </a:pPr>
            <a:r>
              <a:rPr lang="tr-TR" dirty="0"/>
              <a:t>Eş olasılıklı olma: Her bir harfin çekilme olasılığı eşittir. </a:t>
            </a:r>
          </a:p>
        </p:txBody>
      </p:sp>
      <p:pic>
        <p:nvPicPr>
          <p:cNvPr id="8" name="Picture 6" descr="hareketli-gifler-40B6U"/>
          <p:cNvPicPr>
            <a:picLocks noChangeAspect="1" noChangeArrowheads="1" noCrop="1"/>
          </p:cNvPicPr>
          <p:nvPr/>
        </p:nvPicPr>
        <p:blipFill>
          <a:blip r:embed="rId2" cstate="print"/>
          <a:srcRect/>
          <a:stretch>
            <a:fillRect/>
          </a:stretch>
        </p:blipFill>
        <p:spPr bwMode="auto">
          <a:xfrm>
            <a:off x="6804025" y="4725144"/>
            <a:ext cx="2339975" cy="2339975"/>
          </a:xfrm>
          <a:prstGeom prst="rect">
            <a:avLst/>
          </a:prstGeom>
          <a:noFill/>
        </p:spPr>
      </p:pic>
    </p:spTree>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4849 0.6831 C 0.2658 0.56227 0.04688 0.44143 0.02743 0.36875 C 0.00799 0.29606 0.3724 0.30833 0.36788 0.24676 C 0.36337 0.18518 0.0474 0.03125 -1.38889E-6 3.7037E-6 " pathEditMode="relative" ptsTypes="aaaA">
                                      <p:cBhvr>
                                        <p:cTn id="6" dur="3000" fill="hold"/>
                                        <p:tgtEl>
                                          <p:spTgt spid="2"/>
                                        </p:tgtEl>
                                        <p:attrNameLst>
                                          <p:attrName>ppt_x</p:attrName>
                                          <p:attrName>ppt_y</p:attrName>
                                        </p:attrNameLst>
                                      </p:cBhvr>
                                    </p:animMotion>
                                  </p:childTnLst>
                                </p:cTn>
                              </p:par>
                              <p:par>
                                <p:cTn id="7" presetID="63" presetClass="path" presetSubtype="0" accel="50000" decel="50000" fill="hold" grpId="1" nodeType="withEffect">
                                  <p:stCondLst>
                                    <p:cond delay="0"/>
                                  </p:stCondLst>
                                  <p:childTnLst>
                                    <p:animMotion origin="layout" path="M 0 -2.22222E-6 L 0 0.00209 " pathEditMode="relative" rAng="0" ptsTypes="AA">
                                      <p:cBhvr>
                                        <p:cTn id="8" dur="2000" fill="hold"/>
                                        <p:tgtEl>
                                          <p:spTgt spid="2"/>
                                        </p:tgtEl>
                                        <p:attrNameLst>
                                          <p:attrName>ppt_x</p:attrName>
                                          <p:attrName>ppt_y</p:attrName>
                                        </p:attrNameLst>
                                      </p:cBhvr>
                                      <p:rCtr x="0" y="1"/>
                                    </p:animMotion>
                                  </p:childTnLst>
                                </p:cTn>
                              </p:par>
                              <p:par>
                                <p:cTn id="9" presetID="5" presetClass="entr" presetSubtype="10" fill="hold"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checkerboard(across)">
                                      <p:cBhvr>
                                        <p:cTn id="11" dur="3000"/>
                                        <p:tgtEl>
                                          <p:spTgt spid="5">
                                            <p:txEl>
                                              <p:pRg st="0" end="0"/>
                                            </p:txEl>
                                          </p:spTgt>
                                        </p:tgtEl>
                                      </p:cBhvr>
                                    </p:animEffect>
                                  </p:childTnLst>
                                </p:cTn>
                              </p:par>
                              <p:par>
                                <p:cTn id="12" presetID="5" presetClass="entr" presetSubtype="10" fill="hold" nodeType="with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checkerboard(across)">
                                      <p:cBhvr>
                                        <p:cTn id="14" dur="3000"/>
                                        <p:tgtEl>
                                          <p:spTgt spid="5">
                                            <p:txEl>
                                              <p:pRg st="1" end="1"/>
                                            </p:txEl>
                                          </p:spTgt>
                                        </p:tgtEl>
                                      </p:cBhvr>
                                    </p:animEffect>
                                  </p:childTnLst>
                                </p:cTn>
                              </p:par>
                              <p:par>
                                <p:cTn id="15" presetID="5" presetClass="entr" presetSubtype="1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3000"/>
                                        <p:tgtEl>
                                          <p:spTgt spid="5">
                                            <p:txEl>
                                              <p:pRg st="2" end="2"/>
                                            </p:txEl>
                                          </p:spTgt>
                                        </p:tgtEl>
                                      </p:cBhvr>
                                    </p:animEffect>
                                  </p:childTnLst>
                                </p:cTn>
                              </p:par>
                              <p:par>
                                <p:cTn id="18" presetID="5" presetClass="entr" presetSubtype="1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animEffect transition="in" filter="checkerboard(across)">
                                      <p:cBhvr>
                                        <p:cTn id="20" dur="3000"/>
                                        <p:tgtEl>
                                          <p:spTgt spid="5">
                                            <p:txEl>
                                              <p:pRg st="3" end="3"/>
                                            </p:txEl>
                                          </p:spTgt>
                                        </p:tgtEl>
                                      </p:cBhvr>
                                    </p:animEffect>
                                  </p:childTnLst>
                                </p:cTn>
                              </p:par>
                              <p:par>
                                <p:cTn id="21" presetID="5" presetClass="entr" presetSubtype="10" fill="hold" nodeType="with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checkerboard(across)">
                                      <p:cBhvr>
                                        <p:cTn id="23" dur="3000"/>
                                        <p:tgtEl>
                                          <p:spTgt spid="5">
                                            <p:txEl>
                                              <p:pRg st="4" end="4"/>
                                            </p:txEl>
                                          </p:spTgt>
                                        </p:tgtEl>
                                      </p:cBhvr>
                                    </p:animEffect>
                                  </p:childTnLst>
                                </p:cTn>
                              </p:par>
                              <p:par>
                                <p:cTn id="24" presetID="5" presetClass="entr" presetSubtype="10" fill="hold" nodeType="with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checkerboard(across)">
                                      <p:cBhvr>
                                        <p:cTn id="26" dur="3000"/>
                                        <p:tgtEl>
                                          <p:spTgt spid="5">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0"/>
            <a:ext cx="8229600" cy="929258"/>
          </a:xfrm>
        </p:spPr>
        <p:txBody>
          <a:bodyPr/>
          <a:lstStyle/>
          <a:p>
            <a:pPr algn="ctr"/>
            <a:r>
              <a:rPr lang="tr-TR" dirty="0" smtClean="0"/>
              <a:t>Sorular   ve  Çözümleri</a:t>
            </a:r>
            <a:endParaRPr lang="tr-TR" dirty="0"/>
          </a:p>
        </p:txBody>
      </p:sp>
      <p:sp>
        <p:nvSpPr>
          <p:cNvPr id="3" name="2 Dikdörtgen"/>
          <p:cNvSpPr/>
          <p:nvPr/>
        </p:nvSpPr>
        <p:spPr>
          <a:xfrm>
            <a:off x="539552" y="908720"/>
            <a:ext cx="7488832" cy="1153521"/>
          </a:xfrm>
          <a:prstGeom prst="rect">
            <a:avLst/>
          </a:prstGeom>
        </p:spPr>
        <p:txBody>
          <a:bodyPr wrap="square">
            <a:spAutoFit/>
          </a:bodyPr>
          <a:lstStyle/>
          <a:p>
            <a:pPr>
              <a:lnSpc>
                <a:spcPct val="150000"/>
              </a:lnSpc>
            </a:pPr>
            <a:r>
              <a:rPr lang="tr-TR" sz="1600" dirty="0"/>
              <a:t>Problem:</a:t>
            </a:r>
            <a:r>
              <a:rPr lang="tr-TR" sz="1600" b="1" dirty="0"/>
              <a:t> </a:t>
            </a:r>
            <a:r>
              <a:rPr lang="tr-TR" sz="1600" dirty="0"/>
              <a:t>Fatma, alfabemizdeki bütün harfleri aynı özelliklere sahip kâğıt parçalarına yazarak boş bir kutuya atmıştır. Emel, kutudan </a:t>
            </a:r>
            <a:r>
              <a:rPr lang="tr-TR" sz="1600" dirty="0" smtClean="0"/>
              <a:t>rastgele </a:t>
            </a:r>
            <a:r>
              <a:rPr lang="tr-TR" sz="1600" dirty="0"/>
              <a:t>bir kâğıt çekmiştir. Çekilen kâğıtta ünlü harf olma olasılığı nedir?</a:t>
            </a:r>
          </a:p>
        </p:txBody>
      </p:sp>
      <p:sp>
        <p:nvSpPr>
          <p:cNvPr id="5" name="4 Dikdörtgen"/>
          <p:cNvSpPr/>
          <p:nvPr/>
        </p:nvSpPr>
        <p:spPr>
          <a:xfrm>
            <a:off x="539552" y="2492896"/>
            <a:ext cx="8190656" cy="4031873"/>
          </a:xfrm>
          <a:prstGeom prst="rect">
            <a:avLst/>
          </a:prstGeom>
        </p:spPr>
        <p:txBody>
          <a:bodyPr wrap="square">
            <a:spAutoFit/>
          </a:bodyPr>
          <a:lstStyle/>
          <a:p>
            <a:r>
              <a:rPr lang="tr-TR" sz="1600" dirty="0" smtClean="0"/>
              <a:t>Çözüm ;</a:t>
            </a:r>
            <a:endParaRPr lang="tr-TR" sz="1600" dirty="0"/>
          </a:p>
          <a:p>
            <a:r>
              <a:rPr lang="tr-TR" sz="1600" dirty="0" smtClean="0"/>
              <a:t>Deney</a:t>
            </a:r>
            <a:r>
              <a:rPr lang="tr-TR" sz="1600" dirty="0"/>
              <a:t>: Eş özelliklere sahip kâğıtlar üzerine yazılmış olan alfabemizdeki harflerden birinin seçilmesi.</a:t>
            </a:r>
          </a:p>
          <a:p>
            <a:r>
              <a:rPr lang="tr-TR" sz="1600" b="1" dirty="0"/>
              <a:t>     </a:t>
            </a:r>
            <a:r>
              <a:rPr lang="tr-TR" sz="1600" dirty="0"/>
              <a:t>Örnek uzay:</a:t>
            </a:r>
          </a:p>
          <a:p>
            <a:r>
              <a:rPr lang="tr-TR" sz="1600" dirty="0"/>
              <a:t>     Ö={alfabemizdeki tüm harfler} veya</a:t>
            </a:r>
          </a:p>
          <a:p>
            <a:r>
              <a:rPr lang="tr-TR" sz="1600" dirty="0"/>
              <a:t>     Ö={a,b,c,ç,d,e,f,g,ğ,h,ı,i,j,k,l,m,n,o,ö,p,r,s,ş,t,u,ü,v,y,z}</a:t>
            </a:r>
          </a:p>
          <a:p>
            <a:r>
              <a:rPr lang="tr-TR" sz="1600" dirty="0"/>
              <a:t>      s(Ö)=29</a:t>
            </a:r>
          </a:p>
          <a:p>
            <a:r>
              <a:rPr lang="tr-TR" sz="1600" dirty="0"/>
              <a:t>     Olay: H={bir ünlü harfin çekilmesi}</a:t>
            </a:r>
          </a:p>
          <a:p>
            <a:r>
              <a:rPr lang="tr-TR" sz="1600" b="1" dirty="0"/>
              <a:t>      </a:t>
            </a:r>
            <a:r>
              <a:rPr lang="tr-TR" sz="1600" dirty="0"/>
              <a:t>H={a,e,ı,i,o,ö,u,ü} </a:t>
            </a:r>
            <a:br>
              <a:rPr lang="tr-TR" sz="1600" dirty="0"/>
            </a:br>
            <a:r>
              <a:rPr lang="tr-TR" sz="1600" dirty="0"/>
              <a:t>     s(H)=8</a:t>
            </a:r>
          </a:p>
          <a:p>
            <a:r>
              <a:rPr lang="tr-TR" sz="1600" dirty="0"/>
              <a:t>    Olayın çıktıları:</a:t>
            </a:r>
          </a:p>
          <a:p>
            <a:r>
              <a:rPr lang="tr-TR" sz="1600" dirty="0"/>
              <a:t>     a, e, ı, i, o, ö, u, ü </a:t>
            </a:r>
          </a:p>
          <a:p>
            <a:r>
              <a:rPr lang="tr-TR" sz="1600" dirty="0"/>
              <a:t>Bir olayın olma olasılığı=(istenilen olayın çıktı sayısı) / (mümkün olan tüm çıktıların sayısı)</a:t>
            </a:r>
          </a:p>
          <a:p>
            <a:r>
              <a:rPr lang="tr-TR" sz="1600" dirty="0"/>
              <a:t>Bir olayın olma olasılığı kesir,oran,ondalık kesir ve yüzde kavramları ile ilişkilidir.</a:t>
            </a:r>
          </a:p>
          <a:p>
            <a:r>
              <a:rPr lang="tr-TR" sz="1600" dirty="0"/>
              <a:t>Bir olayın olma olasılığı 0 ile 1 arasındadır.(1 dahildir.)</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971600" y="164501"/>
            <a:ext cx="8892480" cy="6693499"/>
          </a:xfrm>
          <a:prstGeom prst="rect">
            <a:avLst/>
          </a:prstGeom>
        </p:spPr>
        <p:txBody>
          <a:bodyPr wrap="square">
            <a:spAutoFit/>
          </a:bodyPr>
          <a:lstStyle/>
          <a:p>
            <a:pPr>
              <a:lnSpc>
                <a:spcPct val="150000"/>
              </a:lnSpc>
            </a:pPr>
            <a:r>
              <a:rPr lang="tr-TR" sz="1600" dirty="0"/>
              <a:t>Örnek: Bir torbada 3 beyaz,5 mavi top vardır.</a:t>
            </a:r>
          </a:p>
          <a:p>
            <a:pPr>
              <a:lnSpc>
                <a:spcPct val="150000"/>
              </a:lnSpc>
            </a:pPr>
            <a:r>
              <a:rPr lang="tr-TR" sz="1600" dirty="0"/>
              <a:t>a) Torbadan beyaz top çekilme olasılığı kaçtır?</a:t>
            </a:r>
          </a:p>
          <a:p>
            <a:pPr>
              <a:lnSpc>
                <a:spcPct val="150000"/>
              </a:lnSpc>
            </a:pPr>
            <a:r>
              <a:rPr lang="tr-TR" sz="1600" dirty="0"/>
              <a:t>O(A)=3/8</a:t>
            </a:r>
          </a:p>
          <a:p>
            <a:pPr>
              <a:lnSpc>
                <a:spcPct val="150000"/>
              </a:lnSpc>
            </a:pPr>
            <a:r>
              <a:rPr lang="tr-TR" sz="1600" dirty="0"/>
              <a:t>b) Torbadan beyaz top çekilmeme yani beyaz olmama olasılığı kaçtır?</a:t>
            </a:r>
          </a:p>
          <a:p>
            <a:pPr>
              <a:lnSpc>
                <a:spcPct val="150000"/>
              </a:lnSpc>
            </a:pPr>
            <a:r>
              <a:rPr lang="tr-TR" sz="1600" dirty="0"/>
              <a:t>O(A')=1-3/8=5/8 (Beyaz çekilmeme mavi çekilme olasılığına eşittir</a:t>
            </a:r>
            <a:r>
              <a:rPr lang="tr-TR" sz="1600" dirty="0" smtClean="0"/>
              <a:t>.</a:t>
            </a:r>
            <a:endParaRPr lang="tr-TR" sz="1600" dirty="0"/>
          </a:p>
          <a:p>
            <a:pPr>
              <a:lnSpc>
                <a:spcPct val="150000"/>
              </a:lnSpc>
            </a:pPr>
            <a:r>
              <a:rPr lang="tr-TR" sz="1600" dirty="0"/>
              <a:t>Örneğin; 6 kolye, 3 küpe arasından</a:t>
            </a:r>
          </a:p>
          <a:p>
            <a:pPr>
              <a:lnSpc>
                <a:spcPct val="150000"/>
              </a:lnSpc>
            </a:pPr>
            <a:r>
              <a:rPr lang="tr-TR" sz="1600" dirty="0"/>
              <a:t>a) 1 kolye yada 1 küpe kaç değişik şekilde seçilir?</a:t>
            </a:r>
          </a:p>
          <a:p>
            <a:pPr>
              <a:lnSpc>
                <a:spcPct val="150000"/>
              </a:lnSpc>
            </a:pPr>
            <a:r>
              <a:rPr lang="tr-TR" sz="1600" dirty="0"/>
              <a:t>6+3=9 değişik şekilde seçilir.</a:t>
            </a:r>
          </a:p>
          <a:p>
            <a:pPr>
              <a:lnSpc>
                <a:spcPct val="150000"/>
              </a:lnSpc>
            </a:pPr>
            <a:r>
              <a:rPr lang="tr-TR" sz="1600" dirty="0"/>
              <a:t>b) 1 kolye veya 1 küpe kaç değişik şekilde seçilir?</a:t>
            </a:r>
          </a:p>
          <a:p>
            <a:pPr>
              <a:lnSpc>
                <a:spcPct val="150000"/>
              </a:lnSpc>
            </a:pPr>
            <a:r>
              <a:rPr lang="tr-TR" sz="1600" dirty="0"/>
              <a:t>6+3=9 değişik şekilde seçilir.</a:t>
            </a:r>
          </a:p>
          <a:p>
            <a:pPr>
              <a:lnSpc>
                <a:spcPct val="150000"/>
              </a:lnSpc>
            </a:pPr>
            <a:r>
              <a:rPr lang="tr-TR" sz="1600" dirty="0"/>
              <a:t>c) Bu takılardan biri kaç değişik şekilde seçilir?</a:t>
            </a:r>
          </a:p>
          <a:p>
            <a:pPr>
              <a:lnSpc>
                <a:spcPct val="150000"/>
              </a:lnSpc>
            </a:pPr>
            <a:r>
              <a:rPr lang="tr-TR" sz="1600" dirty="0"/>
              <a:t>6+3=9 değişik şekilde seçilir.</a:t>
            </a:r>
          </a:p>
          <a:p>
            <a:pPr>
              <a:lnSpc>
                <a:spcPct val="150000"/>
              </a:lnSpc>
            </a:pPr>
            <a:r>
              <a:rPr lang="tr-TR" sz="1600" dirty="0"/>
              <a:t>d) Bu takılar kaç farklı şekilde takılır?</a:t>
            </a:r>
          </a:p>
          <a:p>
            <a:pPr>
              <a:lnSpc>
                <a:spcPct val="150000"/>
              </a:lnSpc>
            </a:pPr>
            <a:r>
              <a:rPr lang="tr-TR" sz="1600" dirty="0"/>
              <a:t>6+3=9 değişik şekilde takılır.</a:t>
            </a:r>
          </a:p>
          <a:p>
            <a:pPr>
              <a:lnSpc>
                <a:spcPct val="150000"/>
              </a:lnSpc>
            </a:pPr>
            <a:r>
              <a:rPr lang="tr-TR" sz="1600" dirty="0"/>
              <a:t>e) 1 kolye ve 1 küpe kaç değişik şekilde seçilir?</a:t>
            </a:r>
          </a:p>
          <a:p>
            <a:pPr>
              <a:lnSpc>
                <a:spcPct val="150000"/>
              </a:lnSpc>
            </a:pPr>
            <a:r>
              <a:rPr lang="tr-TR" sz="1600" dirty="0"/>
              <a:t>6.3=18 değişik şekilde seçilir.</a:t>
            </a:r>
          </a:p>
          <a:p>
            <a:pPr>
              <a:lnSpc>
                <a:spcPct val="150000"/>
              </a:lnSpc>
            </a:pPr>
            <a:r>
              <a:rPr lang="tr-TR" sz="1600" dirty="0" smtClean="0"/>
              <a:t/>
            </a:r>
            <a:br>
              <a:rPr lang="tr-TR" sz="1600" dirty="0" smtClean="0"/>
            </a:br>
            <a:endParaRPr lang="tr-TR" sz="1600" dirty="0"/>
          </a:p>
        </p:txBody>
      </p:sp>
      <p:pic>
        <p:nvPicPr>
          <p:cNvPr id="4" name="Picture 4" descr="animationsmileypl41pl9bja0"/>
          <p:cNvPicPr>
            <a:picLocks noChangeAspect="1" noChangeArrowheads="1" noCrop="1"/>
          </p:cNvPicPr>
          <p:nvPr/>
        </p:nvPicPr>
        <p:blipFill>
          <a:blip r:embed="rId2" cstate="print"/>
          <a:srcRect/>
          <a:stretch>
            <a:fillRect/>
          </a:stretch>
        </p:blipFill>
        <p:spPr bwMode="auto">
          <a:xfrm>
            <a:off x="7020272" y="4365104"/>
            <a:ext cx="1731007" cy="1439961"/>
          </a:xfrm>
          <a:prstGeom prst="rect">
            <a:avLst/>
          </a:prstGeom>
          <a:noFill/>
        </p:spPr>
      </p:pic>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3000" fill="hold"/>
                                        <p:tgtEl>
                                          <p:spTgt spid="3">
                                            <p:txEl>
                                              <p:pRg st="0" end="0"/>
                                            </p:txEl>
                                          </p:spTgt>
                                        </p:tgtEl>
                                        <p:attrNameLst>
                                          <p:attrName>r</p:attrName>
                                        </p:attrNameLst>
                                      </p:cBhvr>
                                    </p:animRot>
                                  </p:childTnLst>
                                </p:cTn>
                              </p:par>
                              <p:par>
                                <p:cTn id="7" presetID="8" presetClass="emph" presetSubtype="0" fill="hold" nodeType="withEffect">
                                  <p:stCondLst>
                                    <p:cond delay="0"/>
                                  </p:stCondLst>
                                  <p:childTnLst>
                                    <p:animRot by="21600000">
                                      <p:cBhvr>
                                        <p:cTn id="8" dur="3000" fill="hold"/>
                                        <p:tgtEl>
                                          <p:spTgt spid="3">
                                            <p:txEl>
                                              <p:pRg st="1" end="1"/>
                                            </p:txEl>
                                          </p:spTgt>
                                        </p:tgtEl>
                                        <p:attrNameLst>
                                          <p:attrName>r</p:attrName>
                                        </p:attrNameLst>
                                      </p:cBhvr>
                                    </p:animRot>
                                  </p:childTnLst>
                                </p:cTn>
                              </p:par>
                              <p:par>
                                <p:cTn id="9" presetID="8" presetClass="emph" presetSubtype="0" fill="hold" nodeType="withEffect">
                                  <p:stCondLst>
                                    <p:cond delay="0"/>
                                  </p:stCondLst>
                                  <p:childTnLst>
                                    <p:animRot by="21600000">
                                      <p:cBhvr>
                                        <p:cTn id="10" dur="3000" fill="hold"/>
                                        <p:tgtEl>
                                          <p:spTgt spid="3">
                                            <p:txEl>
                                              <p:pRg st="2" end="2"/>
                                            </p:txEl>
                                          </p:spTgt>
                                        </p:tgtEl>
                                        <p:attrNameLst>
                                          <p:attrName>r</p:attrName>
                                        </p:attrNameLst>
                                      </p:cBhvr>
                                    </p:animRot>
                                  </p:childTnLst>
                                </p:cTn>
                              </p:par>
                              <p:par>
                                <p:cTn id="11" presetID="8" presetClass="emph" presetSubtype="0" fill="hold" nodeType="withEffect">
                                  <p:stCondLst>
                                    <p:cond delay="0"/>
                                  </p:stCondLst>
                                  <p:childTnLst>
                                    <p:animRot by="21600000">
                                      <p:cBhvr>
                                        <p:cTn id="12" dur="3000" fill="hold"/>
                                        <p:tgtEl>
                                          <p:spTgt spid="3">
                                            <p:txEl>
                                              <p:pRg st="3" end="3"/>
                                            </p:txEl>
                                          </p:spTgt>
                                        </p:tgtEl>
                                        <p:attrNameLst>
                                          <p:attrName>r</p:attrName>
                                        </p:attrNameLst>
                                      </p:cBhvr>
                                    </p:animRot>
                                  </p:childTnLst>
                                </p:cTn>
                              </p:par>
                              <p:par>
                                <p:cTn id="13" presetID="8" presetClass="emph" presetSubtype="0" fill="hold" nodeType="withEffect">
                                  <p:stCondLst>
                                    <p:cond delay="0"/>
                                  </p:stCondLst>
                                  <p:childTnLst>
                                    <p:animRot by="21600000">
                                      <p:cBhvr>
                                        <p:cTn id="14" dur="3000" fill="hold"/>
                                        <p:tgtEl>
                                          <p:spTgt spid="3">
                                            <p:txEl>
                                              <p:pRg st="4" end="4"/>
                                            </p:txEl>
                                          </p:spTgt>
                                        </p:tgtEl>
                                        <p:attrNameLst>
                                          <p:attrName>r</p:attrName>
                                        </p:attrNameLst>
                                      </p:cBhvr>
                                    </p:animRot>
                                  </p:childTnLst>
                                </p:cTn>
                              </p:par>
                              <p:par>
                                <p:cTn id="15" presetID="8" presetClass="emph" presetSubtype="0" fill="hold" nodeType="withEffect">
                                  <p:stCondLst>
                                    <p:cond delay="0"/>
                                  </p:stCondLst>
                                  <p:childTnLst>
                                    <p:animRot by="21600000">
                                      <p:cBhvr>
                                        <p:cTn id="16" dur="3000" fill="hold"/>
                                        <p:tgtEl>
                                          <p:spTgt spid="3">
                                            <p:txEl>
                                              <p:pRg st="5" end="5"/>
                                            </p:txEl>
                                          </p:spTgt>
                                        </p:tgtEl>
                                        <p:attrNameLst>
                                          <p:attrName>r</p:attrName>
                                        </p:attrNameLst>
                                      </p:cBhvr>
                                    </p:animRot>
                                  </p:childTnLst>
                                </p:cTn>
                              </p:par>
                              <p:par>
                                <p:cTn id="17" presetID="8" presetClass="emph" presetSubtype="0" fill="hold" nodeType="withEffect">
                                  <p:stCondLst>
                                    <p:cond delay="0"/>
                                  </p:stCondLst>
                                  <p:childTnLst>
                                    <p:animRot by="21600000">
                                      <p:cBhvr>
                                        <p:cTn id="18" dur="3000" fill="hold"/>
                                        <p:tgtEl>
                                          <p:spTgt spid="3">
                                            <p:txEl>
                                              <p:pRg st="6" end="6"/>
                                            </p:txEl>
                                          </p:spTgt>
                                        </p:tgtEl>
                                        <p:attrNameLst>
                                          <p:attrName>r</p:attrName>
                                        </p:attrNameLst>
                                      </p:cBhvr>
                                    </p:animRot>
                                  </p:childTnLst>
                                </p:cTn>
                              </p:par>
                              <p:par>
                                <p:cTn id="19" presetID="8" presetClass="emph" presetSubtype="0" fill="hold" nodeType="withEffect">
                                  <p:stCondLst>
                                    <p:cond delay="0"/>
                                  </p:stCondLst>
                                  <p:childTnLst>
                                    <p:animRot by="21600000">
                                      <p:cBhvr>
                                        <p:cTn id="20" dur="3000" fill="hold"/>
                                        <p:tgtEl>
                                          <p:spTgt spid="3">
                                            <p:txEl>
                                              <p:pRg st="7" end="7"/>
                                            </p:txEl>
                                          </p:spTgt>
                                        </p:tgtEl>
                                        <p:attrNameLst>
                                          <p:attrName>r</p:attrName>
                                        </p:attrNameLst>
                                      </p:cBhvr>
                                    </p:animRot>
                                  </p:childTnLst>
                                </p:cTn>
                              </p:par>
                              <p:par>
                                <p:cTn id="21" presetID="8" presetClass="emph" presetSubtype="0" fill="hold" nodeType="withEffect">
                                  <p:stCondLst>
                                    <p:cond delay="0"/>
                                  </p:stCondLst>
                                  <p:childTnLst>
                                    <p:animRot by="21600000">
                                      <p:cBhvr>
                                        <p:cTn id="22" dur="3000" fill="hold"/>
                                        <p:tgtEl>
                                          <p:spTgt spid="3">
                                            <p:txEl>
                                              <p:pRg st="8" end="8"/>
                                            </p:txEl>
                                          </p:spTgt>
                                        </p:tgtEl>
                                        <p:attrNameLst>
                                          <p:attrName>r</p:attrName>
                                        </p:attrNameLst>
                                      </p:cBhvr>
                                    </p:animRot>
                                  </p:childTnLst>
                                </p:cTn>
                              </p:par>
                              <p:par>
                                <p:cTn id="23" presetID="8" presetClass="emph" presetSubtype="0" fill="hold" nodeType="withEffect">
                                  <p:stCondLst>
                                    <p:cond delay="0"/>
                                  </p:stCondLst>
                                  <p:childTnLst>
                                    <p:animRot by="21600000">
                                      <p:cBhvr>
                                        <p:cTn id="24" dur="3000" fill="hold"/>
                                        <p:tgtEl>
                                          <p:spTgt spid="3">
                                            <p:txEl>
                                              <p:pRg st="9" end="9"/>
                                            </p:txEl>
                                          </p:spTgt>
                                        </p:tgtEl>
                                        <p:attrNameLst>
                                          <p:attrName>r</p:attrName>
                                        </p:attrNameLst>
                                      </p:cBhvr>
                                    </p:animRot>
                                  </p:childTnLst>
                                </p:cTn>
                              </p:par>
                              <p:par>
                                <p:cTn id="25" presetID="8" presetClass="emph" presetSubtype="0" fill="hold" nodeType="withEffect">
                                  <p:stCondLst>
                                    <p:cond delay="0"/>
                                  </p:stCondLst>
                                  <p:childTnLst>
                                    <p:animRot by="21600000">
                                      <p:cBhvr>
                                        <p:cTn id="26" dur="3000" fill="hold"/>
                                        <p:tgtEl>
                                          <p:spTgt spid="3">
                                            <p:txEl>
                                              <p:pRg st="10" end="10"/>
                                            </p:txEl>
                                          </p:spTgt>
                                        </p:tgtEl>
                                        <p:attrNameLst>
                                          <p:attrName>r</p:attrName>
                                        </p:attrNameLst>
                                      </p:cBhvr>
                                    </p:animRot>
                                  </p:childTnLst>
                                </p:cTn>
                              </p:par>
                              <p:par>
                                <p:cTn id="27" presetID="8" presetClass="emph" presetSubtype="0" fill="hold" nodeType="withEffect">
                                  <p:stCondLst>
                                    <p:cond delay="0"/>
                                  </p:stCondLst>
                                  <p:childTnLst>
                                    <p:animRot by="21600000">
                                      <p:cBhvr>
                                        <p:cTn id="28" dur="3000" fill="hold"/>
                                        <p:tgtEl>
                                          <p:spTgt spid="3">
                                            <p:txEl>
                                              <p:pRg st="11" end="11"/>
                                            </p:txEl>
                                          </p:spTgt>
                                        </p:tgtEl>
                                        <p:attrNameLst>
                                          <p:attrName>r</p:attrName>
                                        </p:attrNameLst>
                                      </p:cBhvr>
                                    </p:animRot>
                                  </p:childTnLst>
                                </p:cTn>
                              </p:par>
                              <p:par>
                                <p:cTn id="29" presetID="8" presetClass="emph" presetSubtype="0" fill="hold" nodeType="withEffect">
                                  <p:stCondLst>
                                    <p:cond delay="0"/>
                                  </p:stCondLst>
                                  <p:childTnLst>
                                    <p:animRot by="21600000">
                                      <p:cBhvr>
                                        <p:cTn id="30" dur="3000" fill="hold"/>
                                        <p:tgtEl>
                                          <p:spTgt spid="3">
                                            <p:txEl>
                                              <p:pRg st="12" end="12"/>
                                            </p:txEl>
                                          </p:spTgt>
                                        </p:tgtEl>
                                        <p:attrNameLst>
                                          <p:attrName>r</p:attrName>
                                        </p:attrNameLst>
                                      </p:cBhvr>
                                    </p:animRot>
                                  </p:childTnLst>
                                </p:cTn>
                              </p:par>
                              <p:par>
                                <p:cTn id="31" presetID="8" presetClass="emph" presetSubtype="0" fill="hold" nodeType="withEffect">
                                  <p:stCondLst>
                                    <p:cond delay="0"/>
                                  </p:stCondLst>
                                  <p:childTnLst>
                                    <p:animRot by="21600000">
                                      <p:cBhvr>
                                        <p:cTn id="32" dur="3000" fill="hold"/>
                                        <p:tgtEl>
                                          <p:spTgt spid="3">
                                            <p:txEl>
                                              <p:pRg st="13" end="13"/>
                                            </p:txEl>
                                          </p:spTgt>
                                        </p:tgtEl>
                                        <p:attrNameLst>
                                          <p:attrName>r</p:attrName>
                                        </p:attrNameLst>
                                      </p:cBhvr>
                                    </p:animRot>
                                  </p:childTnLst>
                                </p:cTn>
                              </p:par>
                              <p:par>
                                <p:cTn id="33" presetID="8" presetClass="emph" presetSubtype="0" fill="hold" nodeType="withEffect">
                                  <p:stCondLst>
                                    <p:cond delay="0"/>
                                  </p:stCondLst>
                                  <p:childTnLst>
                                    <p:animRot by="21600000">
                                      <p:cBhvr>
                                        <p:cTn id="34" dur="3000" fill="hold"/>
                                        <p:tgtEl>
                                          <p:spTgt spid="3">
                                            <p:txEl>
                                              <p:pRg st="14" end="14"/>
                                            </p:txEl>
                                          </p:spTgt>
                                        </p:tgtEl>
                                        <p:attrNameLst>
                                          <p:attrName>r</p:attrName>
                                        </p:attrNameLst>
                                      </p:cBhvr>
                                    </p:animRot>
                                  </p:childTnLst>
                                </p:cTn>
                              </p:par>
                              <p:par>
                                <p:cTn id="35" presetID="8" presetClass="emph" presetSubtype="0" fill="hold" nodeType="withEffect">
                                  <p:stCondLst>
                                    <p:cond delay="0"/>
                                  </p:stCondLst>
                                  <p:childTnLst>
                                    <p:animRot by="21600000">
                                      <p:cBhvr>
                                        <p:cTn id="36" dur="3000" fill="hold"/>
                                        <p:tgtEl>
                                          <p:spTgt spid="3">
                                            <p:txEl>
                                              <p:pRg st="15" end="15"/>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39552" y="620688"/>
            <a:ext cx="8062912" cy="5256584"/>
          </a:xfrm>
        </p:spPr>
        <p:txBody>
          <a:bodyPr>
            <a:normAutofit fontScale="77500" lnSpcReduction="20000"/>
          </a:bodyPr>
          <a:lstStyle/>
          <a:p>
            <a:pPr algn="ctr">
              <a:lnSpc>
                <a:spcPct val="170000"/>
              </a:lnSpc>
            </a:pPr>
            <a:r>
              <a:rPr lang="tr-TR" sz="4100" dirty="0" smtClean="0"/>
              <a:t>Bir olayın olma olasılığı ile olmama olasılığı toplamı 1’dir.</a:t>
            </a:r>
          </a:p>
          <a:p>
            <a:pPr algn="ctr">
              <a:lnSpc>
                <a:spcPct val="170000"/>
              </a:lnSpc>
            </a:pPr>
            <a:r>
              <a:rPr lang="tr-TR" sz="4100" dirty="0" smtClean="0"/>
              <a:t>Olasılık değeri 0 ile 1 arasında yer alır.</a:t>
            </a:r>
          </a:p>
          <a:p>
            <a:pPr algn="ctr">
              <a:lnSpc>
                <a:spcPct val="170000"/>
              </a:lnSpc>
            </a:pPr>
            <a:r>
              <a:rPr lang="tr-TR" sz="4100" dirty="0" smtClean="0"/>
              <a:t>Olasılık her zaman bir basit kesirdir.</a:t>
            </a:r>
          </a:p>
          <a:p>
            <a:pPr algn="ctr">
              <a:lnSpc>
                <a:spcPct val="170000"/>
              </a:lnSpc>
            </a:pPr>
            <a:r>
              <a:rPr lang="tr-TR" sz="4100" dirty="0" smtClean="0"/>
              <a:t>Olasılık 0’a yaklaştıkça olayın gerçekleşmesi zayıflar, 1’e yaklaştıkça olayın gerçekleşmesi kuvvetlenir</a:t>
            </a:r>
            <a:r>
              <a:rPr lang="tr-TR" dirty="0" smtClean="0"/>
              <a:t>.</a:t>
            </a:r>
          </a:p>
          <a:p>
            <a:endParaRPr lang="tr-TR" dirty="0"/>
          </a:p>
        </p:txBody>
      </p:sp>
    </p:spTree>
  </p:cSld>
  <p:clrMapOvr>
    <a:masterClrMapping/>
  </p:clrMapOvr>
  <p:transition spd="slow">
    <p:wheel spokes="2"/>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29yfw52"/>
          <p:cNvPicPr>
            <a:picLocks noChangeAspect="1" noChangeArrowheads="1" noCrop="1"/>
          </p:cNvPicPr>
          <p:nvPr/>
        </p:nvPicPr>
        <p:blipFill>
          <a:blip r:embed="rId2" cstate="print"/>
          <a:srcRect/>
          <a:stretch>
            <a:fillRect/>
          </a:stretch>
        </p:blipFill>
        <p:spPr bwMode="auto">
          <a:xfrm>
            <a:off x="2267744" y="332656"/>
            <a:ext cx="4248472" cy="4191318"/>
          </a:xfrm>
          <a:prstGeom prst="rect">
            <a:avLst/>
          </a:prstGeom>
          <a:noFill/>
        </p:spPr>
      </p:pic>
      <p:sp>
        <p:nvSpPr>
          <p:cNvPr id="3" name="2 Metin kutusu"/>
          <p:cNvSpPr txBox="1"/>
          <p:nvPr/>
        </p:nvSpPr>
        <p:spPr>
          <a:xfrm>
            <a:off x="0" y="4509120"/>
            <a:ext cx="9144000" cy="707886"/>
          </a:xfrm>
          <a:prstGeom prst="rect">
            <a:avLst/>
          </a:prstGeom>
          <a:noFill/>
        </p:spPr>
        <p:txBody>
          <a:bodyPr wrap="square" rtlCol="0">
            <a:spAutoFit/>
          </a:bodyPr>
          <a:lstStyle/>
          <a:p>
            <a:pPr algn="ctr"/>
            <a:r>
              <a:rPr lang="tr-TR" sz="2000" dirty="0" smtClean="0"/>
              <a:t>Hocam Sizin Dediğiniz Gibi Aynı Berkay Gibi Arası Burası Oynuyor Ayıcığın.        </a:t>
            </a:r>
            <a:r>
              <a:rPr lang="tr-TR" sz="2000" dirty="0" smtClean="0">
                <a:sym typeface="Wingdings" pitchFamily="2" charset="2"/>
              </a:rPr>
              <a:t>                                              </a:t>
            </a:r>
            <a:endParaRPr lang="tr-TR" sz="2000" dirty="0"/>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0" fill="hold"/>
                                        <p:tgtEl>
                                          <p:spTgt spid="2"/>
                                        </p:tgtEl>
                                        <p:attrNameLst>
                                          <p:attrName>ppt_x</p:attrName>
                                        </p:attrNameLst>
                                      </p:cBhvr>
                                      <p:tavLst>
                                        <p:tav tm="0">
                                          <p:val>
                                            <p:strVal val="0-#ppt_w/2"/>
                                          </p:val>
                                        </p:tav>
                                        <p:tav tm="100000">
                                          <p:val>
                                            <p:strVal val="#ppt_x"/>
                                          </p:val>
                                        </p:tav>
                                      </p:tavLst>
                                    </p:anim>
                                    <p:anim calcmode="lin" valueType="num">
                                      <p:cBhvr additive="base">
                                        <p:cTn id="8" dur="3000" fill="hold"/>
                                        <p:tgtEl>
                                          <p:spTgt spid="2"/>
                                        </p:tgtEl>
                                        <p:attrNameLst>
                                          <p:attrName>ppt_y</p:attrName>
                                        </p:attrNameLst>
                                      </p:cBhvr>
                                      <p:tavLst>
                                        <p:tav tm="0">
                                          <p:val>
                                            <p:strVal val="1+#ppt_h/2"/>
                                          </p:val>
                                        </p:tav>
                                        <p:tav tm="100000">
                                          <p:val>
                                            <p:strVal val="#ppt_y"/>
                                          </p:val>
                                        </p:tav>
                                      </p:tavLst>
                                    </p:anim>
                                  </p:childTnLst>
                                </p:cTn>
                              </p:par>
                              <p:par>
                                <p:cTn id="9" presetID="0" presetClass="path" presetSubtype="0" accel="50000" decel="50000" fill="hold" grpId="0" nodeType="withEffect">
                                  <p:stCondLst>
                                    <p:cond delay="0"/>
                                  </p:stCondLst>
                                  <p:childTnLst>
                                    <p:animMotion origin="layout" path="M 0.46597 0.21135 C 0.4599 0.21251 0.45677 0.21505 0.45087 0.21644 C 0.43993 0.22385 0.42361 0.22501 0.41129 0.2264 C 0.3849 0.22547 0.35851 0.2264 0.33212 0.22385 C 0.32309 0.22292 0.31476 0.21667 0.30573 0.21505 C 0.27344 0.19353 0.23976 0.17593 0.20747 0.15487 C 0.19184 0.14468 0.17795 0.13357 0.1632 0.122 C 0.14497 0.10765 0.125 0.09515 0.10729 0.07917 C 0.10434 0.0764 0.10226 0.072 0.09913 0.06922 C 0.07656 0.04885 0.04896 0.04075 0.03108 0.01135 C 0.02917 -0.00763 0.02813 -0.02615 0.04323 -0.03263 C 0.06736 -0.06458 0.09566 -0.08171 0.12917 -0.08425 C 0.14323 -0.0824 0.1533 -0.08124 0.16597 -0.078 C 0.17205 -0.07476 0.17778 -0.07083 0.18403 -0.06782 C 0.18698 -0.05972 0.18768 -0.05485 0.18958 -0.04652 C 0.18854 -0.0236 0.19306 0.00903 0.18299 0.03149 C 0.18177 0.0389 0.17865 0.04283 0.17552 0.04908 C 0.16979 0.06066 0.16094 0.07825 0.15087 0.08311 C 0.14479 0.08936 0.1349 0.09399 0.12743 0.09561 C 0.04479 0.09468 0.04375 0.09723 -0.01128 0.08566 C -0.01996 0.07825 -0.03125 0.07524 -0.04062 0.06922 C -0.04792 0.06459 -0.05382 0.05834 -0.06128 0.05417 C -0.06771 0.04422 -0.06875 0.04353 -0.07743 0.03774 C -0.08316 0.02848 -0.09271 0.01251 -0.1 0.0051 C -0.11111 -0.00647 -0.12187 -0.01921 -0.13298 -0.03147 C -0.13958 -0.03865 -0.14739 -0.04421 -0.15382 -0.05161 C -0.15729 -0.05578 -0.15989 -0.06087 -0.16319 -0.06527 C -0.16423 -0.06967 -0.16684 -0.07337 -0.16788 -0.078 C -0.17239 -0.09722 -0.16597 -0.08379 -0.17083 -0.09305 C -0.17604 -0.11504 -0.1684 -0.08124 -0.17257 -0.15092 C -0.17292 -0.15671 -0.17812 -0.16643 -0.18021 -0.17106 C -0.18837 -0.18911 -0.20069 -0.20138 -0.20937 -0.21874 C -0.21771 -0.23518 -0.22621 -0.25046 -0.23594 -0.26527 C -0.24583 -0.28032 -0.25521 -0.30046 -0.26701 -0.31319 C -0.27899 -0.32615 -0.29444 -0.33147 -0.30937 -0.33448 C -0.31875 -0.33402 -0.32847 -0.3361 -0.33767 -0.33333 C -0.34201 -0.33194 -0.34792 -0.32222 -0.35087 -0.31689 C -0.35955 -0.30069 -0.36614 -0.2824 -0.3717 -0.26411 C -0.37274 -0.253 -0.37535 -0.24328 -0.37743 -0.23263 C -0.38177 -0.1824 -0.38368 -0.23171 -0.37917 -0.12708 C -0.37847 -0.11134 -0.37673 -0.09374 -0.36979 -0.08055 C -0.36771 -0.07245 -0.36614 -0.06967 -0.36232 -0.06296 C -0.36076 -0.05555 -0.35781 -0.05277 -0.35382 -0.04768 C -0.34357 -0.03472 -0.32812 -0.01573 -0.31423 -0.01134 C -0.30798 -0.00624 -0.30139 -0.00277 -0.29427 -0.00115 C -0.28038 0.00533 -0.27934 0.0051 -0.26232 0.00626 C -0.23333 0.0051 -0.20451 0.00441 -0.17552 0.00255 C -0.16406 0.00186 -0.1441 -0.01828 -0.13403 -0.02638 C -0.09392 -0.05925 -0.06232 -0.10671 -0.02361 -0.14212 C -0.02083 -0.14745 -0.01632 -0.14976 -0.01232 -0.15347 C -0.00972 -0.15578 -0.00781 -0.15972 -0.00469 -0.16087 C -0.00226 -0.1618 0.00035 -0.1618 0.00278 -0.16226 C 0.00625 -0.16666 0.00972 -0.16689 0.01406 -0.16967 C 0.0309 -0.16874 0.03229 -0.17222 0.04254 -0.16226 C 0.04531 -0.15647 0.04566 -0.14953 0.04809 -0.14328 C 0.04948 -0.11689 0.04983 -0.12314 0.04809 -0.08934 C 0.04774 -0.08171 0.04306 -0.07569 0.04063 -0.06921 C 0.03542 -0.05578 0.02743 -0.04722 0.01788 -0.03888 C 0.0125 -0.03425 0.01007 -0.02592 0.00573 -0.02013 C 0.00399 -0.01365 -1.38889E-6 -0.00717 -1.38889E-6 7.03704E-6 " pathEditMode="relative" ptsTypes="fffffffffffffffffffffffffffffffffffffffffffffffffffffffffffA">
                                      <p:cBhvr>
                                        <p:cTn id="10" dur="3000" fill="hold"/>
                                        <p:tgtEl>
                                          <p:spTgt spid="3"/>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ey Kaydırma"/>
          <p:cNvSpPr/>
          <p:nvPr/>
        </p:nvSpPr>
        <p:spPr>
          <a:xfrm>
            <a:off x="323528" y="764704"/>
            <a:ext cx="3672408" cy="5112568"/>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3" name="2 Metin kutusu"/>
          <p:cNvSpPr txBox="1"/>
          <p:nvPr/>
        </p:nvSpPr>
        <p:spPr>
          <a:xfrm>
            <a:off x="899592" y="1340768"/>
            <a:ext cx="2520280" cy="2169825"/>
          </a:xfrm>
          <a:prstGeom prst="rect">
            <a:avLst/>
          </a:prstGeom>
          <a:noFill/>
        </p:spPr>
        <p:txBody>
          <a:bodyPr wrap="square" rtlCol="0">
            <a:spAutoFit/>
          </a:bodyPr>
          <a:lstStyle/>
          <a:p>
            <a:pPr algn="ctr">
              <a:lnSpc>
                <a:spcPct val="150000"/>
              </a:lnSpc>
            </a:pPr>
            <a:r>
              <a:rPr lang="tr-TR" dirty="0" smtClean="0"/>
              <a:t>Umarım Yaptığımız Sunuyu Beğenmişsinizdir.</a:t>
            </a:r>
          </a:p>
          <a:p>
            <a:pPr algn="ctr">
              <a:lnSpc>
                <a:spcPct val="150000"/>
              </a:lnSpc>
            </a:pPr>
            <a:r>
              <a:rPr lang="tr-TR" dirty="0" smtClean="0"/>
              <a:t>Yapanlar :</a:t>
            </a:r>
          </a:p>
          <a:p>
            <a:pPr algn="ctr">
              <a:lnSpc>
                <a:spcPct val="150000"/>
              </a:lnSpc>
            </a:pPr>
            <a:r>
              <a:rPr lang="tr-TR" dirty="0" smtClean="0"/>
              <a:t>Enes UĞUR</a:t>
            </a:r>
          </a:p>
        </p:txBody>
      </p:sp>
      <p:sp>
        <p:nvSpPr>
          <p:cNvPr id="4" name="3 Gülen Yüz"/>
          <p:cNvSpPr/>
          <p:nvPr/>
        </p:nvSpPr>
        <p:spPr>
          <a:xfrm>
            <a:off x="5004048" y="3068960"/>
            <a:ext cx="3456384" cy="3024336"/>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Metin kutusu 4"/>
          <p:cNvSpPr txBox="1"/>
          <p:nvPr/>
        </p:nvSpPr>
        <p:spPr>
          <a:xfrm>
            <a:off x="5436096" y="6093296"/>
            <a:ext cx="2389528" cy="307777"/>
          </a:xfrm>
          <a:prstGeom prst="rect">
            <a:avLst/>
          </a:prstGeom>
          <a:solidFill>
            <a:schemeClr val="accent5"/>
          </a:solidFill>
        </p:spPr>
        <p:txBody>
          <a:bodyPr wrap="square" rtlCol="0">
            <a:spAutoFit/>
          </a:bodyPr>
          <a:lstStyle/>
          <a:p>
            <a:r>
              <a:rPr lang="tr-TR" sz="14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3"/>
              </a:rPr>
              <a:t>www.</a:t>
            </a:r>
            <a:r>
              <a:rPr lang="tr-TR" sz="1400" b="1" dirty="0" err="1"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3"/>
              </a:rPr>
              <a:t>sorubak</a:t>
            </a:r>
            <a:r>
              <a:rPr lang="tr-TR" sz="14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3"/>
              </a:rPr>
              <a:t>.com</a:t>
            </a:r>
            <a:endParaRPr lang="tr-TR" sz="1400" dirty="0">
              <a:solidFill>
                <a:srgbClr val="FFFF00"/>
              </a:solidFill>
              <a:latin typeface="Comic Sans MS" pitchFamily="66" charset="0"/>
            </a:endParaRPr>
          </a:p>
        </p:txBody>
      </p:sp>
    </p:spTree>
  </p:cSld>
  <p:clrMapOvr>
    <a:masterClrMapping/>
  </p:clrMapOvr>
  <p:transition spd="slow">
    <p:wheel spokes="8"/>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grpId="0" nodeType="withEffect">
                                  <p:stCondLst>
                                    <p:cond delay="0"/>
                                  </p:stCondLst>
                                  <p:childTnLst>
                                    <p:animMotion origin="layout" path="M 0.25938 0.3294 C 0.25539 0.33148 0.25417 0.33588 0.25087 0.33959 C 0.24497 0.34607 0.23976 0.35116 0.23212 0.35348 C 0.21563 0.36412 0.20678 0.35741 0.18386 0.35602 C 0.17761 0.3544 0.17205 0.35093 0.16598 0.34838 C 0.15851 0.34537 0.1507 0.34398 0.14341 0.34074 C 0.12726 0.33334 0.11198 0.32477 0.09532 0.3206 C 0.07483 0.30718 0.05226 0.29607 0.03577 0.27408 C 0.00591 0.23426 -0.01371 0.18542 -0.0302 0.13449 C -0.03437 0.12176 -0.03958 0.10926 -0.04253 0.0956 C -0.05868 0.01991 -0.03628 0.10949 -0.05659 0.03148 C -0.0618 0.01158 -0.06336 -0.01018 -0.06892 -0.03032 C -0.06996 -0.04467 -0.07552 -0.05509 -0.07743 -0.06921 C -0.08333 -0.1118 -0.08558 -0.15486 -0.09149 -0.19745 C -0.09079 -0.24352 -0.09045 -0.28981 -0.08958 -0.33588 C -0.08923 -0.35162 -0.08558 -0.38865 -0.08489 -0.39629 C -0.08454 -0.40139 -0.08402 -0.41435 -0.08298 -0.42014 C -0.07951 -0.43912 -0.07135 -0.45509 -0.06614 -0.47291 C -0.06284 -0.48402 -0.05798 -0.4956 -0.0519 -0.5044 C -0.04722 -0.51134 -0.04062 -0.51481 -0.03593 -0.52199 C -0.02933 -0.53194 -0.02135 -0.54953 -0.01128 -0.55347 C -0.0019 -0.56666 0.0158 -0.56736 0.0283 -0.56852 C 0.07882 -0.56759 0.08351 -0.57916 0.11407 -0.54467 C 0.11945 -0.53148 0.12171 -0.5199 0.12553 -0.50578 C 0.13004 -0.46041 0.13143 -0.40671 0.10747 -0.3699 C 0.10313 -0.35416 0.09445 -0.3456 0.08681 -0.33333 C 0.08247 -0.32639 0.07865 -0.31921 0.07448 -0.31203 C 0.06667 -0.29838 0.0448 -0.28171 0.03386 -0.27176 C 0.00452 -0.24467 -0.02534 -0.21898 -0.06128 -0.21134 C -0.09513 -0.21412 -0.09618 -0.20972 -0.11701 -0.21898 C -0.16128 -0.23865 -0.19982 -0.28102 -0.23298 -0.32338 C -0.23906 -0.33125 -0.24322 -0.34166 -0.24808 -0.35092 C -0.26215 -0.37731 -0.27256 -0.40625 -0.28298 -0.43518 C -0.28871 -0.45115 -0.28854 -0.4449 -0.29531 -0.46041 C -0.30885 -0.4912 -0.31058 -0.52824 -0.32638 -0.5574 C -0.32864 -0.57129 -0.33298 -0.57222 -0.32743 -0.5912 C -0.32569 -0.59676 -0.31597 -0.59977 -0.31232 -0.60254 C -0.29895 -0.61227 -0.28194 -0.63148 -0.26701 -0.63402 C -0.26093 -0.63703 -0.25642 -0.63889 -0.24999 -0.64027 C -0.24618 -0.64282 -0.2427 -0.64583 -0.23871 -0.64791 C -0.23454 -0.64699 -0.22065 -0.64629 -0.21423 -0.64027 C -0.21093 -0.63727 -0.20468 -0.63032 -0.20468 -0.63032 C -0.19739 -0.61412 -0.20798 -0.63634 -0.19531 -0.61643 C -0.19149 -0.61041 -0.18385 -0.59606 -0.1802 -0.5875 C -0.16996 -0.56389 -0.16423 -0.53842 -0.15468 -0.51458 C -0.15156 -0.4956 -0.15329 -0.50347 -0.14999 -0.49074 C -0.14756 -0.4544 -0.14444 -0.4169 -0.15381 -0.3824 C -0.15677 -0.3574 -0.17065 -0.33264 -0.18124 -0.31203 C -0.18298 -0.30856 -0.18333 -0.30416 -0.18489 -0.30069 C -0.1868 -0.29652 -0.18958 -0.29352 -0.19149 -0.28935 C -0.20486 -0.25949 -0.21527 -0.23055 -0.23211 -0.20393 C -0.24114 -0.18958 -0.24947 -0.17361 -0.25659 -0.1574 C -0.25798 -0.15416 -0.25885 -0.15046 -0.26041 -0.14722 C -0.26336 -0.14074 -0.26979 -0.12847 -0.26979 -0.12847 C -0.27413 -0.10879 -0.28454 -0.09444 -0.29444 -0.0794 C -0.29774 -0.0743 -0.30017 -0.06736 -0.30381 -0.06296 C -0.32951 -0.03194 -0.35277 -0.01389 -0.38489 0.00255 C -0.39531 0.00787 -0.40624 0.00672 -0.41701 0.0088 C -0.45381 0.01621 -0.42465 0.01181 -0.44808 0.01505 C -0.45225 0.01482 -0.48576 0.01505 -0.49913 0.00996 C -0.51701 0.00301 -0.53246 -0.01203 -0.54913 -0.02268 C -0.5559 -0.02708 -0.56302 -0.03009 -0.56979 -0.03402 C -0.59687 -0.04953 -0.61666 -0.0537 -0.63784 -0.08194 C -0.63975 -0.08842 -0.64253 -0.09305 -0.64444 -0.09953 C -0.64548 -0.10694 -0.64687 -0.11319 -0.64999 -0.11967 C -0.65225 -0.13565 -0.65347 -0.1412 -0.64913 -0.16365 C -0.64583 -0.18078 -0.62673 -0.18541 -0.61701 -0.1912 C -0.5809 -0.21227 -0.54374 -0.24606 -0.50381 -0.25046 C -0.48038 -0.25578 -0.46267 -0.2537 -0.4368 -0.25301 C -0.4144 -0.24444 -0.39687 -0.2206 -0.3802 -0.2 C -0.37499 -0.19352 -0.37187 -0.18449 -0.36701 -0.17731 C -0.34861 -0.14977 -0.33124 -0.12152 -0.30954 -0.09815 C -0.26475 -0.04977 -0.21493 -0.00555 -0.16319 0.02894 C -0.1493 0.0382 -0.15451 0.03218 -0.1434 0.03889 C -0.13645 0.04306 -0.14045 0.0426 -0.13298 0.04769 C -0.11944 0.05672 -0.09045 0.06852 -0.07552 0.07153 C -0.0526 0.07639 -0.02638 0.07755 -0.00381 0.08033 C 0.03039 0.07917 0.02414 0.0838 0.04428 0.07037 C 0.04549 0.06829 0.04671 0.06598 0.0481 0.06412 C 0.04948 0.06227 0.05139 0.06111 0.05278 0.05903 C 0.0599 0.04815 0.06112 0.03102 0.06702 0.01875 C 0.06737 0.01713 0.06737 0.01528 0.06789 0.01366 C 0.06858 0.01181 0.07014 0.01065 0.07067 0.0088 C 0.07171 0.0051 0.07153 0.00116 0.07257 -0.00254 C 0.07327 -0.00463 0.07379 -0.00671 0.07448 -0.00879 C 0.07483 -0.02384 0.07553 -0.03912 0.07553 -0.05416 C 0.07553 -0.07546 0.0757 -0.09074 0.05938 -0.0956 C 0.05261 -0.10046 0.04601 -0.10115 0.03872 -0.10324 C 0.03299 -0.10277 0.02726 -0.10324 0.02171 -0.10185 C 0.02049 -0.10162 0.01598 -0.09606 0.01511 -0.09444 C 0.01372 -0.09213 0.01129 -0.0868 0.01129 -0.0868 C 0.01025 -0.0824 0.00938 -0.07916 0.00747 -0.07546 C 0.00591 -0.06713 0.00417 -0.05879 0.00278 -0.05046 C 0.00157 -0.03356 5.83333E-6 -0.01713 5.83333E-6 1.11111E-6 " pathEditMode="relative" ptsTypes="fffffffffffffffffffffffffffffffffffffffffffffffffffffffffffffffffffffffffffffffffffffffffffffA">
                                      <p:cBhvr>
                                        <p:cTn id="6" dur="5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189</TotalTime>
  <Words>152</Words>
  <Application>Microsoft Office PowerPoint</Application>
  <PresentationFormat>Ekran Gösterisi (4:3)</PresentationFormat>
  <Paragraphs>63</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Canlı</vt:lpstr>
      <vt:lpstr>OLASILIK ile İLGİLİ TEMEL KAVRAMLAR </vt:lpstr>
      <vt:lpstr>       OLASILIK NEDİR ?</vt:lpstr>
      <vt:lpstr>Slayt 3</vt:lpstr>
      <vt:lpstr>OLASILIĞIN TEMEL KAVRAMLARI</vt:lpstr>
      <vt:lpstr>Sorular   ve  Çözümleri</vt:lpstr>
      <vt:lpstr>Slayt 6</vt:lpstr>
      <vt:lpstr>Slayt 7</vt:lpstr>
      <vt:lpstr>Slayt 8</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Enes UĞUR</dc:creator>
  <cp:keywords>www.sorubak.com</cp:keywords>
  <dc:description>www.sorubak.com</dc:description>
  <cp:lastModifiedBy>Dogan</cp:lastModifiedBy>
  <cp:revision>www.sorubak.com</cp:revision>
  <dcterms:created xsi:type="dcterms:W3CDTF">2013-05-16T12:41:01Z</dcterms:created>
  <dcterms:modified xsi:type="dcterms:W3CDTF">2013-06-03T08:31:55Z</dcterms:modified>
  <cp:category>www.sorubak.com</cp:category>
  <cp:version>www.sorubak.com</cp:version>
</cp:coreProperties>
</file>