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57" r:id="rId3"/>
    <p:sldId id="258" r:id="rId4"/>
    <p:sldId id="259" r:id="rId5"/>
    <p:sldId id="260" r:id="rId6"/>
    <p:sldId id="269" r:id="rId7"/>
    <p:sldId id="262" r:id="rId8"/>
    <p:sldId id="263" r:id="rId9"/>
    <p:sldId id="265" r:id="rId10"/>
    <p:sldId id="267" r:id="rId11"/>
    <p:sldId id="268" r:id="rId12"/>
    <p:sldId id="270" r:id="rId13"/>
    <p:sldId id="271" r:id="rId14"/>
    <p:sldId id="272" r:id="rId15"/>
    <p:sldId id="273" r:id="rId16"/>
    <p:sldId id="274" r:id="rId17"/>
    <p:sldId id="275" r:id="rId18"/>
    <p:sldId id="276" r:id="rId19"/>
    <p:sldId id="287" r:id="rId20"/>
    <p:sldId id="293" r:id="rId21"/>
    <p:sldId id="278" r:id="rId22"/>
    <p:sldId id="279" r:id="rId23"/>
    <p:sldId id="282" r:id="rId24"/>
    <p:sldId id="294" r:id="rId25"/>
    <p:sldId id="286" r:id="rId26"/>
    <p:sldId id="285" r:id="rId27"/>
    <p:sldId id="284" r:id="rId28"/>
    <p:sldId id="289" r:id="rId29"/>
    <p:sldId id="292" r:id="rId30"/>
    <p:sldId id="283" r:id="rId31"/>
    <p:sldId id="280" r:id="rId32"/>
    <p:sldId id="291" r:id="rId33"/>
    <p:sldId id="281" r:id="rId34"/>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6600"/>
    <a:srgbClr val="FF9933"/>
    <a:srgbClr val="BB491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64" autoAdjust="0"/>
    <p:restoredTop sz="94638" autoAdjust="0"/>
  </p:normalViewPr>
  <p:slideViewPr>
    <p:cSldViewPr>
      <p:cViewPr varScale="1">
        <p:scale>
          <a:sx n="75" d="100"/>
          <a:sy n="75" d="100"/>
        </p:scale>
        <p:origin x="-1014" y="-84"/>
      </p:cViewPr>
      <p:guideLst>
        <p:guide orient="horz" pos="2160"/>
        <p:guide pos="2880"/>
      </p:guideLst>
    </p:cSldViewPr>
  </p:slideViewPr>
  <p:outlineViewPr>
    <p:cViewPr>
      <p:scale>
        <a:sx n="33" d="100"/>
        <a:sy n="33" d="100"/>
      </p:scale>
      <p:origin x="0" y="281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A333F49B-4BB6-4C20-882F-2CA72E179259}"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dissolv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242C431F-65E9-446F-8867-C5403B21CF6D}" type="datetimeFigureOut">
              <a:rPr lang="tr-TR" smtClean="0"/>
              <a:pPr/>
              <a:t>14.08.2013</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A333F49B-4BB6-4C20-882F-2CA72E179259}"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med">
    <p:dissolv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42C431F-65E9-446F-8867-C5403B21CF6D}" type="datetimeFigureOut">
              <a:rPr lang="tr-TR" smtClean="0"/>
              <a:pPr/>
              <a:t>14.08.2013</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A333F49B-4BB6-4C20-882F-2CA72E179259}"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spd="med">
    <p:dissolve/>
    <p:sndAc>
      <p:stSnd>
        <p:snd r:embed="rId13" name="chimes.wav"/>
      </p:stSnd>
    </p:sndAc>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audio" Target="../media/audio1.wav"/><Relationship Id="rId1" Type="http://schemas.openxmlformats.org/officeDocument/2006/relationships/slideLayout" Target="../slideLayouts/slideLayout2.xml"/><Relationship Id="rId4" Type="http://schemas.openxmlformats.org/officeDocument/2006/relationships/hyperlink" Target="http://www.sorubak.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88640"/>
            <a:ext cx="9144000" cy="1152128"/>
          </a:xfrm>
        </p:spPr>
        <p:txBody>
          <a:bodyPr>
            <a:noAutofit/>
          </a:bodyPr>
          <a:lstStyle/>
          <a:p>
            <a:pPr algn="ctr"/>
            <a:r>
              <a:rPr lang="tr-TR" sz="4000" dirty="0" smtClean="0">
                <a:solidFill>
                  <a:srgbClr val="BB491B"/>
                </a:solidFill>
              </a:rPr>
              <a:t>HZ. MUHAMMED’ İN </a:t>
            </a:r>
            <a:br>
              <a:rPr lang="tr-TR" sz="4000" dirty="0" smtClean="0">
                <a:solidFill>
                  <a:srgbClr val="BB491B"/>
                </a:solidFill>
              </a:rPr>
            </a:br>
            <a:r>
              <a:rPr lang="tr-TR" sz="4000" dirty="0" smtClean="0">
                <a:solidFill>
                  <a:srgbClr val="BB491B"/>
                </a:solidFill>
              </a:rPr>
              <a:t>hayatI</a:t>
            </a:r>
            <a:endParaRPr lang="tr-TR" sz="4000" dirty="0">
              <a:solidFill>
                <a:srgbClr val="BB491B"/>
              </a:solidFill>
            </a:endParaRPr>
          </a:p>
        </p:txBody>
      </p:sp>
      <p:sp>
        <p:nvSpPr>
          <p:cNvPr id="3" name="2 Alt Başlık"/>
          <p:cNvSpPr>
            <a:spLocks noGrp="1"/>
          </p:cNvSpPr>
          <p:nvPr>
            <p:ph type="subTitle" idx="1"/>
          </p:nvPr>
        </p:nvSpPr>
        <p:spPr>
          <a:xfrm>
            <a:off x="323528" y="1772816"/>
            <a:ext cx="8568952" cy="3384376"/>
          </a:xfrm>
        </p:spPr>
        <p:txBody>
          <a:bodyPr>
            <a:normAutofit fontScale="25000" lnSpcReduction="20000"/>
          </a:bodyPr>
          <a:lstStyle/>
          <a:p>
            <a:pPr algn="ctr"/>
            <a:r>
              <a:rPr lang="tr-TR" sz="8600" i="1" dirty="0">
                <a:solidFill>
                  <a:schemeClr val="tx1"/>
                </a:solidFill>
              </a:rPr>
              <a:t/>
            </a:r>
            <a:br>
              <a:rPr lang="tr-TR" sz="8600" i="1" dirty="0">
                <a:solidFill>
                  <a:schemeClr val="tx1"/>
                </a:solidFill>
              </a:rPr>
            </a:br>
            <a:r>
              <a:rPr lang="tr-TR" sz="9600" i="1" dirty="0">
                <a:solidFill>
                  <a:schemeClr val="tx1"/>
                </a:solidFill>
              </a:rPr>
              <a:t>Hz. Muhammed (S.A.V) 571 yılında Mekke de dünyaya geldi. Doğmadan önce babası vefat etti. Doğduktan kısa bir süre sonra annesini kaybetti. Sonra dedesi Abdulmuttalip’in </a:t>
            </a:r>
            <a:r>
              <a:rPr lang="tr-TR" sz="9600" i="1" dirty="0" smtClean="0">
                <a:solidFill>
                  <a:schemeClr val="tx1"/>
                </a:solidFill>
              </a:rPr>
              <a:t>himayesine </a:t>
            </a:r>
            <a:r>
              <a:rPr lang="tr-TR" sz="9600" i="1" dirty="0">
                <a:solidFill>
                  <a:schemeClr val="tx1"/>
                </a:solidFill>
              </a:rPr>
              <a:t>girdi. Onun ölümünden sonra da amcası Ebu </a:t>
            </a:r>
            <a:r>
              <a:rPr lang="tr-TR" sz="9600" i="1" dirty="0" err="1" smtClean="0">
                <a:solidFill>
                  <a:schemeClr val="tx1"/>
                </a:solidFill>
              </a:rPr>
              <a:t>Talib’in</a:t>
            </a:r>
            <a:r>
              <a:rPr lang="tr-TR" sz="9600" i="1" dirty="0" smtClean="0">
                <a:solidFill>
                  <a:schemeClr val="tx1"/>
                </a:solidFill>
              </a:rPr>
              <a:t> </a:t>
            </a:r>
            <a:r>
              <a:rPr lang="tr-TR" sz="9600" i="1" dirty="0">
                <a:solidFill>
                  <a:schemeClr val="tx1"/>
                </a:solidFill>
              </a:rPr>
              <a:t>yanında kalmaya başladı. Küçük yaşlardan itibaren ticarete atıldı. Mekke de yaşayan ve puta tapan insanlara karşı çıkıyordu. Bu nedenle o insanlardan uzak kalmak için sürekli gözlerden uzak </a:t>
            </a:r>
            <a:r>
              <a:rPr lang="tr-TR" sz="9600" i="1" dirty="0" smtClean="0">
                <a:solidFill>
                  <a:schemeClr val="tx1"/>
                </a:solidFill>
              </a:rPr>
              <a:t>Hira </a:t>
            </a:r>
            <a:r>
              <a:rPr lang="tr-TR" sz="9600" i="1" dirty="0">
                <a:solidFill>
                  <a:schemeClr val="tx1"/>
                </a:solidFill>
              </a:rPr>
              <a:t>mağarasına çekiliyordu. Bu arada ilk eşi </a:t>
            </a:r>
            <a:r>
              <a:rPr lang="tr-TR" sz="9600" i="1" dirty="0" smtClean="0">
                <a:solidFill>
                  <a:schemeClr val="tx1"/>
                </a:solidFill>
              </a:rPr>
              <a:t>h.z. Hatice’yle </a:t>
            </a:r>
            <a:r>
              <a:rPr lang="tr-TR" sz="9600" i="1" dirty="0">
                <a:solidFill>
                  <a:schemeClr val="tx1"/>
                </a:solidFill>
              </a:rPr>
              <a:t>evlendi. Hazreti </a:t>
            </a:r>
            <a:r>
              <a:rPr lang="tr-TR" sz="9600" i="1" dirty="0" smtClean="0">
                <a:solidFill>
                  <a:schemeClr val="tx1"/>
                </a:solidFill>
              </a:rPr>
              <a:t>Hatice’den </a:t>
            </a:r>
            <a:r>
              <a:rPr lang="tr-TR" sz="9600" i="1" dirty="0">
                <a:solidFill>
                  <a:schemeClr val="tx1"/>
                </a:solidFill>
              </a:rPr>
              <a:t>Kasım, Abdullah, Zeynep, Rukiye, Ümmü Gülsüm, Fatıma adında altı çocuğu </a:t>
            </a:r>
            <a:r>
              <a:rPr lang="tr-TR" sz="9600" i="1" dirty="0" smtClean="0">
                <a:solidFill>
                  <a:schemeClr val="tx1"/>
                </a:solidFill>
              </a:rPr>
              <a:t>oldu. </a:t>
            </a:r>
            <a:r>
              <a:rPr lang="tr-TR" sz="9600" i="1" dirty="0">
                <a:solidFill>
                  <a:schemeClr val="tx1"/>
                </a:solidFill>
              </a:rPr>
              <a:t>Kasım ve Abdullah küçük yaştayken vefat etti.</a:t>
            </a:r>
            <a:r>
              <a:rPr lang="tr-TR" sz="8600" i="1" dirty="0">
                <a:solidFill>
                  <a:schemeClr val="tx1"/>
                </a:solidFill>
              </a:rPr>
              <a:t> </a:t>
            </a:r>
            <a:r>
              <a:rPr lang="tr-TR" sz="800" u="sng" dirty="0" smtClean="0">
                <a:hlinkClick r:id="rId3"/>
              </a:rPr>
              <a:t>www.</a:t>
            </a:r>
            <a:r>
              <a:rPr lang="tr-TR" sz="800" u="sng" dirty="0" err="1" smtClean="0">
                <a:hlinkClick r:id="rId3"/>
              </a:rPr>
              <a:t>sorubak</a:t>
            </a:r>
            <a:r>
              <a:rPr lang="tr-TR" sz="800" u="sng" dirty="0" smtClean="0">
                <a:hlinkClick r:id="rId3"/>
              </a:rPr>
              <a:t>.com</a:t>
            </a:r>
            <a:endParaRPr lang="tr-TR" dirty="0"/>
          </a:p>
        </p:txBody>
      </p:sp>
      <p:pic>
        <p:nvPicPr>
          <p:cNvPr id="1026" name="Picture 2" descr="D:\AA SANANE\RESİMLERİM\kırmızı gül.jpg"/>
          <p:cNvPicPr>
            <a:picLocks noChangeAspect="1" noChangeArrowheads="1"/>
          </p:cNvPicPr>
          <p:nvPr/>
        </p:nvPicPr>
        <p:blipFill>
          <a:blip r:embed="rId4" cstate="print"/>
          <a:srcRect/>
          <a:stretch>
            <a:fillRect/>
          </a:stretch>
        </p:blipFill>
        <p:spPr bwMode="auto">
          <a:xfrm>
            <a:off x="107504" y="332656"/>
            <a:ext cx="1728192" cy="1152128"/>
          </a:xfrm>
          <a:prstGeom prst="rect">
            <a:avLst/>
          </a:prstGeom>
          <a:noFill/>
        </p:spPr>
      </p:pic>
      <p:pic>
        <p:nvPicPr>
          <p:cNvPr id="1027" name="Picture 3" descr="D:\AA SANANE\RESİMLERİM\kırmızı gül.jpg"/>
          <p:cNvPicPr>
            <a:picLocks noChangeAspect="1" noChangeArrowheads="1"/>
          </p:cNvPicPr>
          <p:nvPr/>
        </p:nvPicPr>
        <p:blipFill>
          <a:blip r:embed="rId4" cstate="print"/>
          <a:srcRect/>
          <a:stretch>
            <a:fillRect/>
          </a:stretch>
        </p:blipFill>
        <p:spPr bwMode="auto">
          <a:xfrm>
            <a:off x="7380312" y="332656"/>
            <a:ext cx="1619672" cy="1152128"/>
          </a:xfrm>
          <a:prstGeom prst="rect">
            <a:avLst/>
          </a:prstGeom>
          <a:noFill/>
        </p:spPr>
      </p:pic>
      <p:pic>
        <p:nvPicPr>
          <p:cNvPr id="6" name="Picture 6" descr="Allah Muhammed yazıları resimleri fotoğrafları arkaplanları duvar kağıtları hz Muhammed sav imza avatarları"/>
          <p:cNvPicPr>
            <a:picLocks noChangeAspect="1" noChangeArrowheads="1"/>
          </p:cNvPicPr>
          <p:nvPr/>
        </p:nvPicPr>
        <p:blipFill>
          <a:blip r:embed="rId5" cstate="print"/>
          <a:srcRect/>
          <a:stretch>
            <a:fillRect/>
          </a:stretch>
        </p:blipFill>
        <p:spPr bwMode="auto">
          <a:xfrm>
            <a:off x="2555776" y="5085184"/>
            <a:ext cx="3960440" cy="1772816"/>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1.gstatic.com/images?q=tbn:ANd9GcTZShKb5zKg89lgTzNbGGR7ZkvfpTgGWapaxGpf8cXXQXj1aWjX"/>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1.gstatic.com/images?q=tbn:ANd9GcQMrf4NOzCj39wc7rHmHM2R62_zun1POWtj3Mbsfw9njpT0s1DpeQ"/>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5842" name="Picture 2" descr="http://t3.gstatic.com/images?q=tbn:ANd9GcQRxaTmFVxx_sUwJjeU05pPQir5UENHT78Do5wXtqoEeQDEoIH-"/>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6866" name="Picture 2" descr="http://t0.gstatic.com/images?q=tbn:ANd9GcTGm51kkSpYO8vUBzFmgwvWuI-x_TO6wmT14iuw_hhsPrNTX2s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3.gstatic.com/images?q=tbn:ANd9GcTwPMu_aJ_jzJEe17gIzkc2yYD-RaP4PcNOJqXeZLQyZn08aRCb"/>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 name="Picture 4" descr="http://t3.gstatic.com/images?q=tbn:ANd9GcRe_2Sx9Xaf_2yKvwDmlh8weMQb-Elcz1Q6E9GQJynWl9d8L-RAVA"/>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1.gstatic.com/images?q=tbn:ANd9GcSRjma9a2wGPz3UgubErCbiLvtJrJzAqpHhoxK0684a4ZBWtYhPHA"/>
          <p:cNvPicPr>
            <a:picLocks noGrp="1" noChangeAspect="1" noChangeArrowheads="1"/>
          </p:cNvPicPr>
          <p:nvPr>
            <p:ph idx="1"/>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5" name="Picture 2" descr="http://t2.gstatic.com/images?q=tbn:ANd9GcSenkf17lC_GEq8LTCfzalE97NkFsjI61dvSIZOM03GBvKvmX1upQ"/>
          <p:cNvPicPr>
            <a:picLocks noGrp="1" noChangeAspect="1" noChangeArrowheads="1"/>
          </p:cNvPicPr>
          <p:nvPr>
            <p:ph idx="1"/>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7106" name="Picture 2" descr="http://t3.gstatic.com/images?q=tbn:ANd9GcTi1EWJmjx8n7P4M4zoxeysg6cVBSd8DBMraNunKwkGLTB83oLze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51520" y="-171400"/>
            <a:ext cx="8686800" cy="1224136"/>
          </a:xfrm>
        </p:spPr>
        <p:txBody>
          <a:bodyPr>
            <a:normAutofit/>
          </a:bodyPr>
          <a:lstStyle/>
          <a:p>
            <a:pPr algn="ctr"/>
            <a:r>
              <a:rPr lang="tr-TR" sz="6600" dirty="0" smtClean="0">
                <a:solidFill>
                  <a:srgbClr val="CC3300"/>
                </a:solidFill>
              </a:rPr>
              <a:t>RESİMLİ DİNİ SÖZLER</a:t>
            </a:r>
            <a:endParaRPr lang="tr-TR" sz="6600" dirty="0">
              <a:solidFill>
                <a:srgbClr val="CC3300"/>
              </a:solidFill>
            </a:endParaRPr>
          </a:p>
        </p:txBody>
      </p:sp>
      <p:pic>
        <p:nvPicPr>
          <p:cNvPr id="39940" name="Picture 4" descr="http://t1.gstatic.com/images?q=tbn:ANd9GcTy7zg5ePcx69TP4QQGxsIPf88fE5gAF5K6uetSpaChyh9nLN8m"/>
          <p:cNvPicPr>
            <a:picLocks noChangeAspect="1" noChangeArrowheads="1"/>
          </p:cNvPicPr>
          <p:nvPr/>
        </p:nvPicPr>
        <p:blipFill>
          <a:blip r:embed="rId3" cstate="print"/>
          <a:srcRect/>
          <a:stretch>
            <a:fillRect/>
          </a:stretch>
        </p:blipFill>
        <p:spPr bwMode="auto">
          <a:xfrm>
            <a:off x="0" y="764704"/>
            <a:ext cx="9144000" cy="6093296"/>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251520" y="620688"/>
            <a:ext cx="8640960" cy="5805264"/>
          </a:xfrm>
        </p:spPr>
        <p:txBody>
          <a:bodyPr>
            <a:normAutofit fontScale="25000" lnSpcReduction="20000"/>
          </a:bodyPr>
          <a:lstStyle/>
          <a:p>
            <a:pPr algn="ctr">
              <a:buNone/>
            </a:pPr>
            <a:r>
              <a:rPr lang="tr-TR" sz="11200" i="1" dirty="0" smtClean="0">
                <a:solidFill>
                  <a:schemeClr val="tx1"/>
                </a:solidFill>
              </a:rPr>
              <a:t>    </a:t>
            </a:r>
            <a:r>
              <a:rPr lang="tr-TR" sz="9600" i="1" dirty="0" smtClean="0">
                <a:solidFill>
                  <a:schemeClr val="tx1"/>
                </a:solidFill>
              </a:rPr>
              <a:t>Yine bir gün hira mağarasına çekildiğinde vahiy meleği olan Cebrail geldi ve ona ilk vahiy“Oku” emrini verdi. Böylece Hz. Muhammed’e (s.a.v.) 40 yaşında peygamberlik verilmiş oldu. Ona ilk eşi Hz. Hatice iman etti ardından Hz. Ali.Sonra Zeyd bin harise, ardından da Hz. Ebu Bekir iman etti. Sonra birçok insan bu mesaja kulak verdi. Müslümanların çok olmasına rağmen Mekke’nin ileri gelenleri, Müslümanlara türlü eziyetler işkenceler ve boykot uyguluyorlardı. Budan korunmak için bir kısım Müslüman Habeşistan’a hicret etti. Daha sonra arkalarında bir kısım Müslüman daha Habeşistan’a hicret etti.Sonunda h.z. Muhammed’in (s.a.v.) emriyle bütün Müslümanlar Medine’ye hicret etti. Önden Müslümanlar gitti arkalarından da Hz. Muhammed ve arkadaşı Ebu Bekir gitti. </a:t>
            </a:r>
            <a:endParaRPr lang="tr-TR" sz="9600" dirty="0" smtClean="0"/>
          </a:p>
          <a:p>
            <a:pPr algn="ctr"/>
            <a:endParaRPr lang="tr-TR" sz="9600" dirty="0"/>
          </a:p>
        </p:txBody>
      </p:sp>
      <p:pic>
        <p:nvPicPr>
          <p:cNvPr id="25602" name="Picture 2" descr="http://t2.gstatic.com/images?q=tbn:ANd9GcR_yYfT-fw6PvHGIsUPekd_MJKpu1lFUftLTJgI2RxzllNEYmQ25g"/>
          <p:cNvPicPr>
            <a:picLocks noChangeAspect="1" noChangeArrowheads="1"/>
          </p:cNvPicPr>
          <p:nvPr/>
        </p:nvPicPr>
        <p:blipFill>
          <a:blip r:embed="rId3" cstate="print"/>
          <a:srcRect/>
          <a:stretch>
            <a:fillRect/>
          </a:stretch>
        </p:blipFill>
        <p:spPr bwMode="auto">
          <a:xfrm>
            <a:off x="1547664" y="4509120"/>
            <a:ext cx="5976664" cy="234888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photos-d.ak.fbcdn.net/photos-ak-sf2p/v359/172/59/1032970062/n1032970062_175251_405.jpg"/>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5124" name="Picture 4" descr="http://t3.gstatic.com/images?q=tbn:ANd9GcTegPI-CFs8KqbnonMWjcAEAQxfzq4rWWRk9EJp7mn-82htOEzcSw"/>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a:buNone/>
            </a:pPr>
            <a:endParaRPr lang="tr-TR" dirty="0"/>
          </a:p>
        </p:txBody>
      </p:sp>
      <p:pic>
        <p:nvPicPr>
          <p:cNvPr id="4098" name="Picture 2" descr="http://t1.gstatic.com/images?q=tbn:ANd9GcReadR6vpIj7yEtJdybtpVT9vS1T7rJcUSiRluK1CGVbDmw-XAz"/>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3.gstatic.com/images?q=tbn:ANd9GcR-8I_j8h1JB2Oc83HxgwCEWQhEm6ppuGUg3nsEp1amlUG8xq0uYQ"/>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3.gstatic.com/images?q=tbn:ANd9GcQP_DjRUZoMSBEsQTN5GKR1cA84SHD2yFvU-L_bn7XTkRPRVz5yfA"/>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40962" name="Picture 2" descr="http://t3.gstatic.com/images?q=tbn:ANd9GcTKJhDDUbn_ZL1wU1gZKYrDI-jNNkyzuB5oftjD-aCJ10SnaCUn9Q"/>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1986" name="Picture 2" descr="http://t0.gstatic.com/images?q=tbn:ANd9GcQtq_O7Qugcnb-6ae9NVP1kCsnr4YrJ3YnmuHub2L0HzYB6REKxqw"/>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3014" name="Picture 6" descr="http://t2.gstatic.com/images?q=tbn:ANd9GcT4JfZOrcgdHE31tfw8Hn8iDqZBXwir2_3tT5xkwSp9_ngqOVzL"/>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dirty="0"/>
          </a:p>
        </p:txBody>
      </p:sp>
      <p:pic>
        <p:nvPicPr>
          <p:cNvPr id="4" name="Picture 2" descr="http://t2.gstatic.com/images?q=tbn:ANd9GcSWcB-1osQOyHXPW_MtqYqisE2Tlb5-h053LSp0nggTu03iAimtkg"/>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8130" name="Picture 2" descr="http://t2.gstatic.com/images?q=tbn:ANd9GcSBseNMuQCpfc1NIkPRF7XebEtmj2gLloWB8nH0Vi-4RoVRgZP1"/>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188640"/>
            <a:ext cx="8686800" cy="6552728"/>
          </a:xfrm>
        </p:spPr>
        <p:txBody>
          <a:bodyPr>
            <a:noAutofit/>
          </a:bodyPr>
          <a:lstStyle/>
          <a:p>
            <a:pPr algn="ctr">
              <a:buNone/>
            </a:pPr>
            <a:r>
              <a:rPr lang="tr-TR" sz="2800" i="1" dirty="0" smtClean="0">
                <a:solidFill>
                  <a:schemeClr val="tx1"/>
                </a:solidFill>
              </a:rPr>
              <a:t>    </a:t>
            </a:r>
            <a:r>
              <a:rPr lang="tr-TR" sz="2400" i="1" dirty="0" smtClean="0">
                <a:solidFill>
                  <a:schemeClr val="tx1"/>
                </a:solidFill>
              </a:rPr>
              <a:t>Medine yerlileri (ensar) Müslümanları çok iyi karşıladılar. Medine yerlileriyle Mekke’den hicret edenler (muhacir) kardeş ilan edildi. Böylece Medine İslam Devleti kurulmuş oldu.İslam devletinin kurulmasıyla müşrikler Müslümanlara saldırmaya başladı.İlk savaş Bedir savaşı oldu. Müslümanlar ticaret için giden bir Mekke kervanını </a:t>
            </a:r>
            <a:r>
              <a:rPr lang="tr-TR" sz="2400" i="1" dirty="0" err="1" smtClean="0">
                <a:solidFill>
                  <a:schemeClr val="tx1"/>
                </a:solidFill>
              </a:rPr>
              <a:t>Mekkede</a:t>
            </a:r>
            <a:r>
              <a:rPr lang="tr-TR" sz="2400" i="1" dirty="0" smtClean="0">
                <a:solidFill>
                  <a:schemeClr val="tx1"/>
                </a:solidFill>
              </a:rPr>
              <a:t> kalan eşyaları için el koymak istediler. Bunu duyan Mekkeliler savaş hazırlığı yaptılar ve Müslümanların üzerine geldiler. Bedir kayalıklarında karşılaşan ordular savaştılar. Bedir savaşında Müslümanlar galip geldi bunun sonucunda Şam ticaret yolu Müslümanlara açılmış oldu. Savaşta ele geçen esirler 10 Müslüman’a okuma yazma öğretmek şartı ile serbest bırakıldı.</a:t>
            </a:r>
            <a:r>
              <a:rPr lang="tr-TR" sz="2800" i="1" dirty="0" smtClean="0">
                <a:solidFill>
                  <a:schemeClr val="tx1"/>
                </a:solidFill>
              </a:rPr>
              <a:t> </a:t>
            </a:r>
            <a:endParaRPr lang="tr-TR" sz="2800" dirty="0"/>
          </a:p>
        </p:txBody>
      </p:sp>
      <p:pic>
        <p:nvPicPr>
          <p:cNvPr id="24578" name="Picture 2" descr="http://t0.gstatic.com/images?q=tbn:ANd9GcT6gwbhKO-qM4fH8tFjRLJzpg9QghLoZa8j7eJsF3YqD1klxcKWTg"/>
          <p:cNvPicPr>
            <a:picLocks noChangeAspect="1" noChangeArrowheads="1"/>
          </p:cNvPicPr>
          <p:nvPr/>
        </p:nvPicPr>
        <p:blipFill>
          <a:blip r:embed="rId3" cstate="print"/>
          <a:srcRect/>
          <a:stretch>
            <a:fillRect/>
          </a:stretch>
        </p:blipFill>
        <p:spPr bwMode="auto">
          <a:xfrm>
            <a:off x="2555776" y="4797152"/>
            <a:ext cx="4536504" cy="2060848"/>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4034" name="Picture 2" descr="http://t1.gstatic.com/images?q=tbn:ANd9GcSpeeLHatpNPwxj3aSQsCbrQ7QIKsxyGy_uA5BfDZHYYuiI_4-C"/>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3074" name="Picture 2" descr="http://t0.gstatic.com/images?q=tbn:ANd9GcQYDlKUNozhq_i8BMdcilLfHctCyStjqkkySOMS-3bQkQu8jT9O1A"/>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endParaRPr lang="tr-TR"/>
          </a:p>
        </p:txBody>
      </p:sp>
      <p:pic>
        <p:nvPicPr>
          <p:cNvPr id="47106" name="Picture 2" descr="http://t2.gstatic.com/images?q=tbn:ANd9GcRmMF-WEhUEn2377MY4vHWjbgE4pq5QV-Cc-02jYBoczYw5qDp6"/>
          <p:cNvPicPr>
            <a:picLocks noChangeAspect="1" noChangeArrowheads="1"/>
          </p:cNvPicPr>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http://t3.gstatic.com/images?q=tbn:ANd9GcQhWdCcTwA6bq6Uxm_F-J545eHuetcDrSVmZ4jweyE9chEfNBTG"/>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
        <p:nvSpPr>
          <p:cNvPr id="5" name="4 Dikdörtgen"/>
          <p:cNvSpPr/>
          <p:nvPr/>
        </p:nvSpPr>
        <p:spPr>
          <a:xfrm>
            <a:off x="1187624" y="0"/>
            <a:ext cx="6336704" cy="1384995"/>
          </a:xfrm>
          <a:prstGeom prst="rect">
            <a:avLst/>
          </a:prstGeom>
        </p:spPr>
        <p:txBody>
          <a:bodyPr wrap="square">
            <a:spAutoFit/>
          </a:bodyPr>
          <a:lstStyle/>
          <a:p>
            <a:pPr algn="ctr"/>
            <a:r>
              <a:rPr lang="tr-TR" sz="2800" dirty="0" smtClean="0">
                <a:solidFill>
                  <a:srgbClr val="FF0000"/>
                </a:solidFill>
              </a:rPr>
              <a:t>2011-2012 EĞİTİM ve ÖĞRETİM YILI DİN KÜLTÜRÜ ve AHLAK BİLGİSİ DERSİ PERFORMANS ÖDEVİ</a:t>
            </a:r>
            <a:endParaRPr lang="tr-TR" sz="2800" dirty="0">
              <a:solidFill>
                <a:srgbClr val="FF0000"/>
              </a:solidFill>
            </a:endParaRPr>
          </a:p>
        </p:txBody>
      </p:sp>
      <p:sp>
        <p:nvSpPr>
          <p:cNvPr id="6" name="5 Dikdörtgen"/>
          <p:cNvSpPr/>
          <p:nvPr/>
        </p:nvSpPr>
        <p:spPr>
          <a:xfrm>
            <a:off x="0" y="4919008"/>
            <a:ext cx="4572000" cy="1938992"/>
          </a:xfrm>
          <a:prstGeom prst="rect">
            <a:avLst/>
          </a:prstGeom>
        </p:spPr>
        <p:txBody>
          <a:bodyPr wrap="square">
            <a:spAutoFit/>
          </a:bodyPr>
          <a:lstStyle/>
          <a:p>
            <a:pPr>
              <a:buNone/>
            </a:pPr>
            <a:r>
              <a:rPr lang="tr-TR" sz="2000" dirty="0" smtClean="0">
                <a:solidFill>
                  <a:srgbClr val="FF0000"/>
                </a:solidFill>
              </a:rPr>
              <a:t>Hazırlayanın;</a:t>
            </a:r>
          </a:p>
          <a:p>
            <a:pPr>
              <a:buNone/>
            </a:pPr>
            <a:r>
              <a:rPr lang="tr-TR" sz="2000" dirty="0" smtClean="0">
                <a:solidFill>
                  <a:srgbClr val="FF0000"/>
                </a:solidFill>
              </a:rPr>
              <a:t>Adı       : Serra Nur</a:t>
            </a:r>
          </a:p>
          <a:p>
            <a:pPr>
              <a:buNone/>
            </a:pPr>
            <a:r>
              <a:rPr lang="tr-TR" sz="2000" dirty="0" smtClean="0">
                <a:solidFill>
                  <a:srgbClr val="FF0000"/>
                </a:solidFill>
              </a:rPr>
              <a:t>Soyadı : ÖZLÜ</a:t>
            </a:r>
          </a:p>
          <a:p>
            <a:pPr>
              <a:buNone/>
            </a:pPr>
            <a:r>
              <a:rPr lang="tr-TR" sz="2000" dirty="0" smtClean="0">
                <a:solidFill>
                  <a:srgbClr val="FF0000"/>
                </a:solidFill>
              </a:rPr>
              <a:t>Sınıfı    : 6/B</a:t>
            </a:r>
          </a:p>
          <a:p>
            <a:pPr>
              <a:buNone/>
            </a:pPr>
            <a:r>
              <a:rPr lang="tr-TR" sz="2000" dirty="0" smtClean="0">
                <a:solidFill>
                  <a:srgbClr val="FF0000"/>
                </a:solidFill>
              </a:rPr>
              <a:t>Okulu  :  Arif Cebeci İ.O.</a:t>
            </a:r>
          </a:p>
          <a:p>
            <a:pPr>
              <a:buNone/>
            </a:pPr>
            <a:r>
              <a:rPr lang="tr-TR" sz="2000" dirty="0" smtClean="0">
                <a:solidFill>
                  <a:srgbClr val="FF0000"/>
                </a:solidFill>
              </a:rPr>
              <a:t>No       :  664</a:t>
            </a:r>
          </a:p>
        </p:txBody>
      </p:sp>
      <p:sp>
        <p:nvSpPr>
          <p:cNvPr id="8" name="7 Dikdörtgen"/>
          <p:cNvSpPr/>
          <p:nvPr/>
        </p:nvSpPr>
        <p:spPr>
          <a:xfrm>
            <a:off x="4932040" y="5380672"/>
            <a:ext cx="4392488" cy="1477328"/>
          </a:xfrm>
          <a:prstGeom prst="rect">
            <a:avLst/>
          </a:prstGeom>
        </p:spPr>
        <p:txBody>
          <a:bodyPr wrap="square">
            <a:spAutoFit/>
          </a:bodyPr>
          <a:lstStyle/>
          <a:p>
            <a:pPr>
              <a:buNone/>
            </a:pPr>
            <a:r>
              <a:rPr lang="tr-TR" dirty="0" smtClean="0">
                <a:solidFill>
                  <a:srgbClr val="FF0000"/>
                </a:solidFill>
              </a:rPr>
              <a:t>Öğretmenin;</a:t>
            </a:r>
          </a:p>
          <a:p>
            <a:pPr>
              <a:buNone/>
            </a:pPr>
            <a:r>
              <a:rPr lang="tr-TR" dirty="0" smtClean="0">
                <a:solidFill>
                  <a:srgbClr val="FF0000"/>
                </a:solidFill>
              </a:rPr>
              <a:t>Adı        :Medine</a:t>
            </a:r>
          </a:p>
          <a:p>
            <a:pPr>
              <a:buNone/>
            </a:pPr>
            <a:r>
              <a:rPr lang="tr-TR" dirty="0" smtClean="0">
                <a:solidFill>
                  <a:srgbClr val="FF0000"/>
                </a:solidFill>
              </a:rPr>
              <a:t>Soyadı  :</a:t>
            </a:r>
            <a:r>
              <a:rPr lang="tr-TR" dirty="0" smtClean="0">
                <a:solidFill>
                  <a:srgbClr val="FF0000"/>
                </a:solidFill>
              </a:rPr>
              <a:t>Sala </a:t>
            </a:r>
            <a:r>
              <a:rPr lang="tr-TR" u="sng" dirty="0" smtClean="0">
                <a:hlinkClick r:id="rId4"/>
              </a:rPr>
              <a:t>www.</a:t>
            </a:r>
            <a:r>
              <a:rPr lang="tr-TR" u="sng" dirty="0" err="1" smtClean="0">
                <a:hlinkClick r:id="rId4"/>
              </a:rPr>
              <a:t>sorubak</a:t>
            </a:r>
            <a:r>
              <a:rPr lang="tr-TR" u="sng" smtClean="0">
                <a:hlinkClick r:id="rId4"/>
              </a:rPr>
              <a:t>.com</a:t>
            </a:r>
            <a:endParaRPr lang="tr-TR" dirty="0" smtClean="0">
              <a:solidFill>
                <a:srgbClr val="FF0000"/>
              </a:solidFill>
            </a:endParaRPr>
          </a:p>
          <a:p>
            <a:pPr>
              <a:buNone/>
            </a:pPr>
            <a:r>
              <a:rPr lang="tr-TR" dirty="0" smtClean="0">
                <a:solidFill>
                  <a:srgbClr val="FF0000"/>
                </a:solidFill>
              </a:rPr>
              <a:t>Branşı  :Din Kültürü ve Ahlak Bilgisi Dersi Kaynak: Semerkant Dergisi 126. s.y. 21 s.f.</a:t>
            </a:r>
          </a:p>
        </p:txBody>
      </p:sp>
    </p:spTree>
  </p:cSld>
  <p:clrMapOvr>
    <a:masterClrMapping/>
  </p:clrMapOvr>
  <p:transition spd="med">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260648"/>
            <a:ext cx="8515672" cy="6165304"/>
          </a:xfrm>
        </p:spPr>
        <p:txBody>
          <a:bodyPr>
            <a:normAutofit/>
          </a:bodyPr>
          <a:lstStyle/>
          <a:p>
            <a:pPr algn="ctr">
              <a:buNone/>
            </a:pPr>
            <a:r>
              <a:rPr lang="tr-TR" i="1" dirty="0" smtClean="0">
                <a:solidFill>
                  <a:schemeClr val="tx1"/>
                </a:solidFill>
              </a:rPr>
              <a:t>    </a:t>
            </a:r>
            <a:r>
              <a:rPr lang="tr-TR" sz="2400" i="1" dirty="0" smtClean="0">
                <a:solidFill>
                  <a:schemeClr val="tx1"/>
                </a:solidFill>
              </a:rPr>
              <a:t>Ama yinede müşrikler kesin bir zafer kazanamadılar.       Ardından hendek savaşı oldu. Çünkü Mekkeliler Müslümanlara ağır bir darbe vurmak istiyorlardı. Müslümanlar bunu duyunca Selman’ı Farisi’nin önerisi üzerine </a:t>
            </a:r>
            <a:r>
              <a:rPr lang="tr-TR" sz="2400" i="1" dirty="0" err="1" smtClean="0">
                <a:solidFill>
                  <a:schemeClr val="tx1"/>
                </a:solidFill>
              </a:rPr>
              <a:t>Medinenin</a:t>
            </a:r>
            <a:r>
              <a:rPr lang="tr-TR" sz="2400" i="1" dirty="0" smtClean="0">
                <a:solidFill>
                  <a:schemeClr val="tx1"/>
                </a:solidFill>
              </a:rPr>
              <a:t> etrafına kuyular kazdılar ve şehir savunmasına geçtiler. Böylece savaş Müslümanların zaferiyle sonuçlandı. 628 yılında Müslümanlar hacca gitmeye karar verdiler. Bundan tedirgin olan Mekkeliler onları içeri almayarak hudeybiye anlaşmasını imzaladılar. Hudeybiye anlaşması artık Müslümanların tanındığını gösteren bir anlaşmadır. 629 yılında Müslümanlar Hayberi fethetti. Hayberin fethi ile Şam’ın ticaret yolu Müslümanların eline geçti. </a:t>
            </a:r>
            <a:endParaRPr lang="tr-TR" sz="2400" dirty="0" smtClean="0"/>
          </a:p>
          <a:p>
            <a:endParaRPr lang="tr-TR" dirty="0"/>
          </a:p>
        </p:txBody>
      </p:sp>
      <p:pic>
        <p:nvPicPr>
          <p:cNvPr id="23554" name="Picture 2" descr="http://img362.imageshack.us/img362/1904/allah7at.jpg"/>
          <p:cNvPicPr>
            <a:picLocks noChangeAspect="1" noChangeArrowheads="1"/>
          </p:cNvPicPr>
          <p:nvPr/>
        </p:nvPicPr>
        <p:blipFill>
          <a:blip r:embed="rId3" cstate="print"/>
          <a:srcRect/>
          <a:stretch>
            <a:fillRect/>
          </a:stretch>
        </p:blipFill>
        <p:spPr bwMode="auto">
          <a:xfrm>
            <a:off x="2699792" y="4869160"/>
            <a:ext cx="3888432" cy="1772816"/>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04800" y="332657"/>
            <a:ext cx="8686800" cy="4248471"/>
          </a:xfrm>
        </p:spPr>
        <p:txBody>
          <a:bodyPr>
            <a:noAutofit/>
          </a:bodyPr>
          <a:lstStyle/>
          <a:p>
            <a:pPr algn="ctr">
              <a:buNone/>
            </a:pPr>
            <a:r>
              <a:rPr lang="tr-TR" sz="2800" i="1" dirty="0" smtClean="0">
                <a:solidFill>
                  <a:schemeClr val="tx1"/>
                </a:solidFill>
              </a:rPr>
              <a:t>    </a:t>
            </a:r>
            <a:r>
              <a:rPr lang="tr-TR" sz="2400" i="1" dirty="0" smtClean="0">
                <a:solidFill>
                  <a:schemeClr val="tx1"/>
                </a:solidFill>
              </a:rPr>
              <a:t>Hayberin fethinden sonra, Müslümanlar ilk kez Bizans'la savaştı. Mut ede savaşan ordular hiçbir sonuç elde edemeden geri döndüler. 630 yılında Mekke’nin fethi gerçekleşti. Mekke’nin fethinden sonra Arap yarım adası hızlı bir şekilde Müslümanların kontrolü altına girdi. Müslümanlar ve putperest Arap kabileleri arasında yapılan Huneyn </a:t>
            </a:r>
            <a:r>
              <a:rPr lang="tr-TR" sz="2400" i="1" dirty="0" err="1" smtClean="0">
                <a:solidFill>
                  <a:schemeClr val="tx1"/>
                </a:solidFill>
              </a:rPr>
              <a:t>savaşınıda</a:t>
            </a:r>
            <a:r>
              <a:rPr lang="tr-TR" sz="2400" i="1" dirty="0" smtClean="0">
                <a:solidFill>
                  <a:schemeClr val="tx1"/>
                </a:solidFill>
              </a:rPr>
              <a:t> başarıyla Müslümanlar kazandı. Huneyn zaferinden sonra </a:t>
            </a:r>
            <a:r>
              <a:rPr lang="tr-TR" sz="2400" i="1" dirty="0" err="1" smtClean="0">
                <a:solidFill>
                  <a:schemeClr val="tx1"/>
                </a:solidFill>
              </a:rPr>
              <a:t>Taif</a:t>
            </a:r>
            <a:r>
              <a:rPr lang="tr-TR" sz="2400" i="1" dirty="0" smtClean="0">
                <a:solidFill>
                  <a:schemeClr val="tx1"/>
                </a:solidFill>
              </a:rPr>
              <a:t> şehri kuşatıldı. Hz Muhammed’in son seferi ise tebük seferi olmuştur. Hz. Muhammed (S.A.V) son kez Müslümanlarla beraber hacca gitti ve buna veda haccı adı verildi.</a:t>
            </a:r>
            <a:endParaRPr lang="tr-TR" sz="2400" dirty="0"/>
          </a:p>
        </p:txBody>
      </p:sp>
      <p:pic>
        <p:nvPicPr>
          <p:cNvPr id="2050" name="Picture 2" descr="http://2.bp.blogspot.com/_LEC1IDmM9Co/SwZaIVHkAwI/AAAAAAAAAFQ/OkFmAtKnlYI/s320/gul_440.jpg"/>
          <p:cNvPicPr>
            <a:picLocks noChangeAspect="1" noChangeArrowheads="1"/>
          </p:cNvPicPr>
          <p:nvPr/>
        </p:nvPicPr>
        <p:blipFill>
          <a:blip r:embed="rId3" cstate="print"/>
          <a:srcRect/>
          <a:stretch>
            <a:fillRect/>
          </a:stretch>
        </p:blipFill>
        <p:spPr bwMode="auto">
          <a:xfrm>
            <a:off x="2051720" y="4149080"/>
            <a:ext cx="5688632" cy="270892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0"/>
            <a:ext cx="8686800" cy="1008112"/>
          </a:xfrm>
        </p:spPr>
        <p:txBody>
          <a:bodyPr>
            <a:noAutofit/>
          </a:bodyPr>
          <a:lstStyle/>
          <a:p>
            <a:pPr algn="ctr"/>
            <a:r>
              <a:rPr lang="tr-TR" sz="8000" dirty="0" smtClean="0">
                <a:solidFill>
                  <a:srgbClr val="C00000"/>
                </a:solidFill>
              </a:rPr>
              <a:t>GÖRSELLER</a:t>
            </a:r>
            <a:endParaRPr lang="tr-TR" sz="8000" dirty="0">
              <a:solidFill>
                <a:srgbClr val="C00000"/>
              </a:solidFill>
            </a:endParaRPr>
          </a:p>
        </p:txBody>
      </p:sp>
      <p:pic>
        <p:nvPicPr>
          <p:cNvPr id="4" name="Picture 2" descr="http://t0.gstatic.com/images?q=tbn:ANd9GcSJ2c9q0omBmZRPDR73U6Iy9i9YdPeUTuTTCR-NNlr3Rz6FPiR2"/>
          <p:cNvPicPr>
            <a:picLocks noGrp="1" noChangeAspect="1" noChangeArrowheads="1"/>
          </p:cNvPicPr>
          <p:nvPr>
            <p:ph idx="1"/>
          </p:nvPr>
        </p:nvPicPr>
        <p:blipFill>
          <a:blip r:embed="rId3" cstate="print"/>
          <a:srcRect/>
          <a:stretch>
            <a:fillRect/>
          </a:stretch>
        </p:blipFill>
        <p:spPr bwMode="auto">
          <a:xfrm>
            <a:off x="0" y="908720"/>
            <a:ext cx="9143999" cy="594928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Allah Muhammed yazıları resimleri fotoğrafları arkaplanları duvar kağıtları hz Muhammed sav imza avatarları"/>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4" descr="Allah Muhammed yazıları resimleri fotoğrafları arkaplanları duvar kağıtları hz Muhammed sav imza avatarları"/>
          <p:cNvPicPr>
            <a:picLocks noGrp="1" noChangeAspect="1" noChangeArrowheads="1"/>
          </p:cNvPicPr>
          <p:nvPr>
            <p:ph idx="1"/>
          </p:nvPr>
        </p:nvPicPr>
        <p:blipFill>
          <a:blip r:embed="rId3" cstate="print"/>
          <a:srcRect/>
          <a:stretch>
            <a:fillRect/>
          </a:stretch>
        </p:blipFill>
        <p:spPr bwMode="auto">
          <a:xfrm>
            <a:off x="0" y="1"/>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Picture 2" descr="Allah Muhammed yazıları resimleri fotoğrafları arkaplanları duvar kağıtları hz Muhammed sav imza avatarları"/>
          <p:cNvPicPr>
            <a:picLocks noGrp="1" noChangeAspect="1" noChangeArrowheads="1"/>
          </p:cNvPicPr>
          <p:nvPr>
            <p:ph idx="1"/>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Gezinti">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124</TotalTime>
  <Words>479</Words>
  <Application>Microsoft Office PowerPoint</Application>
  <PresentationFormat>Ekran Gösterisi (4:3)</PresentationFormat>
  <Paragraphs>19</Paragraphs>
  <Slides>33</Slides>
  <Notes>0</Notes>
  <HiddenSlides>0</HiddenSlides>
  <MMClips>0</MMClips>
  <ScaleCrop>false</ScaleCrop>
  <HeadingPairs>
    <vt:vector size="4" baseType="variant">
      <vt:variant>
        <vt:lpstr>Tema</vt:lpstr>
      </vt:variant>
      <vt:variant>
        <vt:i4>1</vt:i4>
      </vt:variant>
      <vt:variant>
        <vt:lpstr>Slayt Başlıkları</vt:lpstr>
      </vt:variant>
      <vt:variant>
        <vt:i4>33</vt:i4>
      </vt:variant>
    </vt:vector>
  </HeadingPairs>
  <TitlesOfParts>
    <vt:vector size="34" baseType="lpstr">
      <vt:lpstr>Gezinti</vt:lpstr>
      <vt:lpstr>HZ. MUHAMMED’ İN  hayatI</vt:lpstr>
      <vt:lpstr>Slayt 2</vt:lpstr>
      <vt:lpstr>Slayt 3</vt:lpstr>
      <vt:lpstr>Slayt 4</vt:lpstr>
      <vt:lpstr>Slayt 5</vt:lpstr>
      <vt:lpstr>GÖRSELLER</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RESİMLİ DİNİ SÖZLER</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HZ. MUHAMMED’ İN HAYATI</dc:title>
  <dc:creator>Ahmet ÖZLÜ</dc:creator>
  <cp:lastModifiedBy>Dogan</cp:lastModifiedBy>
  <cp:revision>15</cp:revision>
  <dcterms:created xsi:type="dcterms:W3CDTF">2012-02-07T17:49:59Z</dcterms:created>
  <dcterms:modified xsi:type="dcterms:W3CDTF">2013-08-14T08:07:25Z</dcterms:modified>
</cp:coreProperties>
</file>