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8" r:id="rId1"/>
  </p:sldMasterIdLst>
  <p:sldIdLst>
    <p:sldId id="256" r:id="rId2"/>
    <p:sldId id="257" r:id="rId3"/>
    <p:sldId id="258" r:id="rId4"/>
    <p:sldId id="264" r:id="rId5"/>
    <p:sldId id="265" r:id="rId6"/>
    <p:sldId id="266" r:id="rId7"/>
    <p:sldId id="267" r:id="rId8"/>
    <p:sldId id="295" r:id="rId9"/>
    <p:sldId id="271" r:id="rId10"/>
    <p:sldId id="269" r:id="rId11"/>
    <p:sldId id="272" r:id="rId12"/>
    <p:sldId id="273" r:id="rId13"/>
    <p:sldId id="274" r:id="rId14"/>
    <p:sldId id="276" r:id="rId15"/>
    <p:sldId id="277" r:id="rId16"/>
    <p:sldId id="278" r:id="rId17"/>
    <p:sldId id="281" r:id="rId18"/>
    <p:sldId id="280" r:id="rId19"/>
    <p:sldId id="279" r:id="rId20"/>
    <p:sldId id="282" r:id="rId21"/>
    <p:sldId id="283" r:id="rId22"/>
    <p:sldId id="286" r:id="rId23"/>
    <p:sldId id="285" r:id="rId24"/>
    <p:sldId id="287" r:id="rId25"/>
    <p:sldId id="288" r:id="rId26"/>
    <p:sldId id="289" r:id="rId27"/>
    <p:sldId id="290" r:id="rId28"/>
    <p:sldId id="294" r:id="rId2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CCFF"/>
    <a:srgbClr val="CC0099"/>
    <a:srgbClr val="F25CC7"/>
    <a:srgbClr val="CC3399"/>
    <a:srgbClr val="FF6699"/>
    <a:srgbClr val="CC66FF"/>
    <a:srgbClr val="F49AF6"/>
    <a:srgbClr val="F30303"/>
    <a:srgbClr val="7E0015"/>
    <a:srgbClr val="C1199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54" autoAdjust="0"/>
    <p:restoredTop sz="94638" autoAdjust="0"/>
  </p:normalViewPr>
  <p:slideViewPr>
    <p:cSldViewPr>
      <p:cViewPr varScale="1">
        <p:scale>
          <a:sx n="75" d="100"/>
          <a:sy n="75" d="100"/>
        </p:scale>
        <p:origin x="-104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Başlık"/>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15 Veri Yer Tutucusu"/>
          <p:cNvSpPr>
            <a:spLocks noGrp="1"/>
          </p:cNvSpPr>
          <p:nvPr>
            <p:ph type="dt" sz="half" idx="10"/>
          </p:nvPr>
        </p:nvSpPr>
        <p:spPr/>
        <p:txBody>
          <a:bodyPr/>
          <a:lstStyle/>
          <a:p>
            <a:fld id="{46273C94-DEEA-40C9-A713-55B2C4BC3E1F}" type="datetimeFigureOut">
              <a:rPr lang="tr-TR" smtClean="0"/>
              <a:pPr/>
              <a:t>14.08.2013</a:t>
            </a:fld>
            <a:endParaRPr lang="tr-TR"/>
          </a:p>
        </p:txBody>
      </p:sp>
      <p:sp>
        <p:nvSpPr>
          <p:cNvPr id="2" name="1 Altbilgi Yer Tutucusu"/>
          <p:cNvSpPr>
            <a:spLocks noGrp="1"/>
          </p:cNvSpPr>
          <p:nvPr>
            <p:ph type="ftr" sz="quarter" idx="11"/>
          </p:nvPr>
        </p:nvSpPr>
        <p:spPr/>
        <p:txBody>
          <a:bodyPr/>
          <a:lstStyle/>
          <a:p>
            <a:endParaRPr lang="tr-TR"/>
          </a:p>
        </p:txBody>
      </p:sp>
      <p:sp>
        <p:nvSpPr>
          <p:cNvPr id="15" name="14 Slayt Numarası Yer Tutucusu"/>
          <p:cNvSpPr>
            <a:spLocks noGrp="1"/>
          </p:cNvSpPr>
          <p:nvPr>
            <p:ph type="sldNum" sz="quarter" idx="12"/>
          </p:nvPr>
        </p:nvSpPr>
        <p:spPr>
          <a:xfrm>
            <a:off x="8229600" y="6473952"/>
            <a:ext cx="758952" cy="246888"/>
          </a:xfrm>
        </p:spPr>
        <p:txBody>
          <a:bodyPr/>
          <a:lstStyle/>
          <a:p>
            <a:fld id="{E3B73B62-0860-429D-B6DF-30684A37E6AB}" type="slidenum">
              <a:rPr lang="tr-TR" smtClean="0"/>
              <a:pPr/>
              <a:t>‹#›</a:t>
            </a:fld>
            <a:endParaRPr lang="tr-TR"/>
          </a:p>
        </p:txBody>
      </p:sp>
    </p:spTree>
  </p:cSld>
  <p:clrMapOvr>
    <a:masterClrMapping/>
  </p:clrMapOvr>
  <p:transition spd="slow">
    <p:dissolve/>
    <p:sndAc>
      <p:stSnd>
        <p:snd r:embed="rId1" name="chimes.wav"/>
      </p:stSnd>
    </p:sndAc>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46273C94-DEEA-40C9-A713-55B2C4BC3E1F}" type="datetimeFigureOut">
              <a:rPr lang="tr-TR" smtClean="0"/>
              <a:pPr/>
              <a:t>14.08.2013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3B73B62-0860-429D-B6DF-30684A37E6AB}" type="slidenum">
              <a:rPr lang="tr-TR" smtClean="0"/>
              <a:pPr/>
              <a:t>‹#›</a:t>
            </a:fld>
            <a:endParaRPr lang="tr-TR"/>
          </a:p>
        </p:txBody>
      </p:sp>
    </p:spTree>
  </p:cSld>
  <p:clrMapOvr>
    <a:masterClrMapping/>
  </p:clrMapOvr>
  <p:transition spd="slow">
    <p:dissolve/>
    <p:sndAc>
      <p:stSnd>
        <p:snd r:embed="rId1" name="chimes.wav"/>
      </p:stSnd>
    </p:sndAc>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46273C94-DEEA-40C9-A713-55B2C4BC3E1F}" type="datetimeFigureOut">
              <a:rPr lang="tr-TR" smtClean="0"/>
              <a:pPr/>
              <a:t>14.08.2013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3B73B62-0860-429D-B6DF-30684A37E6AB}" type="slidenum">
              <a:rPr lang="tr-TR" smtClean="0"/>
              <a:pPr/>
              <a:t>‹#›</a:t>
            </a:fld>
            <a:endParaRPr lang="tr-TR"/>
          </a:p>
        </p:txBody>
      </p:sp>
    </p:spTree>
  </p:cSld>
  <p:clrMapOvr>
    <a:masterClrMapping/>
  </p:clrMapOvr>
  <p:transition spd="slow">
    <p:dissolve/>
    <p:sndAc>
      <p:stSnd>
        <p:snd r:embed="rId1" name="chimes.wav"/>
      </p:stSnd>
    </p:sndAc>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kumimoji="0" lang="tr-TR" smtClean="0"/>
              <a:t>Asıl başlık stili için tıklatın</a:t>
            </a:r>
            <a:endParaRPr kumimoji="0" lang="en-US"/>
          </a:p>
        </p:txBody>
      </p:sp>
      <p:sp>
        <p:nvSpPr>
          <p:cNvPr id="27" name="26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46273C94-DEEA-40C9-A713-55B2C4BC3E1F}" type="datetimeFigureOut">
              <a:rPr lang="tr-TR" smtClean="0"/>
              <a:pPr/>
              <a:t>14.08.2013</a:t>
            </a:fld>
            <a:endParaRPr lang="tr-TR"/>
          </a:p>
        </p:txBody>
      </p:sp>
      <p:sp>
        <p:nvSpPr>
          <p:cNvPr id="19" name="18 Altbilgi Yer Tutucusu"/>
          <p:cNvSpPr>
            <a:spLocks noGrp="1"/>
          </p:cNvSpPr>
          <p:nvPr>
            <p:ph type="ftr" sz="quarter" idx="11"/>
          </p:nvPr>
        </p:nvSpPr>
        <p:spPr>
          <a:xfrm>
            <a:off x="3581400" y="76200"/>
            <a:ext cx="2895600" cy="288925"/>
          </a:xfrm>
        </p:spPr>
        <p:txBody>
          <a:bodyPr/>
          <a:lstStyle/>
          <a:p>
            <a:endParaRPr lang="tr-TR"/>
          </a:p>
        </p:txBody>
      </p:sp>
      <p:sp>
        <p:nvSpPr>
          <p:cNvPr id="16" name="15 Slayt Numarası Yer Tutucusu"/>
          <p:cNvSpPr>
            <a:spLocks noGrp="1"/>
          </p:cNvSpPr>
          <p:nvPr>
            <p:ph type="sldNum" sz="quarter" idx="12"/>
          </p:nvPr>
        </p:nvSpPr>
        <p:spPr>
          <a:xfrm>
            <a:off x="8229600" y="6473952"/>
            <a:ext cx="758952" cy="246888"/>
          </a:xfrm>
        </p:spPr>
        <p:txBody>
          <a:bodyPr/>
          <a:lstStyle/>
          <a:p>
            <a:fld id="{E3B73B62-0860-429D-B6DF-30684A37E6AB}" type="slidenum">
              <a:rPr lang="tr-TR" smtClean="0"/>
              <a:pPr/>
              <a:t>‹#›</a:t>
            </a:fld>
            <a:endParaRPr lang="tr-TR"/>
          </a:p>
        </p:txBody>
      </p:sp>
    </p:spTree>
  </p:cSld>
  <p:clrMapOvr>
    <a:masterClrMapping/>
  </p:clrMapOvr>
  <p:transition spd="slow">
    <p:dissolve/>
    <p:sndAc>
      <p:stSnd>
        <p:snd r:embed="rId1" name="chimes.wav"/>
      </p:stSnd>
    </p:sndAc>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18 Veri Yer Tutucusu"/>
          <p:cNvSpPr>
            <a:spLocks noGrp="1"/>
          </p:cNvSpPr>
          <p:nvPr>
            <p:ph type="dt" sz="half" idx="10"/>
          </p:nvPr>
        </p:nvSpPr>
        <p:spPr/>
        <p:txBody>
          <a:bodyPr/>
          <a:lstStyle/>
          <a:p>
            <a:fld id="{46273C94-DEEA-40C9-A713-55B2C4BC3E1F}" type="datetimeFigureOut">
              <a:rPr lang="tr-TR" smtClean="0"/>
              <a:pPr/>
              <a:t>14.08.2013</a:t>
            </a:fld>
            <a:endParaRPr lang="tr-TR"/>
          </a:p>
        </p:txBody>
      </p:sp>
      <p:sp>
        <p:nvSpPr>
          <p:cNvPr id="11" name="10 Altbilgi Yer Tutucusu"/>
          <p:cNvSpPr>
            <a:spLocks noGrp="1"/>
          </p:cNvSpPr>
          <p:nvPr>
            <p:ph type="ftr" sz="quarter" idx="11"/>
          </p:nvPr>
        </p:nvSpPr>
        <p:spPr/>
        <p:txBody>
          <a:bodyPr/>
          <a:lstStyle/>
          <a:p>
            <a:endParaRPr lang="tr-TR"/>
          </a:p>
        </p:txBody>
      </p:sp>
      <p:sp>
        <p:nvSpPr>
          <p:cNvPr id="16" name="15 Slayt Numarası Yer Tutucusu"/>
          <p:cNvSpPr>
            <a:spLocks noGrp="1"/>
          </p:cNvSpPr>
          <p:nvPr>
            <p:ph type="sldNum" sz="quarter" idx="12"/>
          </p:nvPr>
        </p:nvSpPr>
        <p:spPr/>
        <p:txBody>
          <a:bodyPr/>
          <a:lstStyle/>
          <a:p>
            <a:fld id="{E3B73B62-0860-429D-B6DF-30684A37E6AB}" type="slidenum">
              <a:rPr lang="tr-TR" smtClean="0"/>
              <a:pPr/>
              <a:t>‹#›</a:t>
            </a:fld>
            <a:endParaRPr lang="tr-TR"/>
          </a:p>
        </p:txBody>
      </p:sp>
      <p:sp>
        <p:nvSpPr>
          <p:cNvPr id="8" name="7 Başlık"/>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transition spd="slow">
    <p:dissolve/>
    <p:sndAc>
      <p:stSnd>
        <p:snd r:embed="rId1" name="chimes.wav"/>
      </p:stSnd>
    </p:sndAc>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0"/>
          </p:nvPr>
        </p:nvSpPr>
        <p:spPr/>
        <p:txBody>
          <a:bodyPr/>
          <a:lstStyle/>
          <a:p>
            <a:fld id="{46273C94-DEEA-40C9-A713-55B2C4BC3E1F}" type="datetimeFigureOut">
              <a:rPr lang="tr-TR" smtClean="0"/>
              <a:pPr/>
              <a:t>14.08.2013</a:t>
            </a:fld>
            <a:endParaRPr lang="tr-TR"/>
          </a:p>
        </p:txBody>
      </p:sp>
      <p:sp>
        <p:nvSpPr>
          <p:cNvPr id="10" name="9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E3B73B62-0860-429D-B6DF-30684A37E6AB}" type="slidenum">
              <a:rPr lang="tr-TR" smtClean="0"/>
              <a:pPr/>
              <a:t>‹#›</a:t>
            </a:fld>
            <a:endParaRPr lang="tr-TR"/>
          </a:p>
        </p:txBody>
      </p:sp>
    </p:spTree>
  </p:cSld>
  <p:clrMapOvr>
    <a:masterClrMapping/>
  </p:clrMapOvr>
  <p:transition spd="slow">
    <p:dissolve/>
    <p:sndAc>
      <p:stSnd>
        <p:snd r:embed="rId1" name="chimes.wav"/>
      </p:stSnd>
    </p:sndAc>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28 Başlık"/>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24 Metin Yer Tutucusu"/>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İçerik Yer Tutucusu"/>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27 İçerik Yer Tutucusu"/>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9 Veri Yer Tutucusu"/>
          <p:cNvSpPr>
            <a:spLocks noGrp="1"/>
          </p:cNvSpPr>
          <p:nvPr>
            <p:ph type="dt" sz="half" idx="10"/>
          </p:nvPr>
        </p:nvSpPr>
        <p:spPr/>
        <p:txBody>
          <a:bodyPr/>
          <a:lstStyle/>
          <a:p>
            <a:fld id="{46273C94-DEEA-40C9-A713-55B2C4BC3E1F}" type="datetimeFigureOut">
              <a:rPr lang="tr-TR" smtClean="0"/>
              <a:pPr/>
              <a:t>14.08.2013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229600" y="6477000"/>
            <a:ext cx="762000" cy="246888"/>
          </a:xfrm>
        </p:spPr>
        <p:txBody>
          <a:bodyPr/>
          <a:lstStyle/>
          <a:p>
            <a:fld id="{E3B73B62-0860-429D-B6DF-30684A37E6AB}" type="slidenum">
              <a:rPr lang="tr-TR" smtClean="0"/>
              <a:pPr/>
              <a:t>‹#›</a:t>
            </a:fld>
            <a:endParaRPr lang="tr-TR"/>
          </a:p>
        </p:txBody>
      </p:sp>
      <p:sp>
        <p:nvSpPr>
          <p:cNvPr id="11" name="10 Düz Bağlayıcı"/>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spd="slow">
    <p:dissolve/>
    <p:sndAc>
      <p:stSnd>
        <p:snd r:embed="rId1" name="chimes.wav"/>
      </p:stSnd>
    </p:sndAc>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11 Veri Yer Tutucusu"/>
          <p:cNvSpPr>
            <a:spLocks noGrp="1"/>
          </p:cNvSpPr>
          <p:nvPr>
            <p:ph type="dt" sz="half" idx="10"/>
          </p:nvPr>
        </p:nvSpPr>
        <p:spPr/>
        <p:txBody>
          <a:bodyPr/>
          <a:lstStyle/>
          <a:p>
            <a:fld id="{46273C94-DEEA-40C9-A713-55B2C4BC3E1F}" type="datetimeFigureOut">
              <a:rPr lang="tr-TR" smtClean="0"/>
              <a:pPr/>
              <a:t>14.08.2013</a:t>
            </a:fld>
            <a:endParaRPr lang="tr-TR"/>
          </a:p>
        </p:txBody>
      </p:sp>
      <p:sp>
        <p:nvSpPr>
          <p:cNvPr id="21" name="20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3B73B62-0860-429D-B6DF-30684A37E6AB}" type="slidenum">
              <a:rPr lang="tr-TR" smtClean="0"/>
              <a:pPr/>
              <a:t>‹#›</a:t>
            </a:fld>
            <a:endParaRPr lang="tr-TR"/>
          </a:p>
        </p:txBody>
      </p:sp>
    </p:spTree>
  </p:cSld>
  <p:clrMapOvr>
    <a:masterClrMapping/>
  </p:clrMapOvr>
  <p:transition spd="slow">
    <p:dissolve/>
    <p:sndAc>
      <p:stSnd>
        <p:snd r:embed="rId1" name="chimes.wav"/>
      </p:stSnd>
    </p:sndAc>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46273C94-DEEA-40C9-A713-55B2C4BC3E1F}" type="datetimeFigureOut">
              <a:rPr lang="tr-TR" smtClean="0"/>
              <a:pPr/>
              <a:t>14.08.2013</a:t>
            </a:fld>
            <a:endParaRPr lang="tr-TR"/>
          </a:p>
        </p:txBody>
      </p:sp>
      <p:sp>
        <p:nvSpPr>
          <p:cNvPr id="24" name="23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3B73B62-0860-429D-B6DF-30684A37E6AB}" type="slidenum">
              <a:rPr lang="tr-TR" smtClean="0"/>
              <a:pPr/>
              <a:t>‹#›</a:t>
            </a:fld>
            <a:endParaRPr lang="tr-TR"/>
          </a:p>
        </p:txBody>
      </p:sp>
    </p:spTree>
  </p:cSld>
  <p:clrMapOvr>
    <a:masterClrMapping/>
  </p:clrMapOvr>
  <p:transition spd="slow">
    <p:dissolve/>
    <p:sndAc>
      <p:stSnd>
        <p:snd r:embed="rId1" name="chimes.wav"/>
      </p:stSnd>
    </p:sndAc>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7 Düz Bağlayıcı"/>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Başlık"/>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13 İçerik Yer Tutucusu"/>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46273C94-DEEA-40C9-A713-55B2C4BC3E1F}" type="datetimeFigureOut">
              <a:rPr lang="tr-TR" smtClean="0"/>
              <a:pPr/>
              <a:t>14.08.2013</a:t>
            </a:fld>
            <a:endParaRPr lang="tr-TR"/>
          </a:p>
        </p:txBody>
      </p:sp>
      <p:sp>
        <p:nvSpPr>
          <p:cNvPr id="29" name="28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3B73B62-0860-429D-B6DF-30684A37E6AB}" type="slidenum">
              <a:rPr lang="tr-TR" smtClean="0"/>
              <a:pPr/>
              <a:t>‹#›</a:t>
            </a:fld>
            <a:endParaRPr lang="tr-TR"/>
          </a:p>
        </p:txBody>
      </p:sp>
    </p:spTree>
  </p:cSld>
  <p:clrMapOvr>
    <a:masterClrMapping/>
  </p:clrMapOvr>
  <p:transition spd="slow">
    <p:dissolve/>
    <p:sndAc>
      <p:stSnd>
        <p:snd r:embed="rId1" name="chimes.wav"/>
      </p:stSnd>
    </p:sndAc>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smtClean="0"/>
              <a:t>Resim eklemek için simgeyi tıklatın</a:t>
            </a:r>
            <a:endParaRPr kumimoji="0" lang="en-US" dirty="0"/>
          </a:p>
        </p:txBody>
      </p:sp>
      <p:sp>
        <p:nvSpPr>
          <p:cNvPr id="7" name="6 Veri Yer Tutucusu"/>
          <p:cNvSpPr>
            <a:spLocks noGrp="1"/>
          </p:cNvSpPr>
          <p:nvPr>
            <p:ph type="dt" sz="half" idx="10"/>
          </p:nvPr>
        </p:nvSpPr>
        <p:spPr/>
        <p:txBody>
          <a:bodyPr/>
          <a:lstStyle/>
          <a:p>
            <a:fld id="{46273C94-DEEA-40C9-A713-55B2C4BC3E1F}" type="datetimeFigureOut">
              <a:rPr lang="tr-TR" smtClean="0"/>
              <a:pPr/>
              <a:t>14.08.2013</a:t>
            </a:fld>
            <a:endParaRPr lang="tr-TR"/>
          </a:p>
        </p:txBody>
      </p:sp>
      <p:sp>
        <p:nvSpPr>
          <p:cNvPr id="5" name="4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E3B73B62-0860-429D-B6DF-30684A37E6AB}" type="slidenum">
              <a:rPr lang="tr-TR" smtClean="0"/>
              <a:pPr/>
              <a:t>‹#›</a:t>
            </a:fld>
            <a:endParaRPr lang="tr-TR"/>
          </a:p>
        </p:txBody>
      </p:sp>
      <p:sp>
        <p:nvSpPr>
          <p:cNvPr id="17" name="16 Başlık"/>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p:transition spd="slow">
    <p:dissolve/>
    <p:sndAc>
      <p:stSnd>
        <p:snd r:embed="rId1" name="chimes.wav"/>
      </p:stSnd>
    </p:sndAc>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etin Yer Tutucusu"/>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46273C94-DEEA-40C9-A713-55B2C4BC3E1F}" type="datetimeFigureOut">
              <a:rPr lang="tr-TR" smtClean="0"/>
              <a:pPr/>
              <a:t>14.08.2013</a:t>
            </a:fld>
            <a:endParaRPr lang="tr-TR"/>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E3B73B62-0860-429D-B6DF-30684A37E6AB}" type="slidenum">
              <a:rPr lang="tr-TR" smtClean="0"/>
              <a:pPr/>
              <a:t>‹#›</a:t>
            </a:fld>
            <a:endParaRPr lang="tr-TR"/>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8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üz Bağlayıcı"/>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ransition spd="slow">
    <p:dissolve/>
    <p:sndAc>
      <p:stSnd>
        <p:snd r:embed="rId13" name="chimes.wav"/>
      </p:stSnd>
    </p:sndAc>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60649"/>
            <a:ext cx="7630616" cy="2016223"/>
          </a:xfrm>
        </p:spPr>
        <p:txBody>
          <a:bodyPr/>
          <a:lstStyle/>
          <a:p>
            <a:pPr algn="ctr"/>
            <a:r>
              <a:rPr lang="tr-TR" dirty="0" err="1" smtClean="0">
                <a:solidFill>
                  <a:srgbClr val="C00000"/>
                </a:solidFill>
              </a:rPr>
              <a:t>ASR</a:t>
            </a:r>
            <a:r>
              <a:rPr lang="tr-TR" dirty="0" smtClean="0">
                <a:solidFill>
                  <a:srgbClr val="C00000"/>
                </a:solidFill>
              </a:rPr>
              <a:t> SURESİ</a:t>
            </a:r>
            <a:r>
              <a:rPr lang="tr-TR" b="1" dirty="0" smtClean="0">
                <a:solidFill>
                  <a:srgbClr val="C00000"/>
                </a:solidFill>
              </a:rPr>
              <a:t> </a:t>
            </a:r>
            <a:r>
              <a:rPr lang="tr-TR" b="1" dirty="0" smtClean="0"/>
              <a:t/>
            </a:r>
            <a:br>
              <a:rPr lang="tr-TR" b="1" dirty="0" smtClean="0"/>
            </a:br>
            <a:r>
              <a:rPr lang="tr-TR" b="1" dirty="0" smtClean="0"/>
              <a:t> </a:t>
            </a:r>
            <a:r>
              <a:rPr lang="tr-TR" b="1" dirty="0" err="1" smtClean="0">
                <a:solidFill>
                  <a:srgbClr val="C00000"/>
                </a:solidFill>
              </a:rPr>
              <a:t>سورة</a:t>
            </a:r>
            <a:r>
              <a:rPr lang="tr-TR" b="1" dirty="0" smtClean="0">
                <a:solidFill>
                  <a:srgbClr val="C00000"/>
                </a:solidFill>
              </a:rPr>
              <a:t> </a:t>
            </a:r>
            <a:r>
              <a:rPr lang="tr-TR" b="1" dirty="0" err="1" smtClean="0">
                <a:solidFill>
                  <a:srgbClr val="C00000"/>
                </a:solidFill>
              </a:rPr>
              <a:t>العصر</a:t>
            </a:r>
            <a:r>
              <a:rPr lang="tr-TR" dirty="0" smtClean="0">
                <a:solidFill>
                  <a:srgbClr val="C00000"/>
                </a:solidFill>
              </a:rPr>
              <a:t> </a:t>
            </a:r>
            <a:endParaRPr lang="tr-TR" dirty="0">
              <a:solidFill>
                <a:srgbClr val="C00000"/>
              </a:solidFill>
            </a:endParaRPr>
          </a:p>
        </p:txBody>
      </p:sp>
      <p:sp>
        <p:nvSpPr>
          <p:cNvPr id="3" name="2 Alt Başlık"/>
          <p:cNvSpPr>
            <a:spLocks noGrp="1"/>
          </p:cNvSpPr>
          <p:nvPr>
            <p:ph type="subTitle" idx="1"/>
          </p:nvPr>
        </p:nvSpPr>
        <p:spPr>
          <a:xfrm>
            <a:off x="323528" y="2204864"/>
            <a:ext cx="8352928" cy="4176464"/>
          </a:xfrm>
        </p:spPr>
        <p:txBody>
          <a:bodyPr>
            <a:normAutofit fontScale="32500" lnSpcReduction="20000"/>
          </a:bodyPr>
          <a:lstStyle/>
          <a:p>
            <a:pPr algn="l"/>
            <a:endParaRPr lang="tr-TR" dirty="0" smtClean="0"/>
          </a:p>
          <a:p>
            <a:r>
              <a:rPr lang="tr-TR" sz="4900" dirty="0" smtClean="0"/>
              <a:t/>
            </a:r>
            <a:br>
              <a:rPr lang="tr-TR" sz="4900" dirty="0" smtClean="0"/>
            </a:br>
            <a:r>
              <a:rPr lang="tr-TR" sz="4900" dirty="0" err="1" smtClean="0">
                <a:solidFill>
                  <a:schemeClr val="tx1">
                    <a:lumMod val="85000"/>
                    <a:lumOff val="15000"/>
                  </a:schemeClr>
                </a:solidFill>
              </a:rPr>
              <a:t>Kur'an</a:t>
            </a:r>
            <a:r>
              <a:rPr lang="tr-TR" sz="4900" dirty="0" smtClean="0">
                <a:solidFill>
                  <a:schemeClr val="tx1">
                    <a:lumMod val="85000"/>
                    <a:lumOff val="15000"/>
                  </a:schemeClr>
                </a:solidFill>
              </a:rPr>
              <a:t>-ı </a:t>
            </a:r>
            <a:r>
              <a:rPr lang="tr-TR" sz="4900" dirty="0" err="1" smtClean="0">
                <a:solidFill>
                  <a:schemeClr val="tx1">
                    <a:lumMod val="85000"/>
                    <a:lumOff val="15000"/>
                  </a:schemeClr>
                </a:solidFill>
              </a:rPr>
              <a:t>Kerîm'in</a:t>
            </a:r>
            <a:r>
              <a:rPr lang="tr-TR" sz="4900" dirty="0" smtClean="0">
                <a:solidFill>
                  <a:schemeClr val="tx1">
                    <a:lumMod val="85000"/>
                    <a:lumOff val="15000"/>
                  </a:schemeClr>
                </a:solidFill>
              </a:rPr>
              <a:t> </a:t>
            </a:r>
            <a:r>
              <a:rPr lang="tr-TR" sz="4900" dirty="0" err="1" smtClean="0">
                <a:solidFill>
                  <a:schemeClr val="tx1">
                    <a:lumMod val="85000"/>
                    <a:lumOff val="15000"/>
                  </a:schemeClr>
                </a:solidFill>
              </a:rPr>
              <a:t>yüzüçüncü</a:t>
            </a:r>
            <a:r>
              <a:rPr lang="tr-TR" sz="4900" dirty="0" smtClean="0">
                <a:solidFill>
                  <a:schemeClr val="tx1">
                    <a:lumMod val="85000"/>
                    <a:lumOff val="15000"/>
                  </a:schemeClr>
                </a:solidFill>
              </a:rPr>
              <a:t> suresidir.</a:t>
            </a:r>
            <a:r>
              <a:rPr lang="tr-TR" sz="4900" b="1" dirty="0">
                <a:solidFill>
                  <a:schemeClr val="tx1">
                    <a:lumMod val="85000"/>
                    <a:lumOff val="15000"/>
                  </a:schemeClr>
                </a:solidFill>
              </a:rPr>
              <a:t> </a:t>
            </a:r>
            <a:r>
              <a:rPr lang="tr-TR" sz="4900" b="1" dirty="0" err="1">
                <a:solidFill>
                  <a:schemeClr val="tx1">
                    <a:lumMod val="65000"/>
                    <a:lumOff val="35000"/>
                  </a:schemeClr>
                </a:solidFill>
              </a:rPr>
              <a:t>İnşirâh</a:t>
            </a:r>
            <a:r>
              <a:rPr lang="tr-TR" sz="4900" b="1" dirty="0">
                <a:solidFill>
                  <a:schemeClr val="tx1">
                    <a:lumMod val="65000"/>
                    <a:lumOff val="35000"/>
                  </a:schemeClr>
                </a:solidFill>
              </a:rPr>
              <a:t> </a:t>
            </a:r>
            <a:r>
              <a:rPr lang="tr-TR" sz="4900" b="1" dirty="0" err="1">
                <a:solidFill>
                  <a:schemeClr val="tx1">
                    <a:lumMod val="65000"/>
                    <a:lumOff val="35000"/>
                  </a:schemeClr>
                </a:solidFill>
              </a:rPr>
              <a:t>sûresinden</a:t>
            </a:r>
            <a:r>
              <a:rPr lang="tr-TR" sz="4900" b="1" dirty="0">
                <a:solidFill>
                  <a:schemeClr val="tx1">
                    <a:lumMod val="65000"/>
                    <a:lumOff val="35000"/>
                  </a:schemeClr>
                </a:solidFill>
              </a:rPr>
              <a:t> sonra</a:t>
            </a:r>
            <a:r>
              <a:rPr lang="tr-TR" sz="4900" dirty="0" smtClean="0">
                <a:solidFill>
                  <a:schemeClr val="tx1">
                    <a:lumMod val="65000"/>
                    <a:lumOff val="35000"/>
                  </a:schemeClr>
                </a:solidFill>
              </a:rPr>
              <a:t> </a:t>
            </a:r>
            <a:r>
              <a:rPr lang="tr-TR" sz="4900" dirty="0" smtClean="0">
                <a:solidFill>
                  <a:schemeClr val="tx1">
                    <a:lumMod val="85000"/>
                    <a:lumOff val="15000"/>
                  </a:schemeClr>
                </a:solidFill>
              </a:rPr>
              <a:t>Mekke döneminde inmiştir.</a:t>
            </a:r>
          </a:p>
          <a:p>
            <a:r>
              <a:rPr lang="tr-TR" sz="4900" dirty="0" err="1" smtClean="0">
                <a:solidFill>
                  <a:schemeClr val="tx1">
                    <a:lumMod val="85000"/>
                    <a:lumOff val="15000"/>
                  </a:schemeClr>
                </a:solidFill>
              </a:rPr>
              <a:t>Kur'an</a:t>
            </a:r>
            <a:r>
              <a:rPr lang="tr-TR" sz="4900" dirty="0" smtClean="0">
                <a:solidFill>
                  <a:schemeClr val="tx1">
                    <a:lumMod val="85000"/>
                    <a:lumOff val="15000"/>
                  </a:schemeClr>
                </a:solidFill>
              </a:rPr>
              <a:t>-ı </a:t>
            </a:r>
            <a:r>
              <a:rPr lang="tr-TR" sz="4900" dirty="0" err="1" smtClean="0">
                <a:solidFill>
                  <a:schemeClr val="tx1">
                    <a:lumMod val="85000"/>
                    <a:lumOff val="15000"/>
                  </a:schemeClr>
                </a:solidFill>
              </a:rPr>
              <a:t>Kerîm'in</a:t>
            </a:r>
            <a:r>
              <a:rPr lang="tr-TR" sz="4900" dirty="0" smtClean="0">
                <a:solidFill>
                  <a:schemeClr val="tx1">
                    <a:lumMod val="85000"/>
                    <a:lumOff val="15000"/>
                  </a:schemeClr>
                </a:solidFill>
              </a:rPr>
              <a:t> kısa bir suresi olmasına karşılık en anlamlı ve özlü </a:t>
            </a:r>
            <a:r>
              <a:rPr lang="tr-TR" sz="4900" dirty="0" err="1" smtClean="0">
                <a:solidFill>
                  <a:schemeClr val="tx1">
                    <a:lumMod val="85000"/>
                    <a:lumOff val="15000"/>
                  </a:schemeClr>
                </a:solidFill>
              </a:rPr>
              <a:t>sûrelerinden</a:t>
            </a:r>
            <a:r>
              <a:rPr lang="tr-TR" sz="4900" dirty="0" smtClean="0">
                <a:solidFill>
                  <a:schemeClr val="tx1">
                    <a:lumMod val="85000"/>
                    <a:lumOff val="15000"/>
                  </a:schemeClr>
                </a:solidFill>
              </a:rPr>
              <a:t> biridir. Bu surede, yaşamda kazançlı insanın neleri yapması gerektiği öz olarak başlıklar halinde anlatılmıştır.</a:t>
            </a:r>
          </a:p>
          <a:p>
            <a:r>
              <a:rPr lang="tr-TR" sz="4900" dirty="0" smtClean="0">
                <a:solidFill>
                  <a:schemeClr val="tx1">
                    <a:lumMod val="85000"/>
                    <a:lumOff val="15000"/>
                  </a:schemeClr>
                </a:solidFill>
              </a:rPr>
              <a:t>Allah, </a:t>
            </a:r>
            <a:r>
              <a:rPr lang="tr-TR" sz="4900" dirty="0" err="1" smtClean="0">
                <a:solidFill>
                  <a:schemeClr val="tx1">
                    <a:lumMod val="85000"/>
                    <a:lumOff val="15000"/>
                  </a:schemeClr>
                </a:solidFill>
              </a:rPr>
              <a:t>Asr'a</a:t>
            </a:r>
            <a:r>
              <a:rPr lang="tr-TR" sz="4900" dirty="0" smtClean="0">
                <a:solidFill>
                  <a:schemeClr val="tx1">
                    <a:lumMod val="85000"/>
                    <a:lumOff val="15000"/>
                  </a:schemeClr>
                </a:solidFill>
              </a:rPr>
              <a:t>, yani zamana yemin ederek, bazı özelliklere sahip olanlar dışında, insanların zararda olduğunu bildirmektedir. Allah, zamana yemin etmekle, tarihi bize şahit göstermektedir. </a:t>
            </a:r>
          </a:p>
          <a:p>
            <a:r>
              <a:rPr lang="tr-TR" sz="4900" dirty="0" smtClean="0">
                <a:solidFill>
                  <a:schemeClr val="tx1">
                    <a:lumMod val="85000"/>
                    <a:lumOff val="15000"/>
                  </a:schemeClr>
                </a:solidFill>
              </a:rPr>
              <a:t>Zararda olmayanların sahip olduğu dört özellik acaba nedir? Allah bunları </a:t>
            </a:r>
            <a:r>
              <a:rPr lang="tr-TR" sz="4900" dirty="0" err="1" smtClean="0">
                <a:solidFill>
                  <a:schemeClr val="tx1">
                    <a:lumMod val="85000"/>
                    <a:lumOff val="15000"/>
                  </a:schemeClr>
                </a:solidFill>
              </a:rPr>
              <a:t>peşpeşe</a:t>
            </a:r>
            <a:r>
              <a:rPr lang="tr-TR" sz="4900" dirty="0" smtClean="0">
                <a:solidFill>
                  <a:schemeClr val="tx1">
                    <a:lumMod val="85000"/>
                    <a:lumOff val="15000"/>
                  </a:schemeClr>
                </a:solidFill>
              </a:rPr>
              <a:t> şöyle sıralamaktadır:</a:t>
            </a:r>
          </a:p>
          <a:p>
            <a:pPr algn="l"/>
            <a:r>
              <a:rPr lang="tr-TR" sz="4900" dirty="0" smtClean="0">
                <a:solidFill>
                  <a:schemeClr val="tx1">
                    <a:lumMod val="85000"/>
                    <a:lumOff val="15000"/>
                  </a:schemeClr>
                </a:solidFill>
              </a:rPr>
              <a:t>                                     Allah’a ve O’nun bildirdiklerine iman etmek. </a:t>
            </a:r>
          </a:p>
          <a:p>
            <a:pPr algn="l"/>
            <a:r>
              <a:rPr lang="tr-TR" sz="4900" dirty="0" smtClean="0">
                <a:solidFill>
                  <a:schemeClr val="tx1">
                    <a:lumMod val="85000"/>
                    <a:lumOff val="15000"/>
                  </a:schemeClr>
                </a:solidFill>
              </a:rPr>
              <a:t>                                     Salih amel, yani Allah rızasına uygun yararlı işler ve çalışmalar yapmak.</a:t>
            </a:r>
          </a:p>
          <a:p>
            <a:pPr algn="l"/>
            <a:r>
              <a:rPr lang="tr-TR" sz="4900" dirty="0" smtClean="0">
                <a:solidFill>
                  <a:schemeClr val="tx1">
                    <a:lumMod val="85000"/>
                    <a:lumOff val="15000"/>
                  </a:schemeClr>
                </a:solidFill>
              </a:rPr>
              <a:t>                                     Sürekli doğrudan yana olmak ve doğruluğu yaygınlaştırmaya çalışmak. </a:t>
            </a:r>
          </a:p>
          <a:p>
            <a:pPr algn="l"/>
            <a:r>
              <a:rPr lang="tr-TR" sz="4900" dirty="0" smtClean="0">
                <a:solidFill>
                  <a:schemeClr val="tx1">
                    <a:lumMod val="85000"/>
                    <a:lumOff val="15000"/>
                  </a:schemeClr>
                </a:solidFill>
              </a:rPr>
              <a:t>                                     Sabırlı ve kararlı olmak ve bunu yaygınlaştırmaya çalışmak.</a:t>
            </a:r>
          </a:p>
          <a:p>
            <a:r>
              <a:rPr lang="tr-TR" sz="4900" dirty="0" smtClean="0">
                <a:solidFill>
                  <a:schemeClr val="tx1">
                    <a:lumMod val="85000"/>
                    <a:lumOff val="15000"/>
                  </a:schemeClr>
                </a:solidFill>
              </a:rPr>
              <a:t/>
            </a:r>
            <a:br>
              <a:rPr lang="tr-TR" sz="4900" dirty="0" smtClean="0">
                <a:solidFill>
                  <a:schemeClr val="tx1">
                    <a:lumMod val="85000"/>
                    <a:lumOff val="15000"/>
                  </a:schemeClr>
                </a:solidFill>
              </a:rPr>
            </a:br>
            <a:r>
              <a:rPr lang="tr-TR" sz="4900" dirty="0" smtClean="0">
                <a:solidFill>
                  <a:schemeClr val="tx1">
                    <a:lumMod val="85000"/>
                    <a:lumOff val="15000"/>
                  </a:schemeClr>
                </a:solidFill>
              </a:rPr>
              <a:t>Allah, bu dört özelliğe sahip olanların yaşam sınavında başarılı olduğunu, geri kalanların ise kaybedenler gurubunda yer aldığını bildirmekte ve tarihi bize şahit göstermektedir.</a:t>
            </a:r>
          </a:p>
          <a:p>
            <a:r>
              <a:rPr lang="tr-TR" dirty="0" smtClean="0">
                <a:solidFill>
                  <a:schemeClr val="tx1">
                    <a:lumMod val="85000"/>
                    <a:lumOff val="15000"/>
                  </a:schemeClr>
                </a:solidFill>
              </a:rPr>
              <a:t/>
            </a:r>
            <a:br>
              <a:rPr lang="tr-TR" dirty="0" smtClean="0">
                <a:solidFill>
                  <a:schemeClr val="tx1">
                    <a:lumMod val="85000"/>
                    <a:lumOff val="15000"/>
                  </a:schemeClr>
                </a:solidFill>
              </a:rPr>
            </a:br>
            <a:endParaRPr lang="tr-TR" dirty="0">
              <a:solidFill>
                <a:schemeClr val="tx1">
                  <a:lumMod val="85000"/>
                  <a:lumOff val="15000"/>
                </a:schemeClr>
              </a:solidFill>
            </a:endParaRP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304800" y="1554163"/>
            <a:ext cx="8686800" cy="1874838"/>
          </a:xfrm>
        </p:spPr>
        <p:txBody>
          <a:bodyPr/>
          <a:lstStyle/>
          <a:p>
            <a:endParaRPr lang="tr-TR" dirty="0"/>
          </a:p>
        </p:txBody>
      </p:sp>
      <p:pic>
        <p:nvPicPr>
          <p:cNvPr id="4" name="Picture 4" descr="Allah Muhammed yazıları resimleri fotoğrafları arkaplanları duvar kağıtları hz Muhammed sav imza avatarları"/>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11560" y="332656"/>
            <a:ext cx="7772400" cy="2160240"/>
          </a:xfrm>
        </p:spPr>
        <p:txBody>
          <a:bodyPr>
            <a:normAutofit/>
          </a:bodyPr>
          <a:lstStyle/>
          <a:p>
            <a:endParaRPr lang="tr-TR" sz="3200" dirty="0"/>
          </a:p>
        </p:txBody>
      </p:sp>
      <p:sp>
        <p:nvSpPr>
          <p:cNvPr id="3" name="2 Alt Başlık"/>
          <p:cNvSpPr>
            <a:spLocks noGrp="1"/>
          </p:cNvSpPr>
          <p:nvPr>
            <p:ph type="subTitle" idx="1"/>
          </p:nvPr>
        </p:nvSpPr>
        <p:spPr/>
        <p:txBody>
          <a:bodyPr/>
          <a:lstStyle/>
          <a:p>
            <a:endParaRPr lang="tr-TR"/>
          </a:p>
        </p:txBody>
      </p:sp>
      <p:pic>
        <p:nvPicPr>
          <p:cNvPr id="1026" name="Picture 2" descr="http://t0.gstatic.com/images?q=tbn:ANd9GcQLR4Omzkh_7_SqYG5cOVHQubGYjNpOKOhDVIGmAnh5PvuIGGnc"/>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a:xfrm>
            <a:off x="457200" y="1600201"/>
            <a:ext cx="8229600" cy="1252736"/>
          </a:xfrm>
        </p:spPr>
        <p:txBody>
          <a:bodyPr/>
          <a:lstStyle/>
          <a:p>
            <a:pPr>
              <a:buNone/>
            </a:pPr>
            <a:endParaRPr lang="tr-TR" dirty="0"/>
          </a:p>
        </p:txBody>
      </p:sp>
      <p:pic>
        <p:nvPicPr>
          <p:cNvPr id="1026" name="Picture 2" descr="http://photos-d.ak.fbcdn.net/photos-ak-sf2p/v359/172/59/1032970062/n1032970062_175251_405.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1600201"/>
            <a:ext cx="8229600" cy="1108720"/>
          </a:xfrm>
        </p:spPr>
        <p:txBody>
          <a:bodyPr/>
          <a:lstStyle/>
          <a:p>
            <a:endParaRPr lang="tr-TR" dirty="0"/>
          </a:p>
        </p:txBody>
      </p:sp>
      <p:pic>
        <p:nvPicPr>
          <p:cNvPr id="19458" name="Picture 2" descr="http://t3.gstatic.com/images?q=tbn:ANd9GcQP_DjRUZoMSBEsQTN5GKR1cA84SHD2yFvU-L_bn7XTkRPRVz5yfA"/>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304800" y="1554163"/>
            <a:ext cx="8686800" cy="1442790"/>
          </a:xfrm>
        </p:spPr>
        <p:txBody>
          <a:bodyPr/>
          <a:lstStyle/>
          <a:p>
            <a:endParaRPr lang="tr-TR" dirty="0"/>
          </a:p>
        </p:txBody>
      </p:sp>
      <p:pic>
        <p:nvPicPr>
          <p:cNvPr id="29698" name="Picture 2" descr="Allah Muhammed yazıları resimleri fotoğrafları arkaplanları duvar kağıtları hz Muhammed sav imza avatarları"/>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35842" name="Picture 2" descr="http://t3.gstatic.com/images?q=tbn:ANd9GcQRxaTmFVxx_sUwJjeU05pPQir5UENHT78Do5wXtqoEeQDEoIH-"/>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34818" name="Picture 2" descr="http://t1.gstatic.com/images?q=tbn:ANd9GcQMrf4NOzCj39wc7rHmHM2R62_zun1POWtj3Mbsfw9njpT0s1DpeQ"/>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36866" name="Picture 2" descr="http://t0.gstatic.com/images?q=tbn:ANd9GcTGm51kkSpYO8vUBzFmgwvWuI-x_TO6wmT14iuw_hhsPrNTX2se"/>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37890" name="Picture 2" descr="http://t0.gstatic.com/images?q=tbn:ANd9GcQLKj3641wAm-7Pkj0qNKXDlkkLloV6cH_Vwnx0nI6qyRKeFumfk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38914" name="Picture 2" descr="http://t1.gstatic.com/images?q=tbn:ANd9GcTZShKb5zKg89lgTzNbGGR7ZkvfpTgGWapaxGpf8cXXQXj1aWjX"/>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899592" y="188640"/>
            <a:ext cx="7416824" cy="778098"/>
          </a:xfrm>
        </p:spPr>
        <p:txBody>
          <a:bodyPr>
            <a:normAutofit/>
          </a:bodyPr>
          <a:lstStyle/>
          <a:p>
            <a:pPr algn="ctr"/>
            <a:r>
              <a:rPr lang="tr-TR" dirty="0" smtClean="0">
                <a:solidFill>
                  <a:srgbClr val="66CCFF"/>
                </a:solidFill>
              </a:rPr>
              <a:t>SURE ve ANLAMI</a:t>
            </a:r>
            <a:endParaRPr lang="tr-TR" dirty="0">
              <a:solidFill>
                <a:srgbClr val="66CCFF"/>
              </a:solidFill>
            </a:endParaRPr>
          </a:p>
        </p:txBody>
      </p:sp>
      <p:sp>
        <p:nvSpPr>
          <p:cNvPr id="3" name="2 İçerik Yer Tutucusu"/>
          <p:cNvSpPr>
            <a:spLocks noGrp="1"/>
          </p:cNvSpPr>
          <p:nvPr>
            <p:ph idx="1"/>
          </p:nvPr>
        </p:nvSpPr>
        <p:spPr>
          <a:xfrm>
            <a:off x="323528" y="1124744"/>
            <a:ext cx="8229600" cy="2520281"/>
          </a:xfrm>
        </p:spPr>
        <p:txBody>
          <a:bodyPr>
            <a:normAutofit/>
          </a:bodyPr>
          <a:lstStyle/>
          <a:p>
            <a:pPr algn="ctr">
              <a:buNone/>
            </a:pPr>
            <a:r>
              <a:rPr lang="tr-TR" sz="2400" dirty="0" smtClean="0">
                <a:solidFill>
                  <a:srgbClr val="FF6699"/>
                </a:solidFill>
              </a:rPr>
              <a:t>Sure:</a:t>
            </a:r>
            <a:endParaRPr lang="tr-TR" sz="2400" dirty="0">
              <a:solidFill>
                <a:srgbClr val="FF6699"/>
              </a:solidFill>
            </a:endParaRPr>
          </a:p>
          <a:p>
            <a:pPr algn="ctr">
              <a:buNone/>
            </a:pPr>
            <a:r>
              <a:rPr lang="tr-TR" sz="2400" dirty="0" err="1" smtClean="0"/>
              <a:t>Bismillahirrahmânirrahîm</a:t>
            </a:r>
            <a:endParaRPr lang="tr-TR" sz="2400" dirty="0" smtClean="0"/>
          </a:p>
          <a:p>
            <a:pPr algn="ctr">
              <a:buNone/>
            </a:pPr>
            <a:r>
              <a:rPr lang="tr-TR" sz="2400" dirty="0" err="1" smtClean="0"/>
              <a:t>Vel</a:t>
            </a:r>
            <a:r>
              <a:rPr lang="tr-TR" sz="2400" dirty="0" smtClean="0"/>
              <a:t> asri </a:t>
            </a:r>
            <a:r>
              <a:rPr lang="tr-TR" sz="2400" dirty="0" err="1"/>
              <a:t>innel</a:t>
            </a:r>
            <a:r>
              <a:rPr lang="tr-TR" sz="2400" dirty="0"/>
              <a:t> </a:t>
            </a:r>
            <a:r>
              <a:rPr lang="tr-TR" sz="2400" dirty="0" err="1"/>
              <a:t>insane</a:t>
            </a:r>
            <a:r>
              <a:rPr lang="tr-TR" sz="2400" dirty="0"/>
              <a:t> </a:t>
            </a:r>
            <a:r>
              <a:rPr lang="tr-TR" sz="2400" dirty="0" err="1"/>
              <a:t>lefi</a:t>
            </a:r>
            <a:r>
              <a:rPr lang="tr-TR" sz="2400" dirty="0"/>
              <a:t> </a:t>
            </a:r>
            <a:r>
              <a:rPr lang="tr-TR" sz="2400" dirty="0" err="1" smtClean="0"/>
              <a:t>husr</a:t>
            </a:r>
            <a:r>
              <a:rPr lang="tr-TR" sz="2400" dirty="0"/>
              <a:t>.</a:t>
            </a:r>
            <a:endParaRPr lang="tr-TR" sz="2400" dirty="0" smtClean="0"/>
          </a:p>
          <a:p>
            <a:pPr algn="ctr">
              <a:buNone/>
            </a:pPr>
            <a:r>
              <a:rPr lang="tr-TR" sz="2400" dirty="0" err="1" smtClean="0"/>
              <a:t>İllallezine</a:t>
            </a:r>
            <a:r>
              <a:rPr lang="tr-TR" sz="2400" dirty="0" smtClean="0"/>
              <a:t> </a:t>
            </a:r>
            <a:r>
              <a:rPr lang="tr-TR" sz="2400" dirty="0" err="1"/>
              <a:t>amenu</a:t>
            </a:r>
            <a:r>
              <a:rPr lang="tr-TR" sz="2400" dirty="0"/>
              <a:t> </a:t>
            </a:r>
            <a:r>
              <a:rPr lang="tr-TR" sz="2400" dirty="0" err="1"/>
              <a:t>veamilus</a:t>
            </a:r>
            <a:r>
              <a:rPr lang="tr-TR" sz="2400" dirty="0"/>
              <a:t> </a:t>
            </a:r>
            <a:r>
              <a:rPr lang="tr-TR" sz="2400" dirty="0" err="1"/>
              <a:t>salihati</a:t>
            </a:r>
            <a:r>
              <a:rPr lang="tr-TR" sz="2400" dirty="0"/>
              <a:t> </a:t>
            </a:r>
            <a:r>
              <a:rPr lang="tr-TR" sz="2400" dirty="0" err="1" smtClean="0"/>
              <a:t>vetevasav</a:t>
            </a:r>
            <a:r>
              <a:rPr lang="tr-TR" sz="2400" dirty="0" smtClean="0"/>
              <a:t> bil hakki </a:t>
            </a:r>
            <a:r>
              <a:rPr lang="tr-TR" sz="2400" dirty="0" err="1"/>
              <a:t>vetevasav</a:t>
            </a:r>
            <a:r>
              <a:rPr lang="tr-TR" sz="2400" dirty="0"/>
              <a:t> </a:t>
            </a:r>
            <a:r>
              <a:rPr lang="tr-TR" sz="2400" dirty="0" err="1"/>
              <a:t>bissabr</a:t>
            </a:r>
            <a:r>
              <a:rPr lang="tr-TR" sz="2400" dirty="0" smtClean="0"/>
              <a:t>. </a:t>
            </a:r>
            <a:r>
              <a:rPr lang="tr-TR" sz="2400" u="sng" dirty="0" smtClean="0">
                <a:hlinkClick r:id="rId3"/>
              </a:rPr>
              <a:t>www.</a:t>
            </a:r>
            <a:r>
              <a:rPr lang="tr-TR" sz="2400" u="sng" dirty="0" err="1" smtClean="0">
                <a:hlinkClick r:id="rId3"/>
              </a:rPr>
              <a:t>sorubak</a:t>
            </a:r>
            <a:r>
              <a:rPr lang="tr-TR" sz="2400" u="sng" dirty="0" smtClean="0">
                <a:hlinkClick r:id="rId3"/>
              </a:rPr>
              <a:t>.com</a:t>
            </a:r>
            <a:endParaRPr lang="tr-TR" sz="2400" dirty="0" smtClean="0"/>
          </a:p>
          <a:p>
            <a:pPr>
              <a:buNone/>
            </a:pPr>
            <a:endParaRPr lang="tr-TR" dirty="0"/>
          </a:p>
        </p:txBody>
      </p:sp>
      <p:sp>
        <p:nvSpPr>
          <p:cNvPr id="4" name="3 Dikdörtgen"/>
          <p:cNvSpPr/>
          <p:nvPr/>
        </p:nvSpPr>
        <p:spPr>
          <a:xfrm>
            <a:off x="539552" y="3789040"/>
            <a:ext cx="8136904" cy="1938992"/>
          </a:xfrm>
          <a:prstGeom prst="rect">
            <a:avLst/>
          </a:prstGeom>
        </p:spPr>
        <p:txBody>
          <a:bodyPr wrap="square">
            <a:spAutoFit/>
          </a:bodyPr>
          <a:lstStyle/>
          <a:p>
            <a:pPr algn="ctr"/>
            <a:r>
              <a:rPr lang="tr-TR" sz="2400" dirty="0" smtClean="0">
                <a:solidFill>
                  <a:srgbClr val="FF6699"/>
                </a:solidFill>
              </a:rPr>
              <a:t>Anlamı:</a:t>
            </a:r>
          </a:p>
          <a:p>
            <a:pPr algn="ctr"/>
            <a:r>
              <a:rPr lang="tr-TR" sz="2400" dirty="0" smtClean="0"/>
              <a:t>Esirgeyen ve bağışlayan Allah'ın adıyla.</a:t>
            </a:r>
            <a:br>
              <a:rPr lang="tr-TR" sz="2400" dirty="0" smtClean="0"/>
            </a:br>
            <a:r>
              <a:rPr lang="tr-TR" sz="2400" dirty="0" smtClean="0"/>
              <a:t>Asra yemin ederim ki insan gerçekten ziyan içindedir.Bundan ancak iman edip iyi ameller işleyenler,birbirlerine hakkı tavsiye edenler ve sabrı tavsiye edenler müstesnadır .</a:t>
            </a:r>
            <a:endParaRPr lang="tr-TR" sz="2400" dirty="0"/>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4" name="Picture 4" descr="http://t3.gstatic.com/images?q=tbn:ANd9GcRe_2Sx9Xaf_2yKvwDmlh8weMQb-Elcz1Q6E9GQJynWl9d8L-RAVA"/>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4" name="Picture 2" descr="http://t3.gstatic.com/images?q=tbn:ANd9GcTwPMu_aJ_jzJEe17gIzkc2yYD-RaP4PcNOJqXeZLQyZn08aRCb"/>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44034" name="Picture 2" descr="http://t1.gstatic.com/images?q=tbn:ANd9GcSRjma9a2wGPz3UgubErCbiLvtJrJzAqpHhoxK0684a4ZBWtYhPHA"/>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45058" name="Picture 2" descr="http://t0.gstatic.com/images?q=tbn:ANd9GcQurAqSTOSnioYE9-qwIRfKDCvXRgdskiVZtgtEz3afB4hHqFrZpA"/>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46082" name="Picture 2" descr="http://t3.gstatic.com/images?q=tbn:ANd9GcSGNd1BRRRsgRkwYcg8QkJcp4unjd3iaGD4fLd5y1le-RATo7L3"/>
          <p:cNvPicPr>
            <a:picLocks noChangeAspect="1" noChangeArrowheads="1"/>
          </p:cNvPicPr>
          <p:nvPr/>
        </p:nvPicPr>
        <p:blipFill>
          <a:blip r:embed="rId3" cstate="print"/>
          <a:srcRect/>
          <a:stretch>
            <a:fillRect/>
          </a:stretch>
        </p:blipFill>
        <p:spPr bwMode="auto">
          <a:xfrm>
            <a:off x="0" y="1"/>
            <a:ext cx="9144000" cy="6858000"/>
          </a:xfrm>
          <a:prstGeom prst="rect">
            <a:avLst/>
          </a:prstGeom>
          <a:noFill/>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47106" name="Picture 2" descr="http://t3.gstatic.com/images?q=tbn:ANd9GcTi1EWJmjx8n7P4M4zoxeysg6cVBSd8DBMraNunKwkGLTB83oLze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48130" name="Picture 2" descr="http://t1.gstatic.com/images?q=tbn:ANd9GcSL8gwvSo_HBP9CT_unSt_ZnMS7U3mb8U5Qb7YwlXeYcRyBpAwN"/>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49154" name="Picture 2" descr="http://t2.gstatic.com/images?q=tbn:ANd9GcSenkf17lC_GEq8LTCfzalE97NkFsjI61dvSIZOM03GBvKvmX1upQ"/>
          <p:cNvPicPr>
            <a:picLocks noChangeAspect="1" noChangeArrowheads="1"/>
          </p:cNvPicPr>
          <p:nvPr/>
        </p:nvPicPr>
        <p:blipFill>
          <a:blip r:embed="rId3" cstate="print"/>
          <a:srcRect/>
          <a:stretch>
            <a:fillRect/>
          </a:stretch>
        </p:blipFill>
        <p:spPr bwMode="auto">
          <a:xfrm>
            <a:off x="0" y="1"/>
            <a:ext cx="9144000" cy="6858000"/>
          </a:xfrm>
          <a:prstGeom prst="rect">
            <a:avLst/>
          </a:prstGeom>
          <a:noFill/>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1600201"/>
            <a:ext cx="8229600" cy="2908920"/>
          </a:xfrm>
        </p:spPr>
        <p:txBody>
          <a:bodyPr/>
          <a:lstStyle/>
          <a:p>
            <a:endParaRPr lang="tr-TR" dirty="0"/>
          </a:p>
        </p:txBody>
      </p:sp>
      <p:pic>
        <p:nvPicPr>
          <p:cNvPr id="20482" name="Picture 2" descr="http://t3.gstatic.com/images?q=tbn:ANd9GcQhWdCcTwA6bq6Uxm_F-J545eHuetcDrSVmZ4jweyE9chEfNBT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5" name="4 Dikdörtgen"/>
          <p:cNvSpPr/>
          <p:nvPr/>
        </p:nvSpPr>
        <p:spPr>
          <a:xfrm>
            <a:off x="1475656" y="0"/>
            <a:ext cx="6336704" cy="1569660"/>
          </a:xfrm>
          <a:prstGeom prst="rect">
            <a:avLst/>
          </a:prstGeom>
        </p:spPr>
        <p:txBody>
          <a:bodyPr wrap="square">
            <a:spAutoFit/>
          </a:bodyPr>
          <a:lstStyle/>
          <a:p>
            <a:pPr algn="ctr"/>
            <a:r>
              <a:rPr lang="tr-TR" sz="3200" dirty="0" smtClean="0">
                <a:solidFill>
                  <a:srgbClr val="FF0000"/>
                </a:solidFill>
              </a:rPr>
              <a:t>2011-2012 EĞİTİM ve ÖĞRETİM YILI DİN KÜLTÜRÜ ve AHLAK BİLGİSİ DERSİ PERFORMANS ÖDEVİ</a:t>
            </a:r>
            <a:endParaRPr lang="tr-TR" sz="3200" dirty="0">
              <a:solidFill>
                <a:srgbClr val="FF0000"/>
              </a:solidFill>
            </a:endParaRPr>
          </a:p>
        </p:txBody>
      </p:sp>
      <p:sp>
        <p:nvSpPr>
          <p:cNvPr id="6" name="5 Dikdörtgen"/>
          <p:cNvSpPr/>
          <p:nvPr/>
        </p:nvSpPr>
        <p:spPr>
          <a:xfrm>
            <a:off x="0" y="4919008"/>
            <a:ext cx="4572000" cy="1938992"/>
          </a:xfrm>
          <a:prstGeom prst="rect">
            <a:avLst/>
          </a:prstGeom>
        </p:spPr>
        <p:txBody>
          <a:bodyPr wrap="square">
            <a:spAutoFit/>
          </a:bodyPr>
          <a:lstStyle/>
          <a:p>
            <a:pPr>
              <a:buNone/>
            </a:pPr>
            <a:r>
              <a:rPr lang="tr-TR" sz="2000" dirty="0" smtClean="0">
                <a:solidFill>
                  <a:srgbClr val="FF0000"/>
                </a:solidFill>
              </a:rPr>
              <a:t>Hazırlayanın;</a:t>
            </a:r>
          </a:p>
          <a:p>
            <a:pPr>
              <a:buNone/>
            </a:pPr>
            <a:r>
              <a:rPr lang="tr-TR" sz="2000" dirty="0" smtClean="0">
                <a:solidFill>
                  <a:srgbClr val="FF0000"/>
                </a:solidFill>
              </a:rPr>
              <a:t>Adı       : Serra Nur</a:t>
            </a:r>
          </a:p>
          <a:p>
            <a:pPr>
              <a:buNone/>
            </a:pPr>
            <a:r>
              <a:rPr lang="tr-TR" sz="2000" dirty="0" smtClean="0">
                <a:solidFill>
                  <a:srgbClr val="FF0000"/>
                </a:solidFill>
              </a:rPr>
              <a:t>Soyadı : ÖZLÜ</a:t>
            </a:r>
          </a:p>
          <a:p>
            <a:pPr>
              <a:buNone/>
            </a:pPr>
            <a:r>
              <a:rPr lang="tr-TR" sz="2000" dirty="0" smtClean="0">
                <a:solidFill>
                  <a:srgbClr val="FF0000"/>
                </a:solidFill>
              </a:rPr>
              <a:t>Sınıfı    : 6/B</a:t>
            </a:r>
          </a:p>
          <a:p>
            <a:pPr>
              <a:buNone/>
            </a:pPr>
            <a:r>
              <a:rPr lang="tr-TR" sz="2000" dirty="0" smtClean="0">
                <a:solidFill>
                  <a:srgbClr val="FF0000"/>
                </a:solidFill>
              </a:rPr>
              <a:t>Okulu  :  Arif Cebeci İ.O.</a:t>
            </a:r>
          </a:p>
          <a:p>
            <a:pPr>
              <a:buNone/>
            </a:pPr>
            <a:r>
              <a:rPr lang="tr-TR" sz="2000" dirty="0" smtClean="0">
                <a:solidFill>
                  <a:srgbClr val="FF0000"/>
                </a:solidFill>
              </a:rPr>
              <a:t>No       :  664</a:t>
            </a:r>
          </a:p>
        </p:txBody>
      </p:sp>
      <p:sp>
        <p:nvSpPr>
          <p:cNvPr id="8" name="7 Dikdörtgen"/>
          <p:cNvSpPr/>
          <p:nvPr/>
        </p:nvSpPr>
        <p:spPr>
          <a:xfrm>
            <a:off x="152400" y="5071408"/>
            <a:ext cx="4572000" cy="1938992"/>
          </a:xfrm>
          <a:prstGeom prst="rect">
            <a:avLst/>
          </a:prstGeom>
        </p:spPr>
        <p:txBody>
          <a:bodyPr wrap="square">
            <a:spAutoFit/>
          </a:bodyPr>
          <a:lstStyle/>
          <a:p>
            <a:pPr>
              <a:buNone/>
            </a:pPr>
            <a:r>
              <a:rPr lang="tr-TR" sz="2000" dirty="0" smtClean="0">
                <a:solidFill>
                  <a:srgbClr val="FF0000"/>
                </a:solidFill>
              </a:rPr>
              <a:t>Hazırlayanın;</a:t>
            </a:r>
          </a:p>
          <a:p>
            <a:pPr>
              <a:buNone/>
            </a:pPr>
            <a:r>
              <a:rPr lang="tr-TR" sz="2000" dirty="0" smtClean="0">
                <a:solidFill>
                  <a:srgbClr val="FF0000"/>
                </a:solidFill>
              </a:rPr>
              <a:t>Adı       : Serra Nur</a:t>
            </a:r>
          </a:p>
          <a:p>
            <a:pPr>
              <a:buNone/>
            </a:pPr>
            <a:r>
              <a:rPr lang="tr-TR" sz="2000" dirty="0" smtClean="0">
                <a:solidFill>
                  <a:srgbClr val="FF0000"/>
                </a:solidFill>
              </a:rPr>
              <a:t>Soyadı : ÖZLÜ</a:t>
            </a:r>
          </a:p>
          <a:p>
            <a:pPr>
              <a:buNone/>
            </a:pPr>
            <a:r>
              <a:rPr lang="tr-TR" sz="2000" dirty="0" smtClean="0">
                <a:solidFill>
                  <a:srgbClr val="FF0000"/>
                </a:solidFill>
              </a:rPr>
              <a:t>Sınıfı    : 6/B</a:t>
            </a:r>
          </a:p>
          <a:p>
            <a:pPr>
              <a:buNone/>
            </a:pPr>
            <a:r>
              <a:rPr lang="tr-TR" sz="2000" dirty="0" smtClean="0">
                <a:solidFill>
                  <a:srgbClr val="FF0000"/>
                </a:solidFill>
              </a:rPr>
              <a:t>Okulu  :  Arif Cebeci İ.O.</a:t>
            </a:r>
          </a:p>
          <a:p>
            <a:pPr>
              <a:buNone/>
            </a:pPr>
            <a:r>
              <a:rPr lang="tr-TR" sz="2000" dirty="0" smtClean="0">
                <a:solidFill>
                  <a:srgbClr val="FF0000"/>
                </a:solidFill>
              </a:rPr>
              <a:t>No       :  664</a:t>
            </a: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260648"/>
            <a:ext cx="8229600" cy="1224136"/>
          </a:xfrm>
        </p:spPr>
        <p:txBody>
          <a:bodyPr/>
          <a:lstStyle/>
          <a:p>
            <a:pPr algn="ctr"/>
            <a:r>
              <a:rPr lang="tr-TR" dirty="0" smtClean="0"/>
              <a:t>HADİS-İ ŞERİFLER</a:t>
            </a:r>
            <a:endParaRPr lang="tr-TR" dirty="0"/>
          </a:p>
        </p:txBody>
      </p:sp>
      <p:sp>
        <p:nvSpPr>
          <p:cNvPr id="3" name="2 İçerik Yer Tutucusu"/>
          <p:cNvSpPr>
            <a:spLocks noGrp="1"/>
          </p:cNvSpPr>
          <p:nvPr>
            <p:ph idx="1"/>
          </p:nvPr>
        </p:nvSpPr>
        <p:spPr>
          <a:xfrm>
            <a:off x="467544" y="1412776"/>
            <a:ext cx="8229600" cy="5102027"/>
          </a:xfrm>
        </p:spPr>
        <p:txBody>
          <a:bodyPr>
            <a:normAutofit/>
          </a:bodyPr>
          <a:lstStyle/>
          <a:p>
            <a:pPr>
              <a:buNone/>
            </a:pPr>
            <a:r>
              <a:rPr lang="tr-TR" sz="2000" b="1" dirty="0" smtClean="0"/>
              <a:t>      </a:t>
            </a:r>
            <a:r>
              <a:rPr lang="tr-TR" sz="2000" b="1" dirty="0" smtClean="0">
                <a:solidFill>
                  <a:srgbClr val="000000"/>
                </a:solidFill>
              </a:rPr>
              <a:t>1) </a:t>
            </a:r>
            <a:r>
              <a:rPr lang="tr-TR" sz="2000" b="1" dirty="0" smtClean="0">
                <a:solidFill>
                  <a:srgbClr val="ED4581"/>
                </a:solidFill>
              </a:rPr>
              <a:t>Sabır,</a:t>
            </a:r>
            <a:r>
              <a:rPr lang="tr-TR" sz="2000" dirty="0">
                <a:solidFill>
                  <a:srgbClr val="ED4581"/>
                </a:solidFill>
              </a:rPr>
              <a:t> </a:t>
            </a:r>
            <a:r>
              <a:rPr lang="tr-TR" sz="2000" b="1" dirty="0" smtClean="0">
                <a:solidFill>
                  <a:srgbClr val="ED4581"/>
                </a:solidFill>
              </a:rPr>
              <a:t>imanın yarısıdır.</a:t>
            </a:r>
            <a:r>
              <a:rPr lang="tr-TR" sz="2000" dirty="0">
                <a:solidFill>
                  <a:srgbClr val="ED4581"/>
                </a:solidFill>
              </a:rPr>
              <a:t> </a:t>
            </a:r>
            <a:endParaRPr lang="tr-TR" sz="2000" dirty="0" smtClean="0">
              <a:solidFill>
                <a:srgbClr val="ED4581"/>
              </a:solidFill>
            </a:endParaRPr>
          </a:p>
          <a:p>
            <a:pPr>
              <a:buNone/>
            </a:pPr>
            <a:r>
              <a:rPr lang="tr-TR" sz="2000" dirty="0" smtClean="0"/>
              <a:t>     </a:t>
            </a:r>
            <a:r>
              <a:rPr lang="tr-TR" sz="2000" dirty="0" smtClean="0">
                <a:solidFill>
                  <a:srgbClr val="92D050"/>
                </a:solidFill>
              </a:rPr>
              <a:t> </a:t>
            </a:r>
            <a:r>
              <a:rPr lang="tr-TR" sz="2000" dirty="0" smtClean="0">
                <a:solidFill>
                  <a:srgbClr val="000000"/>
                </a:solidFill>
              </a:rPr>
              <a:t>2)  </a:t>
            </a:r>
            <a:r>
              <a:rPr lang="tr-TR" sz="2000" dirty="0" smtClean="0">
                <a:solidFill>
                  <a:srgbClr val="92D050"/>
                </a:solidFill>
              </a:rPr>
              <a:t>Sabır </a:t>
            </a:r>
            <a:r>
              <a:rPr lang="tr-TR" sz="2000" dirty="0">
                <a:solidFill>
                  <a:srgbClr val="92D050"/>
                </a:solidFill>
              </a:rPr>
              <a:t>güzeldir, fakat yoksullarda olursa daha da güzel </a:t>
            </a:r>
            <a:r>
              <a:rPr lang="tr-TR" sz="2000" dirty="0" smtClean="0">
                <a:solidFill>
                  <a:srgbClr val="92D050"/>
                </a:solidFill>
              </a:rPr>
              <a:t>olur.</a:t>
            </a:r>
            <a:r>
              <a:rPr lang="tr-TR" sz="2000" b="1" dirty="0"/>
              <a:t> </a:t>
            </a:r>
            <a:endParaRPr lang="tr-TR" sz="2000" b="1" dirty="0" smtClean="0"/>
          </a:p>
          <a:p>
            <a:pPr>
              <a:buNone/>
            </a:pPr>
            <a:r>
              <a:rPr lang="tr-TR" sz="2000" b="1" dirty="0"/>
              <a:t> </a:t>
            </a:r>
            <a:r>
              <a:rPr lang="tr-TR" sz="2000" b="1" dirty="0" smtClean="0"/>
              <a:t>     </a:t>
            </a:r>
            <a:r>
              <a:rPr lang="tr-TR" sz="2000" b="1" dirty="0" smtClean="0">
                <a:solidFill>
                  <a:srgbClr val="000000"/>
                </a:solidFill>
              </a:rPr>
              <a:t>3)  </a:t>
            </a:r>
            <a:r>
              <a:rPr lang="tr-TR" sz="2000" b="1" dirty="0" smtClean="0">
                <a:solidFill>
                  <a:srgbClr val="FA8AEA"/>
                </a:solidFill>
              </a:rPr>
              <a:t>Sabır</a:t>
            </a:r>
            <a:r>
              <a:rPr lang="tr-TR" sz="2000" b="1" dirty="0">
                <a:solidFill>
                  <a:srgbClr val="FA8AEA"/>
                </a:solidFill>
              </a:rPr>
              <a:t>, belanın ilk şiddetli </a:t>
            </a:r>
            <a:r>
              <a:rPr lang="tr-TR" sz="2000" b="1" dirty="0" smtClean="0">
                <a:solidFill>
                  <a:srgbClr val="FA8AEA"/>
                </a:solidFill>
              </a:rPr>
              <a:t>zamanındadır.</a:t>
            </a:r>
            <a:r>
              <a:rPr lang="tr-TR" sz="2000" b="1" dirty="0"/>
              <a:t> </a:t>
            </a:r>
            <a:endParaRPr lang="tr-TR" sz="2000" b="1" dirty="0" smtClean="0"/>
          </a:p>
          <a:p>
            <a:pPr>
              <a:buNone/>
            </a:pPr>
            <a:r>
              <a:rPr lang="tr-TR" sz="2000" b="1" dirty="0" smtClean="0"/>
              <a:t>      </a:t>
            </a:r>
            <a:r>
              <a:rPr lang="tr-TR" sz="2000" b="1" dirty="0" smtClean="0">
                <a:solidFill>
                  <a:srgbClr val="000000"/>
                </a:solidFill>
              </a:rPr>
              <a:t>4)  </a:t>
            </a:r>
            <a:r>
              <a:rPr lang="tr-TR" sz="2000" b="1" dirty="0" smtClean="0">
                <a:solidFill>
                  <a:schemeClr val="accent6">
                    <a:lumMod val="75000"/>
                  </a:schemeClr>
                </a:solidFill>
              </a:rPr>
              <a:t>Sabır </a:t>
            </a:r>
            <a:r>
              <a:rPr lang="tr-TR" sz="2000" b="1" dirty="0">
                <a:solidFill>
                  <a:schemeClr val="accent6">
                    <a:lumMod val="75000"/>
                  </a:schemeClr>
                </a:solidFill>
              </a:rPr>
              <a:t>imanda, bedendeki baş </a:t>
            </a:r>
            <a:r>
              <a:rPr lang="tr-TR" sz="2000" b="1" dirty="0" smtClean="0">
                <a:solidFill>
                  <a:schemeClr val="accent6">
                    <a:lumMod val="75000"/>
                  </a:schemeClr>
                </a:solidFill>
              </a:rPr>
              <a:t>gibidir.</a:t>
            </a:r>
            <a:r>
              <a:rPr lang="tr-TR" sz="2000" b="1" dirty="0" smtClean="0"/>
              <a:t> </a:t>
            </a:r>
          </a:p>
          <a:p>
            <a:pPr>
              <a:buNone/>
            </a:pPr>
            <a:r>
              <a:rPr lang="tr-TR" sz="2000" b="1" dirty="0">
                <a:solidFill>
                  <a:srgbClr val="00CCFF"/>
                </a:solidFill>
              </a:rPr>
              <a:t> </a:t>
            </a:r>
            <a:r>
              <a:rPr lang="tr-TR" sz="2000" b="1" dirty="0" smtClean="0">
                <a:solidFill>
                  <a:srgbClr val="00CCFF"/>
                </a:solidFill>
              </a:rPr>
              <a:t>     </a:t>
            </a:r>
            <a:r>
              <a:rPr lang="tr-TR" sz="2000" b="1" dirty="0" smtClean="0">
                <a:solidFill>
                  <a:srgbClr val="000000"/>
                </a:solidFill>
              </a:rPr>
              <a:t>5)  </a:t>
            </a:r>
            <a:r>
              <a:rPr lang="tr-TR" sz="2000" b="1" dirty="0" smtClean="0">
                <a:solidFill>
                  <a:srgbClr val="00CCFF"/>
                </a:solidFill>
              </a:rPr>
              <a:t>Allah’ın müminler için ön gördüğü hükmü / kararı beni oldukça    sevindirmektedir. Şöyle ki; kendisine bir hayır / bir iyilik dokunsa Rabbine </a:t>
            </a:r>
            <a:r>
              <a:rPr lang="tr-TR" sz="2000" b="1" dirty="0" err="1" smtClean="0">
                <a:solidFill>
                  <a:srgbClr val="00CCFF"/>
                </a:solidFill>
              </a:rPr>
              <a:t>hamd</a:t>
            </a:r>
            <a:r>
              <a:rPr lang="tr-TR" sz="2000" b="1" dirty="0" smtClean="0">
                <a:solidFill>
                  <a:srgbClr val="00CCFF"/>
                </a:solidFill>
              </a:rPr>
              <a:t> eder ve şükreder. Başına bir musibet gelse </a:t>
            </a:r>
            <a:r>
              <a:rPr lang="tr-TR" sz="2000" b="1" dirty="0" err="1" smtClean="0">
                <a:solidFill>
                  <a:srgbClr val="00CCFF"/>
                </a:solidFill>
              </a:rPr>
              <a:t>hamd</a:t>
            </a:r>
            <a:r>
              <a:rPr lang="tr-TR" sz="2000" b="1" dirty="0" smtClean="0">
                <a:solidFill>
                  <a:srgbClr val="00CCFF"/>
                </a:solidFill>
              </a:rPr>
              <a:t> eder ve sabreder. Her durumda </a:t>
            </a:r>
            <a:r>
              <a:rPr lang="tr-TR" sz="2000" b="1" i="1" dirty="0" smtClean="0">
                <a:solidFill>
                  <a:srgbClr val="00CCFF"/>
                </a:solidFill>
              </a:rPr>
              <a:t>-hatta hanımının ağzına koyacağı bir lokmadan ötürü dahi- </a:t>
            </a:r>
            <a:r>
              <a:rPr lang="tr-TR" sz="2000" b="1" dirty="0" smtClean="0">
                <a:solidFill>
                  <a:srgbClr val="00CCFF"/>
                </a:solidFill>
              </a:rPr>
              <a:t>mümin için bir ücret / bir mükâfat vardır.</a:t>
            </a:r>
            <a:r>
              <a:rPr lang="tr-TR" sz="2000" dirty="0" smtClean="0"/>
              <a:t> </a:t>
            </a:r>
          </a:p>
          <a:p>
            <a:pPr>
              <a:buNone/>
            </a:pPr>
            <a:r>
              <a:rPr lang="tr-TR" sz="2000" dirty="0" smtClean="0"/>
              <a:t>       6)  </a:t>
            </a:r>
            <a:r>
              <a:rPr lang="tr-TR" sz="2000" dirty="0" smtClean="0">
                <a:solidFill>
                  <a:srgbClr val="CC0099"/>
                </a:solidFill>
              </a:rPr>
              <a:t>"Allah Teala hazretleri şöyle demiştir: "Ben kimin iki sevdiğini almışsam ve o da sevabını umarak sabretmişse, ona cennet dışında bir </a:t>
            </a:r>
            <a:r>
              <a:rPr lang="tr-TR" sz="2000" dirty="0" err="1" smtClean="0">
                <a:solidFill>
                  <a:srgbClr val="CC0099"/>
                </a:solidFill>
              </a:rPr>
              <a:t>mükafaat</a:t>
            </a:r>
            <a:r>
              <a:rPr lang="tr-TR" sz="2000" dirty="0" smtClean="0">
                <a:solidFill>
                  <a:srgbClr val="CC0099"/>
                </a:solidFill>
              </a:rPr>
              <a:t> vermeye razı olmam"</a:t>
            </a:r>
            <a:r>
              <a:rPr lang="tr-TR" sz="2000" b="1" dirty="0" smtClean="0"/>
              <a:t> </a:t>
            </a:r>
          </a:p>
          <a:p>
            <a:pPr>
              <a:buNone/>
            </a:pPr>
            <a:r>
              <a:rPr lang="tr-TR" sz="2000" b="1" dirty="0" smtClean="0"/>
              <a:t>        7)  </a:t>
            </a:r>
            <a:r>
              <a:rPr lang="tr-TR" sz="2000" b="1" dirty="0" smtClean="0">
                <a:solidFill>
                  <a:srgbClr val="CC66FF"/>
                </a:solidFill>
              </a:rPr>
              <a:t>Bedende baş ne ise, imanda da sabır aynıdır Başsız beden olmayacağı gibi, sabırsız da iman olamaz.</a:t>
            </a:r>
            <a:endParaRPr lang="tr-TR" sz="2000" dirty="0">
              <a:solidFill>
                <a:srgbClr val="CC66FF"/>
              </a:solidFill>
            </a:endParaRP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9512" y="0"/>
            <a:ext cx="8686800" cy="764704"/>
          </a:xfrm>
        </p:spPr>
        <p:txBody>
          <a:bodyPr>
            <a:normAutofit/>
          </a:bodyPr>
          <a:lstStyle/>
          <a:p>
            <a:pPr algn="ctr"/>
            <a:r>
              <a:rPr lang="tr-TR" dirty="0" smtClean="0">
                <a:solidFill>
                  <a:srgbClr val="C11995"/>
                </a:solidFill>
              </a:rPr>
              <a:t>NEDEN </a:t>
            </a:r>
            <a:r>
              <a:rPr lang="tr-TR" dirty="0" err="1" smtClean="0">
                <a:solidFill>
                  <a:srgbClr val="C11995"/>
                </a:solidFill>
              </a:rPr>
              <a:t>ASR</a:t>
            </a:r>
            <a:r>
              <a:rPr lang="tr-TR" dirty="0" smtClean="0">
                <a:solidFill>
                  <a:srgbClr val="C11995"/>
                </a:solidFill>
              </a:rPr>
              <a:t> SURESİ?</a:t>
            </a:r>
            <a:endParaRPr lang="tr-TR" dirty="0">
              <a:solidFill>
                <a:srgbClr val="C11995"/>
              </a:solidFill>
            </a:endParaRPr>
          </a:p>
        </p:txBody>
      </p:sp>
      <p:sp>
        <p:nvSpPr>
          <p:cNvPr id="3" name="2 İçerik Yer Tutucusu"/>
          <p:cNvSpPr>
            <a:spLocks noGrp="1"/>
          </p:cNvSpPr>
          <p:nvPr>
            <p:ph idx="1"/>
          </p:nvPr>
        </p:nvSpPr>
        <p:spPr>
          <a:xfrm>
            <a:off x="323528" y="692696"/>
            <a:ext cx="8686800" cy="6048672"/>
          </a:xfrm>
        </p:spPr>
        <p:txBody>
          <a:bodyPr>
            <a:noAutofit/>
          </a:bodyPr>
          <a:lstStyle/>
          <a:p>
            <a:pPr>
              <a:buNone/>
            </a:pPr>
            <a:r>
              <a:rPr lang="tr-TR" sz="1600" dirty="0" smtClean="0"/>
              <a:t>       Sahabeler birbirleriyle karşılaştıklarında önce selâmlaşırlar sonra hemen </a:t>
            </a:r>
            <a:r>
              <a:rPr lang="tr-TR" sz="1600" dirty="0" err="1" smtClean="0"/>
              <a:t>Asr</a:t>
            </a:r>
            <a:r>
              <a:rPr lang="tr-TR" sz="1600" dirty="0" smtClean="0"/>
              <a:t> süresini okurlar birbirlerine... ve birbirlerinden ayrılacakları zaman tekrar </a:t>
            </a:r>
            <a:r>
              <a:rPr lang="tr-TR" sz="1600" dirty="0" err="1" smtClean="0"/>
              <a:t>Asr</a:t>
            </a:r>
            <a:r>
              <a:rPr lang="tr-TR" sz="1600" dirty="0" smtClean="0"/>
              <a:t> süresini okuyup selâmlaşıp ayrılırlar... </a:t>
            </a:r>
            <a:br>
              <a:rPr lang="tr-TR" sz="1600" dirty="0" smtClean="0"/>
            </a:br>
            <a:endParaRPr lang="tr-TR" sz="1600" dirty="0" smtClean="0"/>
          </a:p>
          <a:p>
            <a:pPr>
              <a:buNone/>
            </a:pPr>
            <a:r>
              <a:rPr lang="tr-TR" sz="1600" dirty="0" smtClean="0"/>
              <a:t>       Çok merak etmiştim bunun sebebini. Kuran'ı Kerimde onca süre ve ayet varken neden </a:t>
            </a:r>
            <a:r>
              <a:rPr lang="tr-TR" sz="1600" dirty="0" err="1" smtClean="0"/>
              <a:t>Asr'ı</a:t>
            </a:r>
            <a:r>
              <a:rPr lang="tr-TR" sz="1600" dirty="0" smtClean="0"/>
              <a:t> okuyorlardı ki? Sebep neydi? Merakım beni araştırmaya itti..Yıllardır namazda okuduğum hiçbir sürenin ne anlama geldiğini bilmiyordum. Ve ilk kez Kuran'ın </a:t>
            </a:r>
            <a:r>
              <a:rPr lang="tr-TR" sz="1600" dirty="0" err="1" smtClean="0"/>
              <a:t>türkçesini</a:t>
            </a:r>
            <a:r>
              <a:rPr lang="tr-TR" sz="1600" dirty="0" smtClean="0"/>
              <a:t> , </a:t>
            </a:r>
            <a:r>
              <a:rPr lang="tr-TR" sz="1600" dirty="0" err="1" smtClean="0"/>
              <a:t>Asr</a:t>
            </a:r>
            <a:r>
              <a:rPr lang="tr-TR" sz="1600" dirty="0" smtClean="0"/>
              <a:t> süresiyle okumaya başladığımda dehşete düştüm. .Yoksa ben yıllarca cennete gireceğimi zannetmekle kendimi mi kandırmıştım...! </a:t>
            </a:r>
            <a:br>
              <a:rPr lang="tr-TR" sz="1600" dirty="0" smtClean="0"/>
            </a:br>
            <a:r>
              <a:rPr lang="tr-TR" sz="1600" dirty="0" smtClean="0"/>
              <a:t/>
            </a:r>
            <a:br>
              <a:rPr lang="tr-TR" sz="1600" dirty="0" smtClean="0"/>
            </a:br>
            <a:r>
              <a:rPr lang="tr-TR" sz="1600" b="1" dirty="0" smtClean="0"/>
              <a:t>Sureyi okurken her kelimesini her cümlesini dikkatlice okuyordum, sahabelerin bu sureye neden bu kadar önem verdiklerini anlamak için ...Asırlar önce inen bu sure, yıllarca namazda okumama rağmen benim beynime, yüreğime ve hayatıma şimdi iniyordu Allah bana bu süre ile şunları anlatmaya çalışıyordu...!</a:t>
            </a:r>
            <a:r>
              <a:rPr lang="tr-TR" sz="1600" dirty="0" smtClean="0"/>
              <a:t> </a:t>
            </a:r>
            <a:br>
              <a:rPr lang="tr-TR" sz="1600" dirty="0" smtClean="0"/>
            </a:br>
            <a:r>
              <a:rPr lang="tr-TR" sz="1600" dirty="0" smtClean="0"/>
              <a:t/>
            </a:r>
            <a:br>
              <a:rPr lang="tr-TR" sz="1600" dirty="0" smtClean="0"/>
            </a:br>
            <a:r>
              <a:rPr lang="tr-TR" sz="1600" b="1" dirty="0" smtClean="0"/>
              <a:t> 1)   </a:t>
            </a:r>
            <a:r>
              <a:rPr lang="tr-TR" sz="1600" b="1" dirty="0" smtClean="0">
                <a:solidFill>
                  <a:srgbClr val="FF0000"/>
                </a:solidFill>
              </a:rPr>
              <a:t>Asra ( zamana ) yemin olsun ki</a:t>
            </a:r>
            <a:r>
              <a:rPr lang="tr-TR" sz="1600" b="1" dirty="0" smtClean="0"/>
              <a:t>; Düşündüm ki insanlar bunun şirk olduğunu bilmeden Allah'tan başka şey adına yemin etmek şirktir.) en değerli şeylerin üzerine yemin ederler., oğlum ölsün, gözüm kör olsun, babam ölsün ki.. vs. Rabbimde zaman üzerine yemin ediyorsa demek ki zaman çok değerli olmalı. Allah zamana yemin ederek olayın </a:t>
            </a:r>
            <a:r>
              <a:rPr lang="tr-TR" sz="1600" b="1" dirty="0" err="1" smtClean="0"/>
              <a:t>vehametine</a:t>
            </a:r>
            <a:r>
              <a:rPr lang="tr-TR" sz="1600" b="1" dirty="0" smtClean="0"/>
              <a:t> dikkat çekiyor. İnsanlar bir cennet ümidiyle yaşıyorlar ve bu cennet için ZAMAN TÜNELİNDEN ( bize verilen ömür ) geçmek zorundalar. Ne kazanacaklarsa bu tünel içinde kazanacaklar, ne kaybedeceklerse yine bu tünel içinde kaybedecekler... Demek ki zaman yani bize verilen ömür,cenneti kazanmak için insanlara verilen en büyük nimet ve bu nimetin hakkını vererek kullanmak gerek….</a:t>
            </a:r>
            <a:r>
              <a:rPr lang="tr-TR" sz="1600" dirty="0" smtClean="0"/>
              <a:t/>
            </a:r>
            <a:br>
              <a:rPr lang="tr-TR" sz="1600" dirty="0" smtClean="0"/>
            </a:br>
            <a:endParaRPr lang="tr-TR" sz="1600" dirty="0"/>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0"/>
            <a:ext cx="8686800" cy="2736304"/>
          </a:xfrm>
        </p:spPr>
        <p:txBody>
          <a:bodyPr>
            <a:noAutofit/>
          </a:bodyPr>
          <a:lstStyle/>
          <a:p>
            <a:pPr>
              <a:buNone/>
            </a:pPr>
            <a:r>
              <a:rPr lang="tr-TR" sz="1600" dirty="0" smtClean="0"/>
              <a:t/>
            </a:r>
            <a:br>
              <a:rPr lang="tr-TR" sz="1600" dirty="0" smtClean="0"/>
            </a:br>
            <a:r>
              <a:rPr lang="tr-TR" sz="1600" b="1" dirty="0" smtClean="0"/>
              <a:t>2).</a:t>
            </a:r>
            <a:r>
              <a:rPr lang="tr-TR" sz="1600" b="1" dirty="0" smtClean="0">
                <a:solidFill>
                  <a:srgbClr val="FF0000"/>
                </a:solidFill>
              </a:rPr>
              <a:t> İnsan gerçekten ziyandadır</a:t>
            </a:r>
            <a:r>
              <a:rPr lang="tr-TR" sz="1600" b="1" dirty="0" smtClean="0"/>
              <a:t>: Büyük bir kaybediş içindedir, müflistir. Zamanı Allah yolunda kullanmayan kişi </a:t>
            </a:r>
            <a:r>
              <a:rPr lang="tr-TR" sz="1600" b="1" dirty="0" err="1" smtClean="0"/>
              <a:t>heva</a:t>
            </a:r>
            <a:r>
              <a:rPr lang="tr-TR" sz="1600" b="1" dirty="0" smtClean="0"/>
              <a:t> ve hevesinde kullanarak tüketmiş bir müflisti ve ebediyen kaybedenlerden olmuştur...</a:t>
            </a:r>
            <a:r>
              <a:rPr lang="tr-TR" sz="1600" dirty="0" smtClean="0"/>
              <a:t> </a:t>
            </a:r>
            <a:br>
              <a:rPr lang="tr-TR" sz="1600" dirty="0" smtClean="0"/>
            </a:br>
            <a:r>
              <a:rPr lang="tr-TR" sz="1600" dirty="0" smtClean="0"/>
              <a:t/>
            </a:r>
            <a:br>
              <a:rPr lang="tr-TR" sz="1600" dirty="0" smtClean="0"/>
            </a:br>
            <a:r>
              <a:rPr lang="tr-TR" sz="1600" b="1" dirty="0" smtClean="0"/>
              <a:t>Bu ayetlerden sonra Rabbim bize bu kaybedenlerden olmamamız için formül vermektedir, yol göstermektedir. Kulum; eğer Allah '</a:t>
            </a:r>
            <a:r>
              <a:rPr lang="tr-TR" sz="1600" b="1" dirty="0" err="1" smtClean="0"/>
              <a:t>ın</a:t>
            </a:r>
            <a:r>
              <a:rPr lang="tr-TR" sz="1600" b="1" dirty="0" smtClean="0"/>
              <a:t> rızasını ve cennetini diliyorsan ve cehennemden korkuyorsan işte sen bir ucu dünyada başlayıp cehennem üzerinden geçen diğer ucu cennete biten bir köprüye, yani SIRATA gireceksin. Ve bu köprü üzerinde sana sırayla dört kapı açılacak. O kapılardan sırayla geçmeden cennete ulaşamazsın. Ve bir sonraki kapıya girmen için bir önceki kapıdan geçmek zorundasın.</a:t>
            </a:r>
            <a:r>
              <a:rPr lang="tr-TR" sz="1600" dirty="0" smtClean="0"/>
              <a:t> </a:t>
            </a:r>
            <a:br>
              <a:rPr lang="tr-TR" sz="1600" dirty="0" smtClean="0"/>
            </a:br>
            <a:r>
              <a:rPr lang="tr-TR" sz="1600" dirty="0" smtClean="0"/>
              <a:t/>
            </a:r>
            <a:br>
              <a:rPr lang="tr-TR" sz="1600" dirty="0" smtClean="0"/>
            </a:br>
            <a:endParaRPr lang="tr-TR" sz="1600" dirty="0"/>
          </a:p>
        </p:txBody>
      </p:sp>
      <p:sp>
        <p:nvSpPr>
          <p:cNvPr id="4" name="3 Dikdörtgen"/>
          <p:cNvSpPr/>
          <p:nvPr/>
        </p:nvSpPr>
        <p:spPr>
          <a:xfrm>
            <a:off x="539552" y="2924944"/>
            <a:ext cx="8136904" cy="3693319"/>
          </a:xfrm>
          <a:prstGeom prst="rect">
            <a:avLst/>
          </a:prstGeom>
        </p:spPr>
        <p:txBody>
          <a:bodyPr wrap="square">
            <a:spAutoFit/>
          </a:bodyPr>
          <a:lstStyle/>
          <a:p>
            <a:r>
              <a:rPr lang="tr-TR" b="1" dirty="0" smtClean="0"/>
              <a:t>3) </a:t>
            </a:r>
            <a:r>
              <a:rPr lang="tr-TR" b="1" dirty="0" smtClean="0">
                <a:solidFill>
                  <a:srgbClr val="FF0000"/>
                </a:solidFill>
              </a:rPr>
              <a:t>Ancak İMAN EDENLER</a:t>
            </a:r>
            <a:r>
              <a:rPr lang="tr-TR" b="1" dirty="0" smtClean="0"/>
              <a:t>: Demek ki cehennem üzerinden geçen bu köprünün birinci kapısı İMAN kapısı. Yani Allah' a, Kuran'a, Peygamberlere ve </a:t>
            </a:r>
            <a:r>
              <a:rPr lang="tr-TR" b="1" dirty="0" err="1" smtClean="0"/>
              <a:t>Ahirete</a:t>
            </a:r>
            <a:r>
              <a:rPr lang="tr-TR" b="1" dirty="0" smtClean="0"/>
              <a:t> inanmak... Cahiliye dönemimde bunların hepsine inanıyordum...Ama cennete ulaşmam için daha önümde üç kapı vardı ve zaman nasıl akıp gidiyorsa bende bu kapıda durmamalı, diğer kapılara doğru yol almalıydım.Cehennem beni çağırıyor, cennetse    ‘Durma diğer kapıları da geç ki bana </a:t>
            </a:r>
            <a:r>
              <a:rPr lang="tr-TR" b="1" dirty="0" err="1" smtClean="0"/>
              <a:t>ulaşasın’diyordu</a:t>
            </a:r>
            <a:r>
              <a:rPr lang="tr-TR" b="1" dirty="0" smtClean="0"/>
              <a:t>. Demek ki cennete ulaşmak için İMAN ETMEM YETMİYOR olmalı ki Allah beni ikinci kapıya yöneltiyordu... Ama ne yazık ki insanların çoğu cehenneme bu kapıdan yuvarlanıyordu...</a:t>
            </a:r>
            <a:r>
              <a:rPr lang="tr-TR" dirty="0" smtClean="0"/>
              <a:t> </a:t>
            </a:r>
            <a:br>
              <a:rPr lang="tr-TR" dirty="0" smtClean="0"/>
            </a:br>
            <a:r>
              <a:rPr lang="tr-TR" dirty="0" smtClean="0"/>
              <a:t/>
            </a:r>
            <a:br>
              <a:rPr lang="tr-TR" dirty="0" smtClean="0"/>
            </a:br>
            <a:r>
              <a:rPr lang="tr-TR" b="1" dirty="0" smtClean="0"/>
              <a:t>‘’İman ettim demekle kurtulacağınızı mı zannettiniz. Nasıl iman ettiğinizi ve ne derece samimi olduğunuzu ölçeceğiz.’’ </a:t>
            </a:r>
            <a:r>
              <a:rPr lang="tr-TR" dirty="0" smtClean="0"/>
              <a:t>(</a:t>
            </a:r>
            <a:r>
              <a:rPr lang="tr-TR" b="1" dirty="0" err="1" smtClean="0"/>
              <a:t>Ankebut</a:t>
            </a:r>
            <a:r>
              <a:rPr lang="tr-TR" b="1" dirty="0" smtClean="0"/>
              <a:t> süresi 2 ve 3. ayet )</a:t>
            </a:r>
            <a:r>
              <a:rPr lang="tr-TR" dirty="0" smtClean="0"/>
              <a:t/>
            </a:r>
            <a:br>
              <a:rPr lang="tr-TR" dirty="0" smtClean="0"/>
            </a:br>
            <a:endParaRPr lang="tr-TR" dirty="0"/>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116632"/>
            <a:ext cx="8686800" cy="2304256"/>
          </a:xfrm>
        </p:spPr>
        <p:txBody>
          <a:bodyPr>
            <a:noAutofit/>
          </a:bodyPr>
          <a:lstStyle/>
          <a:p>
            <a:pPr>
              <a:buNone/>
            </a:pPr>
            <a:r>
              <a:rPr lang="tr-TR" sz="1600" dirty="0" smtClean="0"/>
              <a:t/>
            </a:r>
            <a:br>
              <a:rPr lang="tr-TR" sz="1600" dirty="0" smtClean="0"/>
            </a:br>
            <a:r>
              <a:rPr lang="tr-TR" sz="1600" b="1" dirty="0" smtClean="0"/>
              <a:t>4) </a:t>
            </a:r>
            <a:r>
              <a:rPr lang="tr-TR" sz="1600" b="1" dirty="0" smtClean="0">
                <a:solidFill>
                  <a:srgbClr val="FF0000"/>
                </a:solidFill>
              </a:rPr>
              <a:t>SALİH AMEL İŞLEYENLER</a:t>
            </a:r>
            <a:r>
              <a:rPr lang="tr-TR" sz="1600" b="1" dirty="0" smtClean="0"/>
              <a:t>: Demek ki ikinci kapı buydu. Yani Allah ‘’Ey kulum beni sevdiğini ve benden korktuğunu söylemen cennete ulaşman için yeterli değil. İnandığını yaptığın işlerle bana kanıtlamalısın. Ben, bana iman ettiğinin delillerini </a:t>
            </a:r>
            <a:r>
              <a:rPr lang="tr-TR" sz="1600" b="1" dirty="0" err="1" smtClean="0"/>
              <a:t>salih</a:t>
            </a:r>
            <a:r>
              <a:rPr lang="tr-TR" sz="1600" b="1" dirty="0" smtClean="0"/>
              <a:t> amellerinle görmeliyim, melekler görmeli, insanlar ve cinler senin işlediğin </a:t>
            </a:r>
            <a:r>
              <a:rPr lang="tr-TR" sz="1600" b="1" dirty="0" err="1" smtClean="0"/>
              <a:t>salih</a:t>
            </a:r>
            <a:r>
              <a:rPr lang="tr-TR" sz="1600" b="1" dirty="0" smtClean="0"/>
              <a:t> amellere şahit olmalı. Yani emir ve yasaklarıma uymadığın sürece iman etmen seni cennete götürmeyecek.. Oruçla, namazla, zekatla, hacla, ahlakla bunu bana kanıtlamalısın..Ve bunları da yapman seni cennete götürmeye yetmez, daha önünde geçmen gereken iki kapın var.‘’diyordu.. İnsanların çoğu da cehenneme bu kapıdan yuvarlanacaktı..</a:t>
            </a:r>
            <a:r>
              <a:rPr lang="tr-TR" sz="1600" dirty="0" smtClean="0"/>
              <a:t> </a:t>
            </a:r>
            <a:br>
              <a:rPr lang="tr-TR" sz="1600" dirty="0" smtClean="0"/>
            </a:br>
            <a:r>
              <a:rPr lang="tr-TR" sz="1600" dirty="0" smtClean="0"/>
              <a:t/>
            </a:r>
            <a:br>
              <a:rPr lang="tr-TR" sz="1600" dirty="0" smtClean="0"/>
            </a:br>
            <a:endParaRPr lang="tr-TR" sz="1600" dirty="0"/>
          </a:p>
        </p:txBody>
      </p:sp>
      <p:sp>
        <p:nvSpPr>
          <p:cNvPr id="5" name="4 Dikdörtgen"/>
          <p:cNvSpPr/>
          <p:nvPr/>
        </p:nvSpPr>
        <p:spPr>
          <a:xfrm>
            <a:off x="611560" y="2420888"/>
            <a:ext cx="8136904" cy="4308872"/>
          </a:xfrm>
          <a:prstGeom prst="rect">
            <a:avLst/>
          </a:prstGeom>
        </p:spPr>
        <p:txBody>
          <a:bodyPr wrap="square">
            <a:spAutoFit/>
          </a:bodyPr>
          <a:lstStyle/>
          <a:p>
            <a:r>
              <a:rPr lang="tr-TR" sz="1600" b="1" dirty="0" smtClean="0"/>
              <a:t>5)  </a:t>
            </a:r>
            <a:r>
              <a:rPr lang="tr-TR" sz="1600" b="1" dirty="0" smtClean="0">
                <a:solidFill>
                  <a:srgbClr val="FF0000"/>
                </a:solidFill>
              </a:rPr>
              <a:t>HAKKI TAVSİYE EDENLER</a:t>
            </a:r>
            <a:r>
              <a:rPr lang="tr-TR" sz="1600" b="1" dirty="0" smtClean="0"/>
              <a:t>: Demek ki üçüncü kapı Allah'ın yeryüzündeki halifesi olmak. Allah'ı insanlara anlatmak, insanlara iyiliği emredip kötülükten sakındırmak gerekiyordu. Zira </a:t>
            </a:r>
            <a:r>
              <a:rPr lang="tr-TR" sz="1600" b="1" dirty="0" err="1" smtClean="0"/>
              <a:t>islâm</a:t>
            </a:r>
            <a:r>
              <a:rPr lang="tr-TR" sz="1600" b="1" dirty="0" smtClean="0"/>
              <a:t> tek başına herkesin evinde yaşadığı bir din değil, toplum diniydi... İslâm'da kendini kurtaran kaptan değil, gemisini kurtaran kaptandı ancak. Eğer halkı taşıyan gemi batmışsa zaten kaptan da kesinlikle batacaktı. Efendimiz bir hadiste buyurur ki.. ‘’Cebrail AS, Allah'tan bir kavmin helâki emrini alır ve gece vakti yeryüzüne iner. Bir bakar ki pek çok evde ışıklar yanıyor ve o evlerin sahipleri gece namazına kalkmışlar. Acaba der Cebrail AS " ben mi emri yanlış anladım. Allah kendisine ibadet eden kulların üzerine </a:t>
            </a:r>
            <a:r>
              <a:rPr lang="tr-TR" sz="1600" b="1" dirty="0" err="1" smtClean="0"/>
              <a:t>gazab</a:t>
            </a:r>
            <a:r>
              <a:rPr lang="tr-TR" sz="1600" b="1" dirty="0" smtClean="0"/>
              <a:t> indirmez" ve tekrar Rabbine döner. Rabbim helak edeceğim kavim içinde pek çok kişi gece namazına kalkmıştı,"acaba ben mi yanlış anladım "der. Allah ‘’Hayır git hepsini birlikte helak et. Çünkü o namaz kılanlar dini kendi içlerinde evlerinde yaşadılar ve halk Allah'ın sınırlarını aştığı halde onları uyarıp , iyiliği emredip kötülükten sakındırmadılar. Hepsini birlikte helak et. ‘’... Demek ki üçüncü kapı Allah'ın dininin yeryüzüne hakim olması için kulların verdiği emek kapısıydı ; Ve Allah bu emekleri görmek istiyordu. Ne var ki bu kapıda da olmamıza rağmen hala cennete ulaşamamıştık daha önümüzde bir kapı vardı... Ve insanların çoğu bu kapıdan yuvarlanıyordu...</a:t>
            </a:r>
            <a:r>
              <a:rPr lang="tr-TR" sz="1600" dirty="0" smtClean="0"/>
              <a:t> </a:t>
            </a:r>
            <a:r>
              <a:rPr lang="tr-TR" dirty="0" smtClean="0"/>
              <a:t/>
            </a:r>
            <a:br>
              <a:rPr lang="tr-TR" dirty="0" smtClean="0"/>
            </a:br>
            <a:endParaRPr lang="tr-TR" dirty="0"/>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476672"/>
            <a:ext cx="8686800" cy="2952328"/>
          </a:xfrm>
        </p:spPr>
        <p:txBody>
          <a:bodyPr>
            <a:noAutofit/>
          </a:bodyPr>
          <a:lstStyle/>
          <a:p>
            <a:pPr>
              <a:buNone/>
            </a:pPr>
            <a:r>
              <a:rPr lang="tr-TR" sz="1600" b="1" dirty="0" smtClean="0"/>
              <a:t>     ‘’Yoksa siz; Allah içinizden </a:t>
            </a:r>
            <a:r>
              <a:rPr lang="tr-TR" sz="1600" b="1" dirty="0" err="1" smtClean="0"/>
              <a:t>cihad</a:t>
            </a:r>
            <a:r>
              <a:rPr lang="tr-TR" sz="1600" b="1" dirty="0" smtClean="0"/>
              <a:t> edenleri ( sınayıp ) ayırt etmeden ve yine sabredenleri ( sınayıp ) ayırt etmeden cennete gireceğinizi mi sandınız?’’</a:t>
            </a:r>
            <a:r>
              <a:rPr lang="tr-TR" sz="1600" dirty="0" smtClean="0"/>
              <a:t>    (</a:t>
            </a:r>
            <a:r>
              <a:rPr lang="tr-TR" sz="1600" b="1" dirty="0" smtClean="0"/>
              <a:t>Ali </a:t>
            </a:r>
            <a:r>
              <a:rPr lang="tr-TR" sz="1600" b="1" dirty="0" err="1" smtClean="0"/>
              <a:t>İmrân</a:t>
            </a:r>
            <a:r>
              <a:rPr lang="tr-TR" sz="1600" b="1" dirty="0" smtClean="0"/>
              <a:t> Süresi 142. ayet) </a:t>
            </a:r>
            <a:r>
              <a:rPr lang="tr-TR" sz="1600" dirty="0" smtClean="0"/>
              <a:t/>
            </a:r>
            <a:br>
              <a:rPr lang="tr-TR" sz="1600" dirty="0" smtClean="0"/>
            </a:br>
            <a:endParaRPr lang="tr-TR" sz="1600" dirty="0" smtClean="0"/>
          </a:p>
          <a:p>
            <a:pPr>
              <a:buNone/>
            </a:pPr>
            <a:r>
              <a:rPr lang="tr-TR" sz="1600" b="1" dirty="0" smtClean="0"/>
              <a:t>      ‘’Yeryüzünde bir fitne kalmayıp, din yalnız Allah '</a:t>
            </a:r>
            <a:r>
              <a:rPr lang="tr-TR" sz="1600" b="1" dirty="0" err="1" smtClean="0"/>
              <a:t>ın</a:t>
            </a:r>
            <a:r>
              <a:rPr lang="tr-TR" sz="1600" b="1" dirty="0" smtClean="0"/>
              <a:t> oluncaya kadar onlarla </a:t>
            </a:r>
            <a:r>
              <a:rPr lang="tr-TR" sz="1600" b="1" dirty="0" err="1" smtClean="0"/>
              <a:t>cihad</a:t>
            </a:r>
            <a:r>
              <a:rPr lang="tr-TR" sz="1600" b="1" dirty="0" smtClean="0"/>
              <a:t> edin. (Bakara süresi  4. ayet)</a:t>
            </a:r>
            <a:r>
              <a:rPr lang="tr-TR" sz="1600" dirty="0" smtClean="0"/>
              <a:t> </a:t>
            </a:r>
          </a:p>
          <a:p>
            <a:pPr>
              <a:buNone/>
            </a:pPr>
            <a:r>
              <a:rPr lang="tr-TR" sz="1600" b="1" dirty="0" smtClean="0"/>
              <a:t>       </a:t>
            </a:r>
          </a:p>
          <a:p>
            <a:pPr>
              <a:buNone/>
            </a:pPr>
            <a:r>
              <a:rPr lang="tr-TR" sz="1600" b="1" dirty="0" smtClean="0"/>
              <a:t>        6) </a:t>
            </a:r>
            <a:r>
              <a:rPr lang="tr-TR" sz="1600" b="1" dirty="0" smtClean="0">
                <a:solidFill>
                  <a:srgbClr val="FF0000"/>
                </a:solidFill>
              </a:rPr>
              <a:t>SABRI TAVSİYE EDENLER</a:t>
            </a:r>
            <a:r>
              <a:rPr lang="tr-TR" sz="1600" b="1" dirty="0" smtClean="0"/>
              <a:t>: İşte cennetin kapısıydı bu. Bu kapıyı açtığımızda cennetin içinde olacaktık. Rabbim en zor kapıyı en sona bırakmış. Cennetin kapısının üzerine SABIR kelimesini yazdırmıştı... Çünkü iman etmek, ibadet etmek, iyiliği emredip kötülükten  sakındırmak… Peygamber ve onunla beraber müminler, ‘’ Allah '</a:t>
            </a:r>
            <a:r>
              <a:rPr lang="tr-TR" sz="1600" b="1" dirty="0" err="1" smtClean="0"/>
              <a:t>ın</a:t>
            </a:r>
            <a:r>
              <a:rPr lang="tr-TR" sz="1600" b="1" dirty="0" smtClean="0"/>
              <a:t> yardımı ne zaman ? ‘’ diyecek kadar darlığa ve zorluğa uğramışlar ve sarsılmışlardı. İyi bilin ki Allah'ın yardımı pek yakındır…</a:t>
            </a:r>
            <a:r>
              <a:rPr lang="tr-TR" sz="1600" dirty="0" smtClean="0"/>
              <a:t> </a:t>
            </a:r>
            <a:br>
              <a:rPr lang="tr-TR" sz="1600" dirty="0" smtClean="0"/>
            </a:br>
            <a:endParaRPr lang="tr-TR" sz="1600" dirty="0" smtClean="0"/>
          </a:p>
          <a:p>
            <a:pPr>
              <a:buNone/>
            </a:pPr>
            <a:endParaRPr lang="tr-TR" sz="1600" dirty="0"/>
          </a:p>
        </p:txBody>
      </p:sp>
      <p:sp>
        <p:nvSpPr>
          <p:cNvPr id="3074" name="AutoShape 2" descr="data:image/jpg;base64,/9j/4AAQSkZJRgABAQAAAQABAAD/2wCEAAkGBhQSERQUEhQUFRUUFBUVFRQVFxQVFxUUFBUVFBQUFBcXGyYeFxojGRQUHy8gIycpLCwsFR4xNTAqNSYrLCkBCQoKDgwOGg8PGikkHyUsKSwpLCwsKSksLCkpKSosLCwpLCwpKSwsLCwsLCkpLCwsKSksLCwsLCwpKSwpLCwsLP/AABEIAMIBAwMBIgACEQEDEQH/xAAbAAACAwEBAQAAAAAAAAAAAAAEBQACAwEGB//EAD4QAAEDAQQIAwcDAwQCAwEAAAEAAhEDBBIhMQUTQVFhcYGRIjKhBhQVUrHB0UJi4SMz8HKCsvEkolNjwgf/xAAaAQACAwEBAAAAAAAAAAAAAAACAwABBAUG/8QALxEAAgIBAwIDBwQDAQAAAAAAAAECAxEEITESURMUQQUiMmGBkcEzQlKhI3Hwsf/aAAwDAQACEQMRAD8A+e27wu8OGCE99O89ii9KebogWOwHILEnsetnFuxpPBb347z2Knv/ABPYrjuSoRwV5XYF1zX7jT347z2K776d57FYnkuQFMrsD0y/kbe/neexXPiH7j2Kxc1ZlhRbC5eIvUK+I/uPYrnxL9x9UEVSFeEJds16jD4l+49ip8T/AHfVLSFUtV9KAd9ncZ/Ex831U+KD5vqlZYqlqvpQD1NqG3xUfP8AVT4qPn+qUGmYmMBnwWZV9CFvV2odfFh8/wBVPiw+f6pTZrK+oSGNLiGucQ0Ew1oLnOMbAASTwWJV+GgfO2jz4sPn+qnxYfP9UiK4VfhoHz1o++LD5/qp8WHz/VIgtGsKrw0WtdaegFr/AHbht4fkKpth+bPntjhxCShhWrWuzQ9CJHVXP9w2bbZydnMZ4xmV33o4+LLPPCBKUhhWjaZQuKHxtuf7hk60kR4s+fD8jup7yfm+v+bEvFJWFNDsOXjv93/fcPFoPzfXmobSfm2xt6fZBapXbQVbBxr1L/d/QT70fm3b9uX1WlO0OnPdvQvuytSZBjj9gplMN13wacpbHoWnBdVWZDkokHeXAs0p5uiWMcYCZ6U83RAMyHJaI/Ccez9VlixwAcWuDTk6CAeRyKrrF6k0KVsqU31H1KIvMpPpZtusolzfd5wBLWRdIwLgcZhL7O2iWvqGg66K1Cm1pqPGD9bfxugk+Fo4dVfSJ8ZrZiMlSU4s1iZr67bofqtbq6ZcQKjmPutaSIJwJdAgm7G1bWazAUazq1OiC9lS4yCH03sY0tOLwaYN7AEOLjI4qYKlZgQEKXl6S016T31AHWeiGWuab20mf2xTqOjAeIFzaYAdhLhslB19J0jbmVXAOpjUlwaGGS1jb8gNa1xvAk4AHHYVeAVdngW0rG95hrHuJF4BrXElozIAGXFWdoWrqzU1T7gaHl903briWh07pBE8Ex0dpZlOtrqterWqNewtI1kQH3n37xaZgCG4tnOUL8ZafMxzh7tqSCYkmtrS6dmGHNXgW7s+hR3s1WAlwY1tzWXnVKd26HtpnxB0SHPaCMxKlr9mqlNt6o6mAauqbDi+866x8tLARF2o0ySJxiYKvpDTt9jmMpBjCx7GiR4GurMrACAJi5EmSZJJWdp089xfDQ2+ad+HOuuFIMuS3KfAMeJVinJv0N7V7LtZeBrtLwy0ODQx5Dvd3vY7HZOrcQSNy00ZbDT0fUIqvpE2lovMbJINF5LSQQQMBthLLTpmq9xcSJLazcBsrue6oOpe7usbNpOrSbdY6G3g+C1rhfALQ6HA4gEwdkohTyP7HQbXZYbO91RlNzK9WoWu85bUql0MiHVCKbWtJnYhLFZbM4F5oOLfeLPSaDVePDUFa/iGNJxazZgRxSOtanuILnuJEwScRLi4weLiT1Va9sqPMve9xEQXOJiMonmVYmR6r4Q2z6zVtDw6z2ya5LnBl3XUxSbBDQS1jcXAkmphGC09zswdTbqKBvuuuJdUwHuVKoThUEHWOecdvZePo0HvMNk7Tu6pvov2bLzNQmBnBx6FU5JcsbTprbn7kQLTVwsszmMYwuom+GXsXNq1GBzrzj4i1rSeaUlfQ7B7P2eg4Oumq7ZrILW8mjA9Uu0l7Ha1xdSLGuLsWOhjYOV3rhCpWxzgO32ZfGHU19Dx7CiKbly26PfReWVGlrhv28QciFk0phzen0Yc1yve3IJr1rrJQtDYQNcTvVw4rFryNq2ZWQNG6BeHLoYVYVArNKW8m6vc4GFXYwrqrKF5NawjdtRVB8XUfQLMFWpZ9fsFIol1nVFL5noGZDkoozIclEk6a4FmlPN0QDBgOQR+lPN0S+mcByC0wWUcS94tZrXqufF973XRDQ5xIaAAAGycMAB0Vaj3Oi857oiLziYjKJKrKl5MwxPu9jl31VdWNyteXCVMFZicujcouSqlymAepHSqFQlclX0gOYxsmir7LznXd2GaBtVmdTMHodhTazON0XuGUQFpaqQqNg9DuKV1Ye50fKxnX7vJ5wlVJWlakWuIOYT7Q3s4HNFSrOPlblhvP4TcpLJy4VTsn0LkR2XRz6nlbhvyCcWT2U2vcD+0TjzK9LSssCAIA3LehYjKS7G+DuUezKo7z3YtoaIu4Q0DhK1gNADTnBJjCCDE7k4rUqYLW1DGWZIG04xs57xvVNHNpT80swc6HQwNY4twGy9tk4IMP1NjlFe7EDp0AGkvczDEEPaDsABAkkbIACJp2FtRocHSCNoj0OOxE2J9OrTY8NbETEDA7fouFmsMYlm2MGu4T+ocBhvnJVsg4J8t5yKTogV2EPYLsuDcZloye12Y2pa//wDnrD5aj+RDT9E5HtCQ7xUiKcwHY47N0TwT2zQ9gczEEZ5Rw4IoyaM9mn0928llnyDSuiKlnfdeMP0u2OHP7INq+raUsjH03NqNBByHHYWkZELxB9lCDi7w7MMY2bc05WL1OLf7MshP/Fuv/BICrhF2rQ7mAmQQM9hAQQKLKfBjlCdT6ZrBqFqxywBVwhaHQngKD+Ku2NqFCuCgcTZC7uGBjVUAXsN4+gWLXq9E49fsEKWBllikkkvU9CzIclFGZDkokHXXAs0p5uiVMr4DA5JrpTzdElAAGe5a6uDzmuk42bGprhc14Wd9v+Bd8O9OMHiPuX1yqaypI3roI3qE8RnTVXDVVC8b/RV1g49lCnZ8zQ1FwPkqmHFbWWnJyVNhQbnJIYWO1ibuYj/ITBgwkbD6FJKlIsIcBt3r0Fhp3hgPMJw25SPWUmR16LHlxkXs+jWve0kTG3cM05fVAMDLKOCz0ZShjjGIwx/zgrauTklt7G+rlsIZUAEmc9iubY8tMXWCD4jmOMnBa2azSMdkIj3JrQS+LpwiJJ3AN2k7lEVZdvgHuuqFp8B8Ixu/pzbliRtzVrSTTe0BtOcYui7JN69eAwyGPJUsVkpCp/WpiiHSGhzoEtcZxDruIIMcDminULOy+W3KrmAvusptdDRskCJxznaiwwVYsrZCLRVY0XVqDmzPjptwIg7OXl7ItntA1jnCoC58gNpU/E44nAkYDC6NpwOC19qW3TRqM8L3h1MTAiQAOUXzySWgK+j8X0Wgzg8uBdyBa70QY7hO1xXTF45DaVjtVSpqT/49Orfqhh8XhBEswF7aMDCfMfRsdNtJznPc92JuxAdAkicG4dUupe1NtrNBp2bIEXw3YYm6XYCYGSJ0XYaryTVpBm8uN57jvJk4cSiykKrbfLNNJ1mlmsZBE3Rni6JiAkjmuDZc2TnMQAF6waKl2IwGQ2YxjzyQPtPDGRIGRPIfkoG/U1xseVFHzr2iqCA35jPQJIGJ5p/RTtWyucnuLY3CJZ3EpI1ifD4Tg66Une+ouGK+rWQZwVtWVYiMvkahisGLANPHsrRzVDlP5G4Yr0M+v2CFLufqiLIfr9gha2GKabSPRsyHJRRmQ5KLMehXAs0p5uiBZZQQMBkN+5HaU83Rb2LVXW3g7IYwIy5z6LZSso8z7QaVn3FrbCNw9VYWMbgnJpifD4uEgfUhaCzf/W8H/XT+kp/Sc/qQhdYgqmxjcn1SyEZseBzb9isq7GjJjyVOkvqQl9zG5cFlG4JrqcMWOHUYd0PXou2ADbvnqhwV1ID1HBG0bOAF2y2czjd4YI4UAf4P5KCRu038gR9C8IWmhycWTdc0y07v4/KOs9gO3LkPsqWixFrxUZMAwcEBuxupIZUKxAJAjGKjOOwjomthsV8Xhl9UC1kQ8nAgB/I5O6FNdG1hRfdJNwnPcd/JLws7mlzl0e5yM7NYQNiJ1ICK1YiZwiZ4JVbdO0GmA4uP7GueO4wR8GCuUpvuA2Z595rNAvH+m4AkAAFt2TwlpyCYaVtjKdNtS1CnLCbobLrxwIDQ7M+g37V5nS9uY94qUXvp1WCJIu3mzlnv4IfRjmazW2t1Su5uQMXWjZMnHlAHNB1o6DpseHgZ1dEvtlGpVrC454Hu7P8A42NN4E8XbeCy9maYtVdz6wa99BrWtpO3/qqQczeHQnkmND2xpvc6+xzGAi46JvCMS4bMfQhA2+yUa9cVrHaW0q+ZDrzGu2TeiA7hjOPFTOQZRko5aPW0qwF7WEN8Ya0HCA6GsGWJLpx49AQyzYz0/wA7LPSWjHPDC2pdLXB166HXsCJAmAZMg4jgh7ZbKjadxsXjhfcTOOZJG3lHRU9hUG5bIG0zpltIENxcTGAnHc0bT6DavG2sOq1BrMZxIxMDbJ2k5T2XoKtkFMFzjefGLjsG5o/SOASmzPzcf1H0GSTJ9zr6aEfT7ltLWVr7PdLcLzTlukfdITotuxvoF6SraZZHEd0C6dnomoXZBKTZ5yvosH9I+/oltbRrh5Z6kei9hqJOM9Qsa1lG5WpNGOzTws5R4q67/Cu47/VP7bo6cgQeiWizQcjPRMUsnLspdbwBXevX+FtZh9eewIttnO5ZXYeeY+gUZIxw0PWZDkoozIclFlPSLgWaV83RN6Nj8DDB8jc4+UJRpXzdF6uzNc6nTDaNPyM8Uuk+EbMJW/TrKPKe1ZYs+/4B7PY2ZmTwBxnt91R9icJwI7yeMLWrVzm60g7A3DoTK2D31C0PbVc3Y4NIw2RshacHI6xbUpmMSe0rEk5NkzlnPTFMbVTuY6owci+YHZ2aDfawNmG2C7sSChZfWc93fHjJEbIM9li6m2fK7uAe0Lr7Q4nwuu7gHOH/ACctGVXg/wBQtI43SceIMqglLc3oUZHgacM8Z7rrC04FzQT+4QiH0WR5X5YYgjpwQ9m0YXGC1zM4mCO6U0deEsI0p0RPnbE7JPqrPptxF4EHhKx1ZYY2ZZAdRBRVJ8txIwwiSZ6GUppo21zTM7ParvhEEZYjMZIs6TMBtxpAAE+KYG9aNoMugkjEZYYc8kJXtLGDwtJxzAy67Ut5NUEvQLdb3uAYYgZNN4jrjj1WlLSDmjGiwgZ3SQfXBKn6XnBrY4zj2W9is1atLRiMzIgT0QORpVaxnhD2g2z2rwFt12d1wuuH+kjNDWv2Lj+2+P2u38wlrqBabrgQ5pw/hOtH+0DmeGtLm7HfqHP5vqqzGXIXTZX8Dyuwkt2jbQweIEjeIdh9kKwUSx2Fx2EAAwYC+i2dzKglhDhw2cxsSnTHse2s4OabhjGBmhlW18Ideqi3ixY+Z5uyWyvTb/SqujaATHY5Iynp+u7NzXc2if8A1hA6Q9mq9AyJc35mz6hYWO1FhMtmd5jFB1Ncmjwq5+9HDGFptVSpIIEHdIUp0Hbx0HRVp2yf0+v0RllsFStgMtp3dVOrIDxX8kAV693DwnEHInJGNs7gAXAAkTGUA5TxXoLH7O06Xi8zt5yHIJTb7WDUf+0hvWAT9U1JpbmXx1OXugNWnCGdZ5RL63dcAUJJgL7Ol9tswgnaP+k8qDA4hJbVWBkTh0xhMijDqbIxg0xcEDW/uHp9AnJaN6U2wf1T/t/4hG+DnVyzJDdmQ5KKMyHJRZT064FmlPN0Tix2nwNOraIa3xFpJMNG+Un0p5uiKszi5jYaTDWk4kgYZ8F0NLweP9sv/Ivr+B5RpVak1CQAM5DhI/2iVkLRTnx1quGADb2B5kjBKm2p2WsutmYa4AdgVg7gQeq14OImMrRUYYx1mOF5z3GOOOCxGBg3W7pAI9QUGyqQd3YrrKTnnMYZ7I5yqwXkIqxmC08mnHjksWOlwMA45F10cgMMFjr3NJunqMPosiwmTj6lTASZ6Cw6RNOdbdInDwXiORbs5pm22BwwcRO5rOmMrxrKr24AuA3CB9kRYrYWHN3I+IfSeyCUcm2jU9Gz4PZVtENrNvMm90GO44pcbFUYbpw5EH6Jj7P6Sa8QQ5rt0S0jfeIwXqaFBp8zZ4/yAUtxyao3dPHB4R1le/bPOFaj7PTi4wNwz9SvZ2mwsB8DSOc58MEO6idx9EhwOjVq8rYVaM9naYIJ8R4x9F6WjZ2jLDlgEtpACMTP+cE4sEIUkjTZNtZbFWndCX232YPZiOMYrzzTfE4SMCN3HkvplOgIx7b14v2m9nzTfrKQ8JxMbN+G5Lthj3kP0erTfhyf+hNQtLqTrzHFp4fQ7wvT6L9qmOhtYXD8w8pPH5V481ZzWobI5pEZ44OnZp4Wrf7n0SJHDeN3BL7XoGlVMuGPDBeSsWlKtHyOw2tOLe2zovSaN9q6b4FTwO4+Xvs6pvXGWzOfZp7ad4/0a2f2WpNdIk8DknNKyBogAAcMFvQbOIy+qF0ppZlIRm75Rn13I1GMdznStstl0rdgOnrcKNMnM5NG9xyH+cV42hZHEY4kySeJMlOa7jVdeeOQ2DkpqwP0+pVYcjoQgq44fIuZYoXX0WgEkwBiTuXNLaXp0BLziRgwYuPTYOJXitJ+0VSth5WTgwE+p2lOjUzDqNdCvZcjLSWlg/wsm7tJ28uCAFVLfeCr+8u3pyhg4c9RKyWZDAP4pfaf7h6f8QrMqFZVD4z0+gQ2Rwh2lnmxIdsyHJRRmQ5KLnnslwLNK+bonmj7DSfRawReLQZBB2CbwDseqR6U83ROLPYGupNGsjwNkt4gYOAGPddPR8M8b7a+Nf7f4JV0MGSSS9vzNuANPHxH7KP0VQuj/wAiHEA3XBowO+DggRo6HxTDnQcbzB3xMd0U6xkC9UvNbuDaQPTPDotuEcM5atFNpsD9bTM4gZkjhv7ISpXqOdE7s7oPDNMadmoOIIcdg8ZaHRzMD0TN1lp3YbTrN5XHg8i0FCx0a2+RJSpWggDGOLWf/oIhuja2F5onowjq3A8k2stjgydawzPic2ekQVR1iJMgYHbeeD18RlBuPjVECfotrj/UuMP+4dYaEXQsIbgGMGUGcDyO1EVGnAEtO/8AufW7CgozEOI4XpH2S5G6quMeEE0K2MOuQMzhhG6M0xsVuDTLT4dwBA9Uq1BycQN0gieqtcIyPTA+uxLbNqrT5PXt0lRLfHdaTvcl9e00p8NQcg4LxderUJhzSDxJ+65rMYJk7h+UmUw69Gk8pnsgwZgknf8A4U20eYxO0HuvnrLS8ZGOSMsvtHWYcXXv9WKV1o2vSzccJn0qm+Vc0w4EHEHArx9k9t/np9Wn7H8poPaxl0atpLtzvCBzImVfWmYZaO9PgH0t7DB0uomP2n7LyNqsdSi668EHivU1faq0GQ1rGDeASf8A2P2S611qlb+6+90aPoFjsjFvMTu6SOphtY1j+xELRvCwdM4YJ9S0GwgkkDcJPcrCro4A4QqUZ43NysTbwHaF0pVZSuCpDccx5R+0xtxXTbaTSS4vJ3hj3E/+qUkkZqCotETHOtJtrbPYJtPtTTb5aVoedwp3R3P4XntL+29WIp0zS3udLndJAA7FNHFQuMQceBxWiMvkcy+iclhTPA1bS55LnOLnHEkmSVy8vbOsNBxipTaDvjDuFlW9kqTvJI5GfrKep5OJZoZxezR5FrlcOTet7MOac8OX8rL4SNroPEI8ozeWt7ATFk/znmPoETWs5YYP/Y3hCnzHmPoEFvwjdHlXYY9ZkOSijMhyUXMPbrgWaU83Rc0cWSyWtIgTeJ3LulPN0R1Cq243+mDDWzFLHyjbC6mj4Z47218a+v4Otthvf0msuAzDmMz5nFMBWqVYbq2XiZxukD92AKErVfCYbRLc4c0gjlBz6LtOvcbEMYDjg6oD6LecA3p6PuuOtcRwAIk7PEYAHROG2ksaLxvbACL3oAlI0mYF9znSMBdLh0LiqWi1tcR/cJ3TdHM4YIGsGmEsjGrbb5wbTkjbdDvU4Ke9EAiWbsCJ6GUspWlg8wcBsMg9AS1bjSlF0ABwM5uAMlLZojOKe7CKbRn/AFIzxIOW4oqg4nEkncXEOP0wVmPG7PaMZ7BGvpinDnkjDBoxJG6NiUzfBovZrMYvPi7niVjWtfiNyLuwxj6krG12zWOvEGIAAzhUDpSpM1wZvrL2DiXDj+ENadDMcCWC64YiDgt2FEMCW1nk0KWOBDZahMh2bcFYtRGk6QZVF3C+JP0n6rJZpLDOpVLqSZymEyoQl5C2o1IS87mxReBzZq8biOP5VawdjdbIgnZGCwoVMEwszb3h34HkcET3Bz07iCzaSMYnGZKs61oe22A0qhaTxHEbCPushSckLPDNj6WsxNn1J9FQV8FR+G9Y3k6Jks5CDUXQ/ahwo1+HRFGQiyCCb85qgqlhlpjhmEPrFa8mxmYbK0w1ul5weIPoUPaS1wWZbKzqU7uIy3fhaYvJzbIdL2FGkg4RnA+6WtPiPMfQJnpi1jBjebuewJVTzPMfQK7doGChp6nKPQMyHJRRmQ5KLmHtFwLNK+boiRaHNpt8bmy1uZMHAbghtK+bouue643FsXRF7HYOC6mj4Z4721+ovr+Aiy6SP6rkTsMEqlerTLsQccyCPoPwhjWc4YbPlaO87FuxsCag6mJ7rdk4OMBFSmwZE4fuOH4WL2AYhzjwn/tUtFqacCMDGQk9ysqbS83GAnns5xgqYSDfeYaJaY/cZPXchm0zMjn4ZP0C1JYzB1Rro/S0EkfZD27S7qnhEtYNgwni4j6IWWhhZNNGhiM8YDsRPJWPtg55msJP7cABuAXniVm4pbWR8JyhwezsXtBSeYm6T82A75Juxu0Yg5EYr5ktqFuqM8j3N/0uIHolOBqhqpLk+n0qUozUr5NU0vWIg1ahG685bWf2otNMANrOgCADDoHUIHBjlrdz23tC+KjMf049/wCSh6dcb15vRumKtauNa8ulrxBgDKYAGAyTQWlwwA7LLZHDPQaG7xa8r0GhcugoOg1xzRgpxms7R14SYZZan+fdObJwSegAEfRr4K4F2cBWkbE2s0Ndgf0uGbTvH4Xm65fQcG1QLpwbUGR57inHv/igK9rLXsLXAEEY/lG4piIzlDb0EtVu0IGqFhUtD7O66+XU/wBLtsbAUSyq14lpkHb9kCQ1yTMwfoqtctAxUDMUSQmckVeuBysSNpA9EttmnqbMG+M8MG99vROjBs51+ohWsyYyD9qA0tbCwDHPZO7bySyt7RPIhrWt44k+uCAfWLjLiSTtK1Qhjk4eo1iksQNjVJMnEkq1E4nn9ghwVtZvv9gpd8Bn0P6x6NmQ5KKMyHJRcs90uBZpTzdFmyveYGwMGjEmdg2LTSnm6LOnbaTWi6y866MXYAGBK6mjxh5PHe2v1F9fwbNY4DIExsGM7Ni0o6Oquxf4RvePyhPjdSIF1p3tEHuhatdzvM5zuZJW5yRwkmMKlaiwwL1QjaIa3oRMhYWjSj3CBDG/K3Du7MoO8uSgcgki0rkri4XIQixKqVwuVCVQR0qpK4SqkoQkRxWtGg0+ao1o5OJ7AIcuXGiSAgZaGlqttNrGspuJLTIfdumV6rQ9tbVosdheIg/6hn+eq8Y6302suspiTnUfi7oMgs9G6S1bvECWHzAGDzHFJlDqR0tBq/As97hn0M2oA3WwXcFe7dEuzQejqtPVipS8QduxM7nbWnmjLLYKlR0vwG7dw4lZXH0PVxuUl1J7G1nBcUTa3CnTJd/nJGWWzBgPBJrfaddWujyUyC6Mi/8ASOmatpJEjNyZbRrTdLneZ2MbkRarRDYHUrBz4nhtS6021AMaCagDwQ4Ag7Ckls0W+m4micPln84FHUbT4ZOAWVW3gYkq0hU8NCt9vrU/O2eP8hD2rTdUNkNuiYmCcd2PJa2vTTcyeQESfx1STSGk3ViJwa3ytGQnPmTvWiEDia3VdCxGeWVtFsfUMuM/TsqBUCuCtK2PPyk5PLZYKwVAVaUQJcFE2X7/AGCHaERZfv8AYJVz902aH9VHo2ZDkoozIclFyz3S4FmlPN0ShhwCcaUb4kq92O/6rdp5qK3PLe1KZ2We6u5yVJVvdzvHYruoO8ditPjQ7nJ8nd2KEqSrag7x2KmoPDsVPFh3J5O7+JWVwlX1B4diobOeHYq/Gh3J5O7sZEqpK2NmO8diue6neOxVeLDuX5S7sDkqpKJ9zO8dj+Vw2E7/AEKHxY9y/KXdgUlUKM9wO/0P5XDo47/T+VXiRL8pb2ApVSjvhp3+n8rh0Wfm9P5VeJEvytvYGs9pewyxzmne0kH0TRnthahnWc4RBDoI9MR0Qg0Wfm9P5XDos/N6fyhcosZGnUR4z9x0z28qaoU7sRheGJjqvS2L2gsjaAFKoC8/pIIe5xzLtk+mC+f/AAk/N6fyp8JPzen8pbUGdCrU6uD3WT1lr0m4uwaQNw+6GOkKLTNapyp0xfP+8jBo4STwSB1gec3k85/Kz+En5vT+UEYRXLNF+u1E1iuGP7Glr9omuOZujIAYDulds0mX4CQOOanwk/N6fyu/Cz83p/KauhGG23V2rpa2+QGFYIv4Yfm9P5Xfhp3+n8pniRMPlbewNKsER8PO/wBD+V33A7/Q/lX4ke5XlLexgFYLb3E7/Q/ld9zO8dip4ke5XlLf4mYKJsn3+wWYsh3+hW1npx3/AAl2TTjhGrSaeyuzMkeiZkOSijDgOSi557NcGdobKwuDcFxRMRkt+I7qxuHZTVjcOyiisUTVjcOymrG4dlFFCE1Y3DspqxuHZRRQhNWNw7Kasbh2UUUITVjcOymrG4dlFFCE1Y3DspqxuHZRRQhNWNw7Kasbh2UUUITVjcOymrG4dlFFCE1Y3DspqxuHZRRQhNWNw7Kasbh2UUUITVjcOymrG4dlFFCE1Y3DspqxuHZRRQhNWNw7Kasbh2UUUITVjcOymrG4dlFFCE1Y3DsqVWCDgF1RQGXBg2oYzK4oooGuD//Z"/>
          <p:cNvSpPr>
            <a:spLocks noChangeAspect="1" noChangeArrowheads="1"/>
          </p:cNvSpPr>
          <p:nvPr/>
        </p:nvSpPr>
        <p:spPr bwMode="auto">
          <a:xfrm>
            <a:off x="63500" y="-895350"/>
            <a:ext cx="2466975" cy="1847850"/>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3078" name="Picture 6" descr="Allah Muhammed yazıları resimleri fotoğrafları arkaplanları duvar kağıtları hz Muhammed sav imza avatarları"/>
          <p:cNvPicPr>
            <a:picLocks noChangeAspect="1" noChangeArrowheads="1"/>
          </p:cNvPicPr>
          <p:nvPr/>
        </p:nvPicPr>
        <p:blipFill>
          <a:blip r:embed="rId3" cstate="print"/>
          <a:srcRect/>
          <a:stretch>
            <a:fillRect/>
          </a:stretch>
        </p:blipFill>
        <p:spPr bwMode="auto">
          <a:xfrm>
            <a:off x="1403648" y="3573016"/>
            <a:ext cx="6336704" cy="3096344"/>
          </a:xfrm>
          <a:prstGeom prst="rect">
            <a:avLst/>
          </a:prstGeom>
          <a:noFill/>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solidFill>
                  <a:srgbClr val="F30303"/>
                </a:solidFill>
              </a:rPr>
              <a:t>SURE İLE İLGİLİ DİNİ SÖZLER</a:t>
            </a:r>
            <a:endParaRPr lang="tr-TR" dirty="0">
              <a:solidFill>
                <a:srgbClr val="F30303"/>
              </a:solidFill>
            </a:endParaRPr>
          </a:p>
        </p:txBody>
      </p:sp>
      <p:sp>
        <p:nvSpPr>
          <p:cNvPr id="3" name="2 İçerik Yer Tutucusu"/>
          <p:cNvSpPr>
            <a:spLocks noGrp="1"/>
          </p:cNvSpPr>
          <p:nvPr>
            <p:ph idx="1"/>
          </p:nvPr>
        </p:nvSpPr>
        <p:spPr/>
        <p:txBody>
          <a:bodyPr/>
          <a:lstStyle/>
          <a:p>
            <a:pPr>
              <a:buNone/>
            </a:pPr>
            <a:r>
              <a:rPr lang="tr-TR" dirty="0" smtClean="0"/>
              <a:t>   </a:t>
            </a:r>
            <a:endParaRPr lang="tr-TR" sz="1600" dirty="0" smtClean="0">
              <a:solidFill>
                <a:schemeClr val="tx1">
                  <a:lumMod val="95000"/>
                  <a:lumOff val="5000"/>
                </a:schemeClr>
              </a:solidFill>
            </a:endParaRPr>
          </a:p>
          <a:p>
            <a:pPr>
              <a:buNone/>
            </a:pPr>
            <a:r>
              <a:rPr lang="tr-TR" dirty="0" smtClean="0">
                <a:solidFill>
                  <a:schemeClr val="tx1">
                    <a:lumMod val="95000"/>
                    <a:lumOff val="5000"/>
                  </a:schemeClr>
                </a:solidFill>
              </a:rPr>
              <a:t/>
            </a:r>
            <a:br>
              <a:rPr lang="tr-TR" dirty="0" smtClean="0">
                <a:solidFill>
                  <a:schemeClr val="tx1">
                    <a:lumMod val="95000"/>
                    <a:lumOff val="5000"/>
                  </a:schemeClr>
                </a:solidFill>
              </a:rPr>
            </a:br>
            <a:endParaRPr lang="tr-TR" dirty="0" smtClean="0">
              <a:solidFill>
                <a:schemeClr val="tx1">
                  <a:lumMod val="95000"/>
                  <a:lumOff val="5000"/>
                </a:schemeClr>
              </a:solidFill>
              <a:sym typeface="Wingdings" pitchFamily="2" charset="2"/>
            </a:endParaRPr>
          </a:p>
          <a:p>
            <a:pPr>
              <a:buNone/>
            </a:pPr>
            <a:r>
              <a:rPr lang="tr-TR" dirty="0" smtClean="0"/>
              <a:t/>
            </a:r>
            <a:br>
              <a:rPr lang="tr-TR" dirty="0" smtClean="0"/>
            </a:br>
            <a:endParaRPr lang="tr-TR" dirty="0" smtClean="0">
              <a:sym typeface="Wingdings" pitchFamily="2" charset="2"/>
            </a:endParaRPr>
          </a:p>
          <a:p>
            <a:pPr>
              <a:buNone/>
            </a:pPr>
            <a:endParaRPr lang="tr-TR" dirty="0"/>
          </a:p>
        </p:txBody>
      </p:sp>
      <p:sp>
        <p:nvSpPr>
          <p:cNvPr id="4" name="3 Dikdörtgen"/>
          <p:cNvSpPr/>
          <p:nvPr/>
        </p:nvSpPr>
        <p:spPr>
          <a:xfrm>
            <a:off x="683568" y="1556792"/>
            <a:ext cx="8028384" cy="4524315"/>
          </a:xfrm>
          <a:prstGeom prst="rect">
            <a:avLst/>
          </a:prstGeom>
        </p:spPr>
        <p:txBody>
          <a:bodyPr wrap="square">
            <a:spAutoFit/>
          </a:bodyPr>
          <a:lstStyle/>
          <a:p>
            <a:pPr>
              <a:buNone/>
            </a:pPr>
            <a:r>
              <a:rPr lang="tr-TR" dirty="0" smtClean="0">
                <a:solidFill>
                  <a:schemeClr val="tx1">
                    <a:lumMod val="95000"/>
                    <a:lumOff val="5000"/>
                  </a:schemeClr>
                </a:solidFill>
              </a:rPr>
              <a:t>8)</a:t>
            </a:r>
            <a:r>
              <a:rPr lang="tr-TR" b="1" dirty="0" smtClean="0">
                <a:solidFill>
                  <a:schemeClr val="tx1">
                    <a:lumMod val="95000"/>
                    <a:lumOff val="5000"/>
                  </a:schemeClr>
                </a:solidFill>
              </a:rPr>
              <a:t> </a:t>
            </a:r>
            <a:r>
              <a:rPr lang="tr-TR" b="1" dirty="0" smtClean="0">
                <a:solidFill>
                  <a:srgbClr val="FF6699"/>
                </a:solidFill>
              </a:rPr>
              <a:t>Hoşlanmadığına sabretmedikçe, hoşlandığını ele geçiremezsin.</a:t>
            </a:r>
          </a:p>
          <a:p>
            <a:pPr>
              <a:buNone/>
            </a:pPr>
            <a:r>
              <a:rPr lang="tr-TR" b="1" dirty="0" smtClean="0">
                <a:solidFill>
                  <a:srgbClr val="FF6699"/>
                </a:solidFill>
              </a:rPr>
              <a:t> </a:t>
            </a:r>
          </a:p>
          <a:p>
            <a:pPr>
              <a:buNone/>
            </a:pPr>
            <a:r>
              <a:rPr lang="tr-TR" b="1" dirty="0" smtClean="0">
                <a:solidFill>
                  <a:schemeClr val="tx1">
                    <a:lumMod val="95000"/>
                    <a:lumOff val="5000"/>
                  </a:schemeClr>
                </a:solidFill>
              </a:rPr>
              <a:t>9) </a:t>
            </a:r>
            <a:r>
              <a:rPr lang="tr-TR" dirty="0" smtClean="0">
                <a:solidFill>
                  <a:srgbClr val="92D050"/>
                </a:solidFill>
              </a:rPr>
              <a:t>Sabır, kurtuluşun anahtarıdır.</a:t>
            </a:r>
          </a:p>
          <a:p>
            <a:pPr>
              <a:buNone/>
            </a:pPr>
            <a:endParaRPr lang="tr-TR" dirty="0" smtClean="0">
              <a:solidFill>
                <a:srgbClr val="92D050"/>
              </a:solidFill>
            </a:endParaRPr>
          </a:p>
          <a:p>
            <a:pPr>
              <a:buNone/>
            </a:pPr>
            <a:r>
              <a:rPr lang="tr-TR" dirty="0" smtClean="0">
                <a:solidFill>
                  <a:schemeClr val="tx1">
                    <a:lumMod val="95000"/>
                    <a:lumOff val="5000"/>
                  </a:schemeClr>
                </a:solidFill>
              </a:rPr>
              <a:t>10)</a:t>
            </a:r>
            <a:r>
              <a:rPr lang="tr-TR" dirty="0" smtClean="0"/>
              <a:t> </a:t>
            </a:r>
            <a:r>
              <a:rPr lang="tr-TR" dirty="0" smtClean="0">
                <a:solidFill>
                  <a:srgbClr val="F49AF6"/>
                </a:solidFill>
              </a:rPr>
              <a:t>Şükürle sabır birer binek hayvanı olsalardı, hangisine daha önce bineceğimi kestiremezdim</a:t>
            </a:r>
            <a:r>
              <a:rPr lang="tr-TR" dirty="0" smtClean="0">
                <a:solidFill>
                  <a:srgbClr val="FF6699"/>
                </a:solidFill>
              </a:rPr>
              <a:t>.</a:t>
            </a:r>
          </a:p>
          <a:p>
            <a:pPr>
              <a:buNone/>
            </a:pPr>
            <a:r>
              <a:rPr lang="tr-TR" dirty="0" smtClean="0">
                <a:solidFill>
                  <a:srgbClr val="FF6699"/>
                </a:solidFill>
              </a:rPr>
              <a:t> </a:t>
            </a:r>
          </a:p>
          <a:p>
            <a:pPr>
              <a:buNone/>
            </a:pPr>
            <a:r>
              <a:rPr lang="tr-TR" dirty="0" smtClean="0">
                <a:solidFill>
                  <a:schemeClr val="tx1">
                    <a:lumMod val="95000"/>
                    <a:lumOff val="5000"/>
                  </a:schemeClr>
                </a:solidFill>
              </a:rPr>
              <a:t>11)</a:t>
            </a:r>
            <a:r>
              <a:rPr lang="tr-TR" dirty="0" smtClean="0"/>
              <a:t> </a:t>
            </a:r>
            <a:r>
              <a:rPr lang="tr-TR" dirty="0" smtClean="0">
                <a:solidFill>
                  <a:schemeClr val="accent6">
                    <a:lumMod val="75000"/>
                  </a:schemeClr>
                </a:solidFill>
              </a:rPr>
              <a:t>Yalnız sabredenlere, ecirleri sonsuz olarak ödenecektir.</a:t>
            </a:r>
          </a:p>
          <a:p>
            <a:pPr>
              <a:buNone/>
            </a:pPr>
            <a:endParaRPr lang="tr-TR" dirty="0" smtClean="0">
              <a:solidFill>
                <a:schemeClr val="accent6">
                  <a:lumMod val="75000"/>
                </a:schemeClr>
              </a:solidFill>
            </a:endParaRPr>
          </a:p>
          <a:p>
            <a:pPr>
              <a:buNone/>
            </a:pPr>
            <a:r>
              <a:rPr lang="tr-TR" dirty="0" smtClean="0">
                <a:solidFill>
                  <a:schemeClr val="tx1">
                    <a:lumMod val="95000"/>
                    <a:lumOff val="5000"/>
                  </a:schemeClr>
                </a:solidFill>
              </a:rPr>
              <a:t>12) </a:t>
            </a:r>
            <a:r>
              <a:rPr lang="tr-TR" b="1" dirty="0" smtClean="0">
                <a:solidFill>
                  <a:srgbClr val="66CCFF"/>
                </a:solidFill>
              </a:rPr>
              <a:t>Sabır, senin acı şeyi yüzünü ekşitmeden içmendir Yani şikayet ve feryada bulunmadan, hoşnutsuzluk göstermeden, gelen belaya katlanmandır.</a:t>
            </a:r>
          </a:p>
          <a:p>
            <a:pPr>
              <a:buNone/>
            </a:pPr>
            <a:r>
              <a:rPr lang="tr-TR" b="1" dirty="0" smtClean="0">
                <a:solidFill>
                  <a:srgbClr val="66CCFF"/>
                </a:solidFill>
              </a:rPr>
              <a:t> </a:t>
            </a:r>
          </a:p>
          <a:p>
            <a:pPr>
              <a:buNone/>
            </a:pPr>
            <a:r>
              <a:rPr lang="tr-TR" b="1" dirty="0" smtClean="0">
                <a:solidFill>
                  <a:schemeClr val="tx1">
                    <a:lumMod val="95000"/>
                    <a:lumOff val="5000"/>
                  </a:schemeClr>
                </a:solidFill>
              </a:rPr>
              <a:t>13)</a:t>
            </a:r>
            <a:r>
              <a:rPr lang="tr-TR" b="1" dirty="0" smtClean="0"/>
              <a:t> </a:t>
            </a:r>
            <a:r>
              <a:rPr lang="tr-TR" b="1" dirty="0" smtClean="0">
                <a:solidFill>
                  <a:srgbClr val="CC3399"/>
                </a:solidFill>
              </a:rPr>
              <a:t>Sabır, muhalefetten sakınmak, belaların acılığını yudum yudum tadarken sakin olmak, geçimde fakirlik baş gösterince zengin görünmektir.</a:t>
            </a:r>
          </a:p>
          <a:p>
            <a:pPr>
              <a:buNone/>
            </a:pPr>
            <a:r>
              <a:rPr lang="tr-TR" b="1" dirty="0" smtClean="0">
                <a:solidFill>
                  <a:srgbClr val="CC3399"/>
                </a:solidFill>
              </a:rPr>
              <a:t> </a:t>
            </a:r>
          </a:p>
          <a:p>
            <a:pPr>
              <a:buNone/>
            </a:pPr>
            <a:r>
              <a:rPr lang="tr-TR" b="1" dirty="0" smtClean="0">
                <a:solidFill>
                  <a:schemeClr val="tx1">
                    <a:lumMod val="95000"/>
                    <a:lumOff val="5000"/>
                  </a:schemeClr>
                </a:solidFill>
              </a:rPr>
              <a:t>14)</a:t>
            </a:r>
            <a:r>
              <a:rPr lang="tr-TR" b="1" dirty="0" smtClean="0"/>
              <a:t> </a:t>
            </a:r>
            <a:r>
              <a:rPr lang="tr-TR" b="1" dirty="0" err="1" smtClean="0">
                <a:solidFill>
                  <a:srgbClr val="CC66FF"/>
                </a:solidFill>
              </a:rPr>
              <a:t>Sabr</a:t>
            </a:r>
            <a:r>
              <a:rPr lang="tr-TR" b="1" dirty="0" smtClean="0">
                <a:solidFill>
                  <a:srgbClr val="CC66FF"/>
                </a:solidFill>
              </a:rPr>
              <a:t>-ı </a:t>
            </a:r>
            <a:r>
              <a:rPr lang="tr-TR" b="1" dirty="0" err="1" smtClean="0">
                <a:solidFill>
                  <a:srgbClr val="CC66FF"/>
                </a:solidFill>
              </a:rPr>
              <a:t>meallah</a:t>
            </a:r>
            <a:r>
              <a:rPr lang="tr-TR" b="1" dirty="0" smtClean="0">
                <a:solidFill>
                  <a:srgbClr val="CC66FF"/>
                </a:solidFill>
              </a:rPr>
              <a:t>, </a:t>
            </a:r>
            <a:r>
              <a:rPr lang="tr-TR" b="1" dirty="0" err="1" smtClean="0">
                <a:solidFill>
                  <a:srgbClr val="CC66FF"/>
                </a:solidFill>
              </a:rPr>
              <a:t>kitab</a:t>
            </a:r>
            <a:r>
              <a:rPr lang="tr-TR" b="1" dirty="0" smtClean="0">
                <a:solidFill>
                  <a:srgbClr val="CC66FF"/>
                </a:solidFill>
              </a:rPr>
              <a:t> ve sünnet hükümleri üzerine sebattır.</a:t>
            </a:r>
            <a:endParaRPr lang="tr-TR" dirty="0">
              <a:solidFill>
                <a:srgbClr val="CC66FF"/>
              </a:solidFill>
            </a:endParaRP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04800" y="0"/>
            <a:ext cx="8686800" cy="1052736"/>
          </a:xfrm>
        </p:spPr>
        <p:txBody>
          <a:bodyPr>
            <a:normAutofit/>
          </a:bodyPr>
          <a:lstStyle/>
          <a:p>
            <a:pPr algn="ctr"/>
            <a:r>
              <a:rPr lang="tr-TR" sz="4400" dirty="0" smtClean="0"/>
              <a:t>GÖRSELLER</a:t>
            </a:r>
            <a:endParaRPr lang="tr-TR" sz="4400" dirty="0"/>
          </a:p>
        </p:txBody>
      </p:sp>
      <p:pic>
        <p:nvPicPr>
          <p:cNvPr id="27650" name="Picture 2" descr="Allah Muhammed yazıları resimleri fotoğrafları arkaplanları duvar kağıtları hz Muhammed sav imza avatarları"/>
          <p:cNvPicPr>
            <a:picLocks noChangeAspect="1" noChangeArrowheads="1"/>
          </p:cNvPicPr>
          <p:nvPr/>
        </p:nvPicPr>
        <p:blipFill>
          <a:blip r:embed="rId3" cstate="print"/>
          <a:srcRect/>
          <a:stretch>
            <a:fillRect/>
          </a:stretch>
        </p:blipFill>
        <p:spPr bwMode="auto">
          <a:xfrm>
            <a:off x="0" y="1052736"/>
            <a:ext cx="9144000" cy="5805264"/>
          </a:xfrm>
          <a:prstGeom prst="rect">
            <a:avLst/>
          </a:prstGeom>
          <a:noFill/>
        </p:spPr>
      </p:pic>
    </p:spTree>
  </p:cSld>
  <p:clrMapOvr>
    <a:masterClrMapping/>
  </p:clrMapOvr>
  <p:transition spd="slow">
    <p:dissolve/>
    <p:sndAc>
      <p:stSnd>
        <p:snd r:embed="rId2" name="chimes.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313</TotalTime>
  <Words>749</Words>
  <Application>Microsoft Office PowerPoint</Application>
  <PresentationFormat>Ekran Gösterisi (4:3)</PresentationFormat>
  <Paragraphs>69</Paragraphs>
  <Slides>28</Slides>
  <Notes>0</Notes>
  <HiddenSlides>0</HiddenSlides>
  <MMClips>0</MMClips>
  <ScaleCrop>false</ScaleCrop>
  <HeadingPairs>
    <vt:vector size="4" baseType="variant">
      <vt:variant>
        <vt:lpstr>Tema</vt:lpstr>
      </vt:variant>
      <vt:variant>
        <vt:i4>1</vt:i4>
      </vt:variant>
      <vt:variant>
        <vt:lpstr>Slayt Başlıkları</vt:lpstr>
      </vt:variant>
      <vt:variant>
        <vt:i4>28</vt:i4>
      </vt:variant>
    </vt:vector>
  </HeadingPairs>
  <TitlesOfParts>
    <vt:vector size="29" baseType="lpstr">
      <vt:lpstr>Gezinti</vt:lpstr>
      <vt:lpstr>ASR SURESİ   سورة العصر </vt:lpstr>
      <vt:lpstr>SURE ve ANLAMI</vt:lpstr>
      <vt:lpstr>HADİS-İ ŞERİFLER</vt:lpstr>
      <vt:lpstr>NEDEN ASR SURESİ?</vt:lpstr>
      <vt:lpstr>Slayt 5</vt:lpstr>
      <vt:lpstr>Slayt 6</vt:lpstr>
      <vt:lpstr>Slayt 7</vt:lpstr>
      <vt:lpstr>SURE İLE İLGİLİ DİNİ SÖZLER</vt:lpstr>
      <vt:lpstr>GÖRSELLER</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ASR SURESİ   سورة العصر</dc:title>
  <dc:creator>Ahmet ÖZLÜ</dc:creator>
  <cp:lastModifiedBy>Dogan</cp:lastModifiedBy>
  <cp:revision>41</cp:revision>
  <dcterms:created xsi:type="dcterms:W3CDTF">2011-11-10T13:45:28Z</dcterms:created>
  <dcterms:modified xsi:type="dcterms:W3CDTF">2013-08-14T08:06:51Z</dcterms:modified>
</cp:coreProperties>
</file>