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4" r:id="rId7"/>
    <p:sldId id="267" r:id="rId8"/>
    <p:sldId id="262" r:id="rId9"/>
    <p:sldId id="261" r:id="rId10"/>
    <p:sldId id="268" r:id="rId11"/>
    <p:sldId id="263" r:id="rId12"/>
    <p:sldId id="265" r:id="rId13"/>
    <p:sldId id="269" r:id="rId14"/>
    <p:sldId id="266" r:id="rId15"/>
    <p:sldId id="270" r:id="rId16"/>
    <p:sldId id="271" r:id="rId1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0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537AE8-EB1C-411B-82B2-FC316409DC4E}" type="datetimeFigureOut">
              <a:rPr lang="tr-TR" smtClean="0"/>
              <a:pPr/>
              <a:t>27.03.2013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43682-62AC-4037-8277-49D909AA048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FC7C97-0295-4566-A815-8349DC0D8B5D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DCB394-4FFC-41E5-ADE6-51C7DB7D9728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9866AE-E425-4805-BA07-7D710C3D39CB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C14DF4-475E-4752-A979-8F21309A4D93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5D765-997C-4FCB-8D65-763DDD1D3FA6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2D452-0442-419D-9514-A94C2FD100AB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3BDB58-EA77-4C4A-9038-06E15CD74A2B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F8DB47-2CF3-4BB1-A71D-A850098EFCB5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2814E4-B469-40CA-89B2-4F049B5FCD43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1FDCCE-B696-42C8-9D02-3EFE3D3EB054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E46DC9-52A4-4506-A4F3-3935DDF7C1ED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5FA390B8-DEF8-430A-84C5-BC16D1C0CE24}" type="datetime1">
              <a:rPr lang="tr-TR" smtClean="0"/>
              <a:pPr/>
              <a:t>27.03.2013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www.egitimhane.com</a:t>
            </a:r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7FD96E8F-C0F6-4695-8372-F0B22171EB02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orubak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PRİZMALAR</a:t>
            </a:r>
            <a:endParaRPr lang="tr-TR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136886523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5" y="472767"/>
            <a:ext cx="8796909" cy="295676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251520" y="3429535"/>
                <a:ext cx="4304029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Yüzey alan: </a:t>
                </a:r>
                <a:r>
                  <a:rPr lang="tr-TR" dirty="0" smtClean="0"/>
                  <a:t>A=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tr-TR" b="1" dirty="0" smtClean="0"/>
              </a:p>
              <a:p>
                <a:endParaRPr lang="tr-TR" b="1" dirty="0"/>
              </a:p>
              <a:p>
                <a:r>
                  <a:rPr lang="tr-TR" b="1" dirty="0" smtClean="0"/>
                  <a:t>                        </a:t>
                </a:r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+2.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tr-TR" b="1" dirty="0" smtClean="0"/>
              </a:p>
              <a:p>
                <a:endParaRPr lang="tr-TR" b="1" dirty="0"/>
              </a:p>
              <a:p>
                <a:r>
                  <a:rPr lang="tr-TR" b="1" dirty="0" smtClean="0"/>
                  <a:t>                        </a:t>
                </a:r>
                <a:r>
                  <a:rPr lang="tr-TR" dirty="0" smtClean="0"/>
                  <a:t>= c(2a + 2b) + a.b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3429535"/>
                <a:ext cx="4304029" cy="147732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133" t="-2066" b="-578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6" name="TextBox 5"/>
              <p:cNvSpPr txBox="1"/>
              <p:nvPr/>
            </p:nvSpPr>
            <p:spPr>
              <a:xfrm>
                <a:off x="4555549" y="3861048"/>
                <a:ext cx="3976891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Hacim: </a:t>
                </a:r>
                <a:r>
                  <a:rPr lang="tr-TR" dirty="0" smtClean="0"/>
                  <a:t>V=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.h</a:t>
                </a:r>
              </a:p>
              <a:p>
                <a:endParaRPr lang="tr-TR" b="1" dirty="0"/>
              </a:p>
              <a:p>
                <a:r>
                  <a:rPr lang="tr-TR" b="1" dirty="0" smtClean="0"/>
                  <a:t>                 </a:t>
                </a:r>
                <a:r>
                  <a:rPr lang="tr-TR" dirty="0" smtClean="0"/>
                  <a:t>= a.b.h</a:t>
                </a:r>
              </a:p>
              <a:p>
                <a:r>
                  <a:rPr lang="tr-TR" dirty="0"/>
                  <a:t> </a:t>
                </a:r>
                <a:endParaRPr lang="tr-TR" dirty="0" smtClean="0"/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= taban alan . yükseklik</a:t>
                </a:r>
              </a:p>
            </p:txBody>
          </p:sp>
        </mc:Choice>
        <mc:Fallback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5549" y="3861048"/>
                <a:ext cx="3976891" cy="147732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225" t="-2058" b="-5350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84674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548680"/>
            <a:ext cx="8707771" cy="295232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22535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78118" cy="403244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40087" y="4077072"/>
                <a:ext cx="4392488" cy="258532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b="1" dirty="0" smtClean="0"/>
                  <a:t>KARE PRİZMA</a:t>
                </a:r>
              </a:p>
              <a:p>
                <a:endParaRPr lang="tr-TR" b="1" dirty="0"/>
              </a:p>
              <a:p>
                <a:r>
                  <a:rPr lang="tr-TR" b="1" dirty="0" smtClean="0"/>
                  <a:t>Yanal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i="1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= a.h + a.h + a.h + a.h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= 4a.h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= taban çevresi . yükseklik</a:t>
                </a:r>
                <a:endParaRPr lang="tr-TR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87" y="4077072"/>
                <a:ext cx="4392488" cy="2585323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250" t="-1179" b="-13443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932575" y="4509120"/>
                <a:ext cx="3527857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Taban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 = a.a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 =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r-TR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tr-TR" dirty="0" smtClean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575" y="4509120"/>
                <a:ext cx="3527857" cy="147732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382" t="-2066" b="-578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2167195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8640"/>
            <a:ext cx="8778118" cy="403244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251520" y="4509120"/>
                <a:ext cx="4317051" cy="147732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Yüzey alan: </a:t>
                </a:r>
                <a:r>
                  <a:rPr lang="tr-TR" dirty="0" smtClean="0"/>
                  <a:t>A=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 + 2.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=4ah + 2.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r-TR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tr-TR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520" y="4509120"/>
                <a:ext cx="4317051" cy="147732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130" t="-2066" b="-578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932040" y="4725144"/>
                <a:ext cx="3312368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Hacim: </a:t>
                </a:r>
                <a:r>
                  <a:rPr lang="tr-TR" dirty="0" smtClean="0"/>
                  <a:t>V=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.h</a:t>
                </a:r>
              </a:p>
              <a:p>
                <a:endParaRPr lang="tr-TR" b="1" dirty="0"/>
              </a:p>
              <a:p>
                <a:r>
                  <a:rPr lang="tr-TR" b="1" dirty="0" smtClean="0"/>
                  <a:t>                </a:t>
                </a:r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r-TR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r>
                  <a:rPr lang="tr-TR" dirty="0" smtClean="0"/>
                  <a:t>.h</a:t>
                </a:r>
                <a:endParaRPr lang="tr-TR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2040" y="4725144"/>
                <a:ext cx="3312368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473" t="-3289" b="-92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692469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16632"/>
            <a:ext cx="4625597" cy="5379985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5148064" y="1052736"/>
                <a:ext cx="3168352" cy="150098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b="1" dirty="0" smtClean="0"/>
                  <a:t>KÜP</a:t>
                </a:r>
              </a:p>
              <a:p>
                <a:endParaRPr lang="tr-TR" dirty="0"/>
              </a:p>
              <a:p>
                <a:r>
                  <a:rPr lang="tr-TR" b="1" dirty="0" smtClean="0"/>
                  <a:t>Alan</a:t>
                </a:r>
                <a:r>
                  <a:rPr lang="tr-TR" b="1" dirty="0" smtClean="0"/>
                  <a:t>: </a:t>
                </a:r>
                <a:r>
                  <a:rPr lang="tr-TR" dirty="0" smtClean="0"/>
                  <a:t>A= </a:t>
                </a:r>
                <a14:m>
                  <m:oMath xmlns:m="http://schemas.openxmlformats.org/officeDocument/2006/math">
                    <m:r>
                      <a:rPr lang="tr-TR" b="0" i="0" smtClean="0">
                        <a:latin typeface="Cambria Math"/>
                      </a:rPr>
                      <m:t>6</m:t>
                    </m:r>
                    <m:sSup>
                      <m:sSupPr>
                        <m:ctrlPr>
                          <a:rPr lang="tr-TR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p>
                    </m:sSup>
                  </m:oMath>
                </a14:m>
                <a:endParaRPr lang="tr-TR" dirty="0" smtClean="0"/>
              </a:p>
              <a:p>
                <a:endParaRPr lang="tr-TR" dirty="0" smtClean="0"/>
              </a:p>
              <a:p>
                <a:r>
                  <a:rPr lang="tr-TR" b="1" dirty="0" smtClean="0"/>
                  <a:t>Hacim:</a:t>
                </a:r>
                <a:r>
                  <a:rPr lang="tr-TR" dirty="0" smtClean="0"/>
                  <a:t> V=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tr-TR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tr-TR" b="0" i="1" smtClean="0">
                            <a:latin typeface="Cambria Math"/>
                          </a:rPr>
                          <m:t>𝑎</m:t>
                        </m:r>
                      </m:e>
                      <m:sup>
                        <m:r>
                          <a:rPr lang="tr-TR" b="0" i="1" smtClean="0">
                            <a:latin typeface="Cambria Math"/>
                          </a:rPr>
                          <m:t>3</m:t>
                        </m:r>
                      </m:sup>
                    </m:sSup>
                  </m:oMath>
                </a14:m>
                <a:r>
                  <a:rPr lang="tr-TR" dirty="0" smtClean="0"/>
                  <a:t> </a:t>
                </a:r>
                <a:endParaRPr lang="tr-TR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48064" y="1052736"/>
                <a:ext cx="3168352" cy="1500988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538" t="-2033" b="-406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36851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2708920"/>
            <a:ext cx="568863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b="1" dirty="0" smtClean="0"/>
              <a:t>Ali GÖBÜT</a:t>
            </a:r>
          </a:p>
          <a:p>
            <a:pPr algn="ctr"/>
            <a:endParaRPr lang="tr-TR" b="1" dirty="0" smtClean="0"/>
          </a:p>
          <a:p>
            <a:pPr algn="ctr"/>
            <a:r>
              <a:rPr lang="tr-TR" b="1" dirty="0" smtClean="0"/>
              <a:t>Matematik Öğretmeni</a:t>
            </a:r>
            <a:endParaRPr lang="tr-TR" b="1" dirty="0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901632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dirty="0" smtClean="0"/>
              <a:t>Ali göbüt</a:t>
            </a:r>
            <a:endParaRPr lang="tr-T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dirty="0" smtClean="0"/>
              <a:t>Matematik Öğretmeni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2"/>
              </a:rPr>
              <a:t>www.</a:t>
            </a:r>
            <a:r>
              <a:rPr lang="tr-TR" u="sng" dirty="0" err="1" smtClean="0">
                <a:hlinkClick r:id="rId2"/>
              </a:rPr>
              <a:t>sorubak</a:t>
            </a:r>
            <a:r>
              <a:rPr lang="tr-TR" u="sng" dirty="0" smtClean="0">
                <a:hlinkClick r:id="rId2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11024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896679"/>
            <a:ext cx="3108671" cy="432510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04048" y="863842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ÜÇGEN PRİZMA</a:t>
            </a:r>
            <a:endParaRPr lang="tr-TR" b="1" dirty="0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1721698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701" y="1484784"/>
            <a:ext cx="7644456" cy="424847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31639" y="620688"/>
            <a:ext cx="68115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ÜÇGEN PRİZMA                             VE                    DİKDÖRTGEN PRİZMA</a:t>
            </a:r>
            <a:endParaRPr lang="tr-TR" b="1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36101419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7" y="1700808"/>
            <a:ext cx="8975972" cy="432048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475656" y="548680"/>
            <a:ext cx="40324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ÜÇGEN PRİZMA VE AÇILIMI</a:t>
            </a:r>
            <a:endParaRPr lang="tr-TR" b="1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u="sng" dirty="0" smtClean="0">
                <a:hlinkClick r:id="rId3"/>
              </a:rPr>
              <a:t>www.</a:t>
            </a:r>
            <a:r>
              <a:rPr lang="tr-TR" u="sng" dirty="0" err="1" smtClean="0">
                <a:hlinkClick r:id="rId3"/>
              </a:rPr>
              <a:t>sorubak</a:t>
            </a:r>
            <a:r>
              <a:rPr lang="tr-TR" u="sng" dirty="0" smtClean="0">
                <a:hlinkClick r:id="rId3"/>
              </a:rPr>
              <a:t>.com</a:t>
            </a:r>
            <a:endParaRPr lang="tr-TR" dirty="0"/>
          </a:p>
        </p:txBody>
      </p:sp>
    </p:spTree>
    <p:extLst>
      <p:ext uri="{BB962C8B-B14F-4D97-AF65-F5344CB8AC3E}">
        <p14:creationId xmlns="" xmlns:p14="http://schemas.microsoft.com/office/powerpoint/2010/main" val="2666129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1772816"/>
            <a:ext cx="8805623" cy="41764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7624" y="54868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b="1" dirty="0" smtClean="0"/>
              <a:t>DİKDÖRTGEN-KARE PRİZMA VE AÇILIMI</a:t>
            </a:r>
            <a:endParaRPr lang="tr-TR" b="1" dirty="0"/>
          </a:p>
        </p:txBody>
      </p:sp>
    </p:spTree>
    <p:extLst>
      <p:ext uri="{BB962C8B-B14F-4D97-AF65-F5344CB8AC3E}">
        <p14:creationId xmlns="" xmlns:p14="http://schemas.microsoft.com/office/powerpoint/2010/main" val="296736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75154" cy="367240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146510" y="3356992"/>
                <a:ext cx="4441067" cy="286232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                                   ÜÇGEN PRİZMA</a:t>
                </a:r>
              </a:p>
              <a:p>
                <a:endParaRPr lang="tr-TR" b="1" dirty="0"/>
              </a:p>
              <a:p>
                <a:r>
                  <a:rPr lang="tr-TR" b="1" dirty="0" smtClean="0"/>
                  <a:t>Yanal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    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    = a.h+b.h+c.h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   = h(a+b+c)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= taban çevresi . yükseklik</a:t>
                </a:r>
                <a:endParaRPr lang="tr-TR" dirty="0"/>
              </a:p>
              <a:p>
                <a:endParaRPr lang="tr-TR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6510" y="3356992"/>
                <a:ext cx="4441067" cy="2862322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097" t="-1066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5" name="TextBox 4"/>
              <p:cNvSpPr txBox="1"/>
              <p:nvPr/>
            </p:nvSpPr>
            <p:spPr>
              <a:xfrm>
                <a:off x="4587577" y="4149080"/>
                <a:ext cx="3872855" cy="239405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Taban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r-TR" b="1" dirty="0" smtClean="0"/>
                  <a:t> </a:t>
                </a:r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tr-TR" dirty="0" smtClean="0"/>
                  <a:t> </a:t>
                </a:r>
              </a:p>
              <a:p>
                <a:r>
                  <a:rPr lang="tr-TR" b="1" dirty="0"/>
                  <a:t> </a:t>
                </a:r>
                <a:r>
                  <a:rPr lang="tr-TR" b="1" dirty="0" smtClean="0"/>
                  <a:t>        </a:t>
                </a:r>
              </a:p>
              <a:p>
                <a:r>
                  <a:rPr lang="tr-TR" b="1" dirty="0"/>
                  <a:t> </a:t>
                </a:r>
                <a:r>
                  <a:rPr lang="tr-TR" b="1" dirty="0" smtClean="0"/>
                  <a:t>                          </a:t>
                </a:r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2200" b="0" i="1" dirty="0" smtClean="0">
                            <a:latin typeface="Cambria Math"/>
                          </a:rPr>
                        </m:ctrlPr>
                      </m:fPr>
                      <m:num>
                        <m:r>
                          <a:rPr lang="tr-TR" sz="2200" b="0" i="1" dirty="0" smtClean="0">
                            <a:latin typeface="Cambria Math"/>
                          </a:rPr>
                          <m:t>𝑐</m:t>
                        </m:r>
                        <m:r>
                          <a:rPr lang="tr-TR" sz="2200" b="0" i="1" dirty="0" smtClean="0">
                            <a:latin typeface="Cambria Math"/>
                          </a:rPr>
                          <m:t>.</m:t>
                        </m:r>
                        <m:sSub>
                          <m:sSubPr>
                            <m:ctrlPr>
                              <a:rPr lang="tr-TR" sz="220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tr-TR" sz="2200" b="0" i="1" dirty="0" smtClean="0">
                                <a:latin typeface="Cambria Math"/>
                              </a:rPr>
                              <m:t>h</m:t>
                            </m:r>
                          </m:e>
                          <m:sub>
                            <m:r>
                              <a:rPr lang="tr-TR" sz="2200" b="0" i="1" dirty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tr-TR" sz="2200" b="0" i="1" dirty="0" smtClean="0">
                            <a:latin typeface="Cambria Math"/>
                          </a:rPr>
                          <m:t>2</m:t>
                        </m:r>
                      </m:den>
                    </m:f>
                  </m:oMath>
                </a14:m>
                <a:endParaRPr lang="tr-TR" dirty="0" smtClean="0"/>
              </a:p>
              <a:p>
                <a:r>
                  <a:rPr lang="tr-TR" sz="2200" dirty="0" smtClean="0"/>
                  <a:t>                       </a:t>
                </a:r>
              </a:p>
              <a:p>
                <a:r>
                  <a:rPr lang="tr-TR" sz="2200" dirty="0"/>
                  <a:t> </a:t>
                </a:r>
                <a:r>
                  <a:rPr lang="tr-TR" sz="2200" dirty="0" smtClean="0"/>
                  <a:t>                     </a:t>
                </a:r>
                <a:endParaRPr lang="tr-TR" dirty="0" smtClean="0"/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  </a:t>
                </a:r>
                <a:endParaRPr lang="tr-TR" dirty="0"/>
              </a:p>
            </p:txBody>
          </p:sp>
        </mc:Choice>
        <mc:Fallback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87577" y="4149080"/>
                <a:ext cx="3872855" cy="2394053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417" t="-1276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753681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2"/>
            <a:ext cx="9175154" cy="367240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467544" y="3789040"/>
                <a:ext cx="3888432" cy="22401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Yüzey alan</a:t>
                </a:r>
                <a:r>
                  <a:rPr lang="tr-TR" dirty="0" smtClean="0"/>
                  <a:t>:  A=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tr-TR" dirty="0" smtClean="0"/>
                  <a:t> 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</a:t>
                </a:r>
              </a:p>
              <a:p>
                <a:r>
                  <a:rPr lang="tr-TR" dirty="0"/>
                  <a:t> </a:t>
                </a:r>
                <a:r>
                  <a:rPr lang="tr-TR" dirty="0" smtClean="0"/>
                  <a:t>                        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2.</m:t>
                        </m:r>
                        <m:r>
                          <a:rPr lang="tr-TR" b="0" i="1" dirty="0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= h(a+b+c) + 2.</a:t>
                </a:r>
                <a14:m>
                  <m:oMath xmlns:m="http://schemas.openxmlformats.org/officeDocument/2006/math">
                    <m:r>
                      <a:rPr lang="tr-TR" sz="2200" b="0" i="0" smtClean="0">
                        <a:latin typeface="Cambria Math"/>
                      </a:rPr>
                      <m:t>(</m:t>
                    </m:r>
                    <m:f>
                      <m:fPr>
                        <m:ctrlPr>
                          <a:rPr lang="tr-TR" sz="22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tr-TR" sz="220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tr-TR" sz="2200" b="0" i="1" dirty="0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sz="2200" b="0" i="1" dirty="0" smtClean="0">
                                <a:latin typeface="Cambria Math"/>
                              </a:rPr>
                              <m:t>.</m:t>
                            </m:r>
                            <m:r>
                              <a:rPr lang="tr-TR" sz="2200" b="0" i="1" dirty="0" smtClean="0">
                                <a:latin typeface="Cambria Math"/>
                              </a:rPr>
                              <m:t>h</m:t>
                            </m:r>
                          </m:e>
                          <m:sub>
                            <m:r>
                              <a:rPr lang="tr-TR" sz="2200" b="0" i="1" dirty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tr-TR" sz="22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tr-TR" sz="22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tr-TR" sz="2200" dirty="0" smtClean="0"/>
                  <a:t> </a:t>
                </a:r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= h(a+b+c) +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𝑐</m:t>
                        </m:r>
                        <m:r>
                          <a:rPr lang="tr-TR" b="0" i="1" dirty="0" smtClean="0">
                            <a:latin typeface="Cambria Math"/>
                          </a:rPr>
                          <m:t>.</m:t>
                        </m:r>
                        <m:r>
                          <a:rPr lang="tr-TR" b="0" i="1" dirty="0" smtClean="0">
                            <a:latin typeface="Cambria Math"/>
                          </a:rPr>
                          <m:t>h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  </a:t>
                </a:r>
                <a:endParaRPr lang="tr-TR" sz="2200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44" y="3789040"/>
                <a:ext cx="3888432" cy="2240165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411" t="-1362" b="-3542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4355976" y="4005064"/>
                <a:ext cx="4608512" cy="180927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Hacim:</a:t>
                </a:r>
                <a:r>
                  <a:rPr lang="tr-TR" dirty="0" smtClean="0"/>
                  <a:t> V=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dirty="0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dirty="0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dirty="0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.h </a:t>
                </a:r>
              </a:p>
              <a:p>
                <a:endParaRPr lang="tr-TR" b="1" dirty="0"/>
              </a:p>
              <a:p>
                <a:r>
                  <a:rPr lang="tr-TR" b="1" dirty="0" smtClean="0"/>
                  <a:t>                 </a:t>
                </a:r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r>
                      <a:rPr lang="tr-TR" sz="2200" b="0" i="0" smtClean="0">
                        <a:latin typeface="Cambria Math"/>
                      </a:rPr>
                      <m:t>(</m:t>
                    </m:r>
                    <m:f>
                      <m:fPr>
                        <m:ctrlPr>
                          <a:rPr lang="tr-TR" sz="2200" i="1" smtClean="0">
                            <a:latin typeface="Cambria Math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tr-TR" sz="2200" i="1" dirty="0" smtClean="0">
                                <a:latin typeface="Cambria Math"/>
                              </a:rPr>
                            </m:ctrlPr>
                          </m:sSubPr>
                          <m:e>
                            <m:r>
                              <a:rPr lang="tr-TR" sz="2200" b="0" i="1" dirty="0" smtClean="0">
                                <a:latin typeface="Cambria Math"/>
                              </a:rPr>
                              <m:t>𝑐</m:t>
                            </m:r>
                            <m:r>
                              <a:rPr lang="tr-TR" sz="2200" b="0" i="1" dirty="0" smtClean="0">
                                <a:latin typeface="Cambria Math"/>
                              </a:rPr>
                              <m:t>.</m:t>
                            </m:r>
                            <m:r>
                              <a:rPr lang="tr-TR" sz="2200" b="0" i="1" dirty="0" smtClean="0">
                                <a:latin typeface="Cambria Math"/>
                              </a:rPr>
                              <m:t>h</m:t>
                            </m:r>
                          </m:e>
                          <m:sub>
                            <m:r>
                              <a:rPr lang="tr-TR" sz="2200" b="0" i="1" dirty="0" smtClean="0">
                                <a:latin typeface="Cambria Math"/>
                              </a:rPr>
                              <m:t>1</m:t>
                            </m:r>
                          </m:sub>
                        </m:sSub>
                      </m:num>
                      <m:den>
                        <m:r>
                          <a:rPr lang="tr-TR" sz="2200" b="0" i="1" smtClean="0">
                            <a:latin typeface="Cambria Math"/>
                          </a:rPr>
                          <m:t>2</m:t>
                        </m:r>
                      </m:den>
                    </m:f>
                    <m:r>
                      <a:rPr lang="tr-TR" sz="2200" b="0" i="0" smtClean="0">
                        <a:latin typeface="Cambria Math"/>
                      </a:rPr>
                      <m:t>)</m:t>
                    </m:r>
                  </m:oMath>
                </a14:m>
                <a:r>
                  <a:rPr lang="tr-TR" dirty="0" smtClean="0"/>
                  <a:t>.</a:t>
                </a:r>
                <a:r>
                  <a:rPr lang="tr-TR" dirty="0" smtClean="0"/>
                  <a:t>h</a:t>
                </a:r>
              </a:p>
              <a:p>
                <a:endParaRPr lang="tr-TR" sz="2200" b="1" dirty="0"/>
              </a:p>
              <a:p>
                <a:r>
                  <a:rPr lang="tr-TR" sz="2200" b="1" dirty="0" smtClean="0"/>
                  <a:t>              </a:t>
                </a:r>
                <a:r>
                  <a:rPr lang="tr-TR" sz="2200" dirty="0" smtClean="0"/>
                  <a:t>= </a:t>
                </a:r>
                <a:r>
                  <a:rPr lang="tr-TR" dirty="0" smtClean="0"/>
                  <a:t>taban alan . yükseklik</a:t>
                </a:r>
                <a:endParaRPr lang="tr-TR" b="1" dirty="0"/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55976" y="4005064"/>
                <a:ext cx="4608512" cy="1809278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190" t="-1684" b="-606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77436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62" y="33924"/>
            <a:ext cx="9117538" cy="4535745"/>
          </a:xfrm>
          <a:prstGeom prst="rect">
            <a:avLst/>
          </a:prstGeom>
        </p:spPr>
      </p:pic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r-TR" smtClean="0"/>
              <a:t>www.egitimhane.com</a:t>
            </a:r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016910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095" y="472767"/>
            <a:ext cx="8796909" cy="2956768"/>
          </a:xfrm>
          <a:prstGeom prst="rect">
            <a:avLst/>
          </a:prstGeom>
        </p:spPr>
      </p:pic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TextBox 2"/>
              <p:cNvSpPr txBox="1"/>
              <p:nvPr/>
            </p:nvSpPr>
            <p:spPr>
              <a:xfrm>
                <a:off x="611560" y="3140968"/>
                <a:ext cx="4032448" cy="3693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tr-TR" b="1" dirty="0" smtClean="0"/>
                  <a:t>DİKDÖRTGEN PRİZMA</a:t>
                </a:r>
                <a:endParaRPr lang="tr-TR" dirty="0" smtClean="0"/>
              </a:p>
              <a:p>
                <a:pPr algn="ctr"/>
                <a:endParaRPr lang="tr-TR" b="1" dirty="0"/>
              </a:p>
              <a:p>
                <a:r>
                  <a:rPr lang="tr-TR" b="1" dirty="0" smtClean="0"/>
                  <a:t>Yanal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𝑌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 smtClean="0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3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5</m:t>
                        </m:r>
                      </m:sub>
                    </m:sSub>
                  </m:oMath>
                </a14:m>
                <a:r>
                  <a:rPr lang="tr-TR" dirty="0" smtClean="0"/>
                  <a:t>+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6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= b.c + a.c + b.c + a.c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= c(a + b + a + b)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= c(2a + 2b)</a:t>
                </a:r>
              </a:p>
              <a:p>
                <a:endParaRPr lang="tr-TR" dirty="0"/>
              </a:p>
              <a:p>
                <a:r>
                  <a:rPr lang="tr-TR" dirty="0" smtClean="0"/>
                  <a:t>                         = taban çevresi . yükseklik      </a:t>
                </a:r>
              </a:p>
              <a:p>
                <a:pPr algn="ctr"/>
                <a:endParaRPr lang="tr-TR" b="1" dirty="0"/>
              </a:p>
              <a:p>
                <a:pPr algn="ctr"/>
                <a:endParaRPr lang="tr-TR" b="1" dirty="0"/>
              </a:p>
            </p:txBody>
          </p:sp>
        </mc:Choice>
        <mc:Fallback>
          <p:sp>
            <p:nvSpPr>
              <p:cNvPr id="3" name="TextBox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3140968"/>
                <a:ext cx="4032448" cy="3693319"/>
              </a:xfrm>
              <a:prstGeom prst="rect">
                <a:avLst/>
              </a:prstGeom>
              <a:blipFill rotWithShape="1">
                <a:blip r:embed="rId3" cstate="print"/>
                <a:stretch>
                  <a:fillRect l="-1208" t="-825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="" xmlns:a14="http://schemas.microsoft.com/office/drawing/2010/main" Requires="a14">
          <p:sp>
            <p:nvSpPr>
              <p:cNvPr id="4" name="TextBox 3"/>
              <p:cNvSpPr txBox="1"/>
              <p:nvPr/>
            </p:nvSpPr>
            <p:spPr>
              <a:xfrm>
                <a:off x="5121665" y="3774464"/>
                <a:ext cx="3384376" cy="923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tr-TR" b="1" dirty="0" smtClean="0"/>
                  <a:t>Taban alan: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𝐴</m:t>
                        </m:r>
                      </m:sub>
                    </m:sSub>
                  </m:oMath>
                </a14:m>
                <a:r>
                  <a:rPr lang="tr-TR" dirty="0" smtClean="0"/>
                  <a:t>=</a:t>
                </a:r>
                <a:r>
                  <a:rPr lang="tr-TR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2</m:t>
                        </m:r>
                      </m:sub>
                    </m:sSub>
                    <m:r>
                      <a:rPr lang="tr-TR" b="0" i="0" smtClean="0">
                        <a:latin typeface="Cambria Math"/>
                      </a:rPr>
                      <m:t> </m:t>
                    </m:r>
                  </m:oMath>
                </a14:m>
                <a:r>
                  <a:rPr lang="tr-TR" dirty="0" smtClean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tr-TR" i="1">
                            <a:latin typeface="Cambria Math"/>
                          </a:rPr>
                        </m:ctrlPr>
                      </m:sSubPr>
                      <m:e>
                        <m:r>
                          <a:rPr lang="tr-TR" i="1">
                            <a:latin typeface="Cambria Math"/>
                          </a:rPr>
                          <m:t>𝐴</m:t>
                        </m:r>
                      </m:e>
                      <m:sub>
                        <m:r>
                          <a:rPr lang="tr-TR" b="0" i="1" smtClean="0">
                            <a:latin typeface="Cambria Math"/>
                          </a:rPr>
                          <m:t>4</m:t>
                        </m:r>
                      </m:sub>
                    </m:sSub>
                  </m:oMath>
                </a14:m>
                <a:endParaRPr lang="tr-TR" dirty="0" smtClean="0"/>
              </a:p>
              <a:p>
                <a:endParaRPr lang="tr-TR" dirty="0"/>
              </a:p>
              <a:p>
                <a:r>
                  <a:rPr lang="tr-TR" dirty="0" smtClean="0"/>
                  <a:t>                          = a.b</a:t>
                </a:r>
              </a:p>
            </p:txBody>
          </p:sp>
        </mc:Choice>
        <mc:Fallback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21665" y="3774464"/>
                <a:ext cx="3384376" cy="923330"/>
              </a:xfrm>
              <a:prstGeom prst="rect">
                <a:avLst/>
              </a:prstGeom>
              <a:blipFill rotWithShape="1">
                <a:blip r:embed="rId4" cstate="print"/>
                <a:stretch>
                  <a:fillRect l="-1441" t="-3289" b="-9211"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3875235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larity">
      <a:dk1>
        <a:srgbClr val="292934"/>
      </a:dk1>
      <a:lt1>
        <a:srgbClr val="FFFFFF"/>
      </a:lt1>
      <a:dk2>
        <a:srgbClr val="D2533C"/>
      </a:dk2>
      <a:lt2>
        <a:srgbClr val="F3F2DC"/>
      </a:lt2>
      <a:accent1>
        <a:srgbClr val="93A299"/>
      </a:accent1>
      <a:accent2>
        <a:srgbClr val="AD8F67"/>
      </a:accent2>
      <a:accent3>
        <a:srgbClr val="726056"/>
      </a:accent3>
      <a:accent4>
        <a:srgbClr val="4C5A6A"/>
      </a:accent4>
      <a:accent5>
        <a:srgbClr val="808DA0"/>
      </a:accent5>
      <a:accent6>
        <a:srgbClr val="79463D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Clarity</Template>
  <TotalTime>126</TotalTime>
  <Words>33</Words>
  <Application>Microsoft Office PowerPoint</Application>
  <PresentationFormat>Ekran Gösterisi (4:3)</PresentationFormat>
  <Paragraphs>32</Paragraphs>
  <Slides>16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16</vt:i4>
      </vt:variant>
    </vt:vector>
  </HeadingPairs>
  <TitlesOfParts>
    <vt:vector size="17" baseType="lpstr">
      <vt:lpstr>Clarity</vt:lpstr>
      <vt:lpstr>PRİZMALAR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Ali göbüt</vt:lpstr>
    </vt:vector>
  </TitlesOfParts>
  <Manager>www.sorubak.com</Manager>
  <Company>www.sorubak.com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ali</dc:creator>
  <cp:keywords>www.sorubak.com</cp:keywords>
  <dc:description>www.sorubak.com</dc:description>
  <cp:lastModifiedBy>Dogan</cp:lastModifiedBy>
  <cp:revision>www.sorubak.com</cp:revision>
  <dcterms:created xsi:type="dcterms:W3CDTF">2013-03-11T14:58:22Z</dcterms:created>
  <dcterms:modified xsi:type="dcterms:W3CDTF">2013-03-27T17:07:53Z</dcterms:modified>
  <cp:category>www.sorubak.com</cp:category>
  <cp:contentType>www.sorubak.com</cp:contentType>
  <cp:contentStatus>www.sorubak.com</cp:contentStatus>
  <cp:version>www.sorubak.com</cp:version>
</cp:coreProperties>
</file>