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88E0F-EB9E-4A88-8CB1-C64EA33F26AB}" type="datetimeFigureOut">
              <a:rPr lang="tr-TR" smtClean="0"/>
              <a:pPr/>
              <a:t>31.03.2013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61E28-CB4F-49F4-A35F-282331F97DD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2927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41EF9-D859-4480-B78D-7053C6526C1E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95C7-DB97-40C4-A709-C71EE7E0B389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70D8-DFFB-4D09-BABE-94633363BDA5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1025402-7BDC-4D64-BF3F-C9F8FE29CFA8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29528-AC4D-4FBA-83C7-E2E7799C24B4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CC592-2604-4375-A289-D392AB4FA87C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722C6-D10B-42C3-9101-92D3B7F266F4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6F1B-2EA4-469D-945D-91CC34765013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FEDC-FF2B-41F8-9983-27CC57E79A66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D849DE-B03C-4E4B-ABD8-2E697745A5F7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340C-82CB-4596-BB64-5E4A8A9A1385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2E5500-16D2-4771-AC90-2D26F6328D07}" type="datetime1">
              <a:rPr lang="tr-TR" smtClean="0"/>
              <a:pPr/>
              <a:t>31.03.2013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BAB9042-00EC-4F4F-A7E2-DA280A0F15E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5429264"/>
            <a:ext cx="8305800" cy="714380"/>
          </a:xfrm>
        </p:spPr>
        <p:txBody>
          <a:bodyPr/>
          <a:lstStyle/>
          <a:p>
            <a:r>
              <a:rPr lang="tr-TR" sz="1800" dirty="0" smtClean="0"/>
              <a:t>ŞİMDİ SİZDEN HAZIRLADIĞIM SUNUYU DİKKATLE İZLMENİZİ İSTİYORUM</a:t>
            </a:r>
            <a:endParaRPr lang="tr-TR" sz="1800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" y="357166"/>
            <a:ext cx="8305800" cy="3057766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95000" rotWithShape="0">
              <a:srgbClr val="000000">
                <a:alpha val="50000"/>
              </a:srgbClr>
            </a:outerShdw>
            <a:softEdge rad="127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sz="5400" dirty="0" smtClean="0"/>
              <a:t>5. SINIF SOSYAL BİLGİLER TOPLUM İÇİN ÇALIŞANLAR SUNUSU </a:t>
            </a:r>
            <a:endParaRPr lang="tr-TR" sz="5400" dirty="0"/>
          </a:p>
        </p:txBody>
      </p:sp>
      <p:pic>
        <p:nvPicPr>
          <p:cNvPr id="4" name="3 Resim" descr="6b5009f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3571876"/>
            <a:ext cx="1905000" cy="1905000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ym typeface="Wingdings" pitchFamily="2" charset="2"/>
              </a:rPr>
              <a:t></a:t>
            </a:r>
            <a:r>
              <a:rPr lang="tr-TR" sz="4000" dirty="0" smtClean="0">
                <a:sym typeface="Wingdings" pitchFamily="2" charset="2"/>
              </a:rPr>
              <a:t>Belli bir ihtiyacı karşılamak veya belli alanda bir problemi çözmek üzere faaliyet gösterirler.Özellikle devlet tarafından sunulan hizmetlerin denetiminin yapılmasında kalitesinin arttırılmasında önemli </a:t>
            </a:r>
            <a:r>
              <a:rPr lang="tr-TR" sz="4000" dirty="0" err="1" smtClean="0">
                <a:sym typeface="Wingdings" pitchFamily="2" charset="2"/>
              </a:rPr>
              <a:t>rollleri</a:t>
            </a:r>
            <a:r>
              <a:rPr lang="tr-TR" sz="4000" dirty="0" smtClean="0">
                <a:sym typeface="Wingdings" pitchFamily="2" charset="2"/>
              </a:rPr>
              <a:t> vardır.</a:t>
            </a:r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00120"/>
          </a:xfr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SİVİL TOPLUM KURULUŞLARININ ÖZELLİKLERİ</a:t>
            </a:r>
            <a:endParaRPr lang="tr-TR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Gönüllü kişilerce kurulur.</a:t>
            </a:r>
          </a:p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Toplum yararına projeler geliştirir.</a:t>
            </a:r>
          </a:p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Giderleri daha çok gönüllü kişilerce yapılan bağış ve yardımlarla karşılanır.</a:t>
            </a:r>
          </a:p>
          <a:p>
            <a:pPr>
              <a:buNone/>
            </a:pPr>
            <a:r>
              <a:rPr lang="tr-TR" sz="3200" dirty="0" smtClean="0">
                <a:sym typeface="Wingdings" pitchFamily="2" charset="2"/>
              </a:rPr>
              <a:t>Faaliyetlerinin yürütülmesinde görev alan kişiler ücret veya kar elde etmeksizin çalışan gönüllü kişilerdir.İsteyen herkes sivil toplum kuruluşlarına üye olabilir.</a:t>
            </a:r>
          </a:p>
          <a:p>
            <a:pPr>
              <a:buFont typeface="Wingdings"/>
              <a:buChar char="J"/>
            </a:pPr>
            <a:endParaRPr lang="tr-TR" sz="3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6000" dirty="0" smtClean="0">
                <a:sym typeface="Wingdings" pitchFamily="2" charset="2"/>
              </a:rPr>
              <a:t>Amaçlarına ulaşabilmek için yasal sınırlar içinde değişik yol ve yöntemlere başvurabilirler.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SİVİL TOPLUM KURULIŞLARININ ÖZELLİKLERİ</a:t>
            </a:r>
            <a:endParaRPr lang="tr-TR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71472" y="1643050"/>
            <a:ext cx="7929618" cy="400052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DERNEKLER:</a:t>
            </a:r>
          </a:p>
          <a:p>
            <a:pPr>
              <a:buNone/>
            </a:pPr>
            <a:r>
              <a:rPr lang="tr-TR" sz="3200" dirty="0" smtClean="0"/>
              <a:t>Belirli ve ortak bir amacı gerçekleştirmek üzere gönüllü kişilerce oluşturulmuş sivil toplum kuruluşlarıdır.Örneğin tüketicilerin haklarını korumak üzere oluşturulmuş olan Tüketiciyi Koruma Derneği.</a:t>
            </a:r>
            <a:endParaRPr lang="tr-TR" sz="3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3200" dirty="0" smtClean="0"/>
          </a:p>
          <a:p>
            <a:pPr>
              <a:buNone/>
            </a:pPr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7158" y="1643050"/>
            <a:ext cx="8072494" cy="46434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VAKIFLAR:</a:t>
            </a:r>
          </a:p>
          <a:p>
            <a:pPr>
              <a:buNone/>
            </a:pP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Kişi veya kişilerin belirli bir hizmetin yerine getirilmesi ya da başkalarının yararlanması için malını yada parasını bağışlayarak oluşturduğu sivil toplum kuruluşlarıdır.Örneğin,BM Çevre Ödülü sahibi Hayrettin Karaca ve </a:t>
            </a:r>
            <a:r>
              <a:rPr lang="tr-TR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Tekfen</a:t>
            </a: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Holding kurucu ortaklarından Nihat </a:t>
            </a:r>
            <a:r>
              <a:rPr lang="tr-TR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Gökyiğit</a:t>
            </a:r>
            <a:r>
              <a:rPr lang="tr-TR" sz="3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tarafından kurulan Tema Vakfı</a:t>
            </a:r>
            <a:r>
              <a:rPr lang="tr-TR" dirty="0" smtClean="0"/>
              <a:t>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>
                <a:solidFill>
                  <a:srgbClr val="FFC000"/>
                </a:solidFill>
              </a:rPr>
              <a:t>Sendikalar:</a:t>
            </a:r>
          </a:p>
          <a:p>
            <a:pPr>
              <a:buNone/>
            </a:pPr>
            <a:r>
              <a:rPr lang="tr-TR" sz="3600" dirty="0" smtClean="0"/>
              <a:t>İşçilerin memurların ve bunlara işverenlerin hak ve kazançlarını korumak için kurulan sivil toplum kuruluşlarıdır.Örneğin </a:t>
            </a:r>
            <a:r>
              <a:rPr lang="tr-TR" sz="3600" dirty="0" err="1" smtClean="0"/>
              <a:t>Kesk</a:t>
            </a:r>
            <a:r>
              <a:rPr lang="tr-TR" sz="3600" dirty="0" smtClean="0"/>
              <a:t> Türkiye Kamu Sen Hak-İş</a:t>
            </a:r>
            <a:endParaRPr lang="tr-TR" sz="3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solidFill>
                  <a:srgbClr val="FFC000"/>
                </a:solidFill>
              </a:rPr>
              <a:t>MESLEK KURULIŞLARI:</a:t>
            </a:r>
          </a:p>
          <a:p>
            <a:pPr>
              <a:buNone/>
            </a:pPr>
            <a:r>
              <a:rPr lang="tr-TR" sz="4800" dirty="0" smtClean="0"/>
              <a:t>Serbest meslek sahiplerini bir araya getiren sivil toplum kuruluşlarıdır.Örneğin,Türk Eczacıları Birliği,Şoförler Odası.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KURULUŞLARI</a:t>
            </a:r>
            <a:endParaRPr lang="tr-TR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5500702"/>
            <a:ext cx="8229600" cy="595298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6062682"/>
          </a:xfrm>
          <a:solidFill>
            <a:srgbClr val="0070C0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tr-TR" sz="6600" b="1" spc="0" dirty="0" smtClean="0">
                <a:ln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YARDIM AMAÇLI FAALİYET GÖSTEREN SİVİL TOPLUM KURULUŞLARI ;</a:t>
            </a:r>
            <a:endParaRPr lang="tr-TR" sz="6600" b="1" spc="0" dirty="0">
              <a:ln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Türkiye Kızılay Derneği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pic>
        <p:nvPicPr>
          <p:cNvPr id="5" name="4 Resim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2643182"/>
            <a:ext cx="7000924" cy="3714776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Türkiye Yeşilay Cemiyeti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KURULUŞLAR</a:t>
            </a:r>
            <a:endParaRPr lang="tr-TR" dirty="0"/>
          </a:p>
        </p:txBody>
      </p:sp>
      <p:pic>
        <p:nvPicPr>
          <p:cNvPr id="4" name="3 Resim" descr="imagesCA5PGJ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500306"/>
            <a:ext cx="7143800" cy="3429024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KURUMLAR</a:t>
            </a:r>
          </a:p>
          <a:p>
            <a:pPr>
              <a:buNone/>
            </a:pPr>
            <a:r>
              <a:rPr lang="tr-TR" dirty="0" smtClean="0"/>
              <a:t>Toplumun süreklilik gösteren ve ortak birtakım ihtiyaçları vardır.Örneğin; hastalanıldığında şifa bulacak çocukların ihtiyaçlarını karşılayacak veya güvenliğimizi sağlayacak kurumlara toplumca ihtiyaç duyarız.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Kurum,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/>
              <a:t>toplumun süreklilik gösteren ve ortak olan sağlık eğitim güvenlik gibi ihtiyaçlarına cevap vermek üzere oluşturulan ve genellikle devlete ilişkileri olan yapılardır.</a:t>
            </a:r>
            <a:endParaRPr lang="tr-TR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    KURUMLAR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solidFill>
                  <a:schemeClr val="tx1"/>
                </a:solidFill>
                <a:hlinkClick r:id="rId2"/>
              </a:rPr>
              <a:t>www.</a:t>
            </a:r>
            <a:r>
              <a:rPr lang="tr-TR" u="sng" dirty="0" err="1" smtClean="0">
                <a:solidFill>
                  <a:schemeClr val="tx1"/>
                </a:solidFill>
                <a:hlinkClick r:id="rId2"/>
              </a:rPr>
              <a:t>sorubak</a:t>
            </a:r>
            <a:r>
              <a:rPr lang="tr-TR" u="sng" dirty="0" smtClean="0">
                <a:solidFill>
                  <a:schemeClr val="tx1"/>
                </a:solidFill>
                <a:hlinkClick r:id="rId2"/>
              </a:rPr>
              <a:t>.com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KURULUŞLAR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Türk Böbrek Vakfı</a:t>
            </a:r>
            <a:endParaRPr lang="tr-TR" sz="4800" dirty="0"/>
          </a:p>
        </p:txBody>
      </p:sp>
      <p:pic>
        <p:nvPicPr>
          <p:cNvPr id="6" name="5 Resim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2695666"/>
            <a:ext cx="7000924" cy="3233664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Lösemili Çocuklar Vakfı (LÖSEV)</a:t>
            </a:r>
          </a:p>
          <a:p>
            <a:pPr>
              <a:buNone/>
            </a:pP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pic>
        <p:nvPicPr>
          <p:cNvPr id="4" name="3 Resim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3429000"/>
            <a:ext cx="6715172" cy="2928958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4800" dirty="0" smtClean="0"/>
              <a:t>TEMA</a:t>
            </a:r>
          </a:p>
          <a:p>
            <a:r>
              <a:rPr lang="tr-TR" sz="4800" dirty="0" smtClean="0"/>
              <a:t>ÇEVKO</a:t>
            </a:r>
          </a:p>
          <a:p>
            <a:r>
              <a:rPr lang="tr-TR" sz="4800" dirty="0" smtClean="0"/>
              <a:t>ÇEKÜL</a:t>
            </a:r>
          </a:p>
          <a:p>
            <a:r>
              <a:rPr lang="tr-TR" sz="4800" dirty="0" smtClean="0"/>
              <a:t>TEGV</a:t>
            </a:r>
          </a:p>
          <a:p>
            <a:r>
              <a:rPr lang="tr-TR" sz="4800" dirty="0" smtClean="0"/>
              <a:t>TÜRK EĞİTİM VAKFI</a:t>
            </a:r>
          </a:p>
          <a:p>
            <a:r>
              <a:rPr lang="tr-TR" sz="4800" dirty="0" smtClean="0"/>
              <a:t>AKUT</a:t>
            </a:r>
          </a:p>
          <a:p>
            <a:r>
              <a:rPr lang="tr-TR" sz="4800" dirty="0" smtClean="0"/>
              <a:t>TÜKEDOR</a:t>
            </a:r>
          </a:p>
          <a:p>
            <a:r>
              <a:rPr lang="tr-TR" sz="4800" dirty="0" smtClean="0"/>
              <a:t>İHD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UÇAN SÜPÜRGE</a:t>
            </a:r>
          </a:p>
          <a:p>
            <a:r>
              <a:rPr lang="tr-TR" sz="6600" dirty="0" smtClean="0"/>
              <a:t>MOR ÇATI</a:t>
            </a:r>
          </a:p>
          <a:p>
            <a:r>
              <a:rPr lang="tr-TR" sz="6600" dirty="0" smtClean="0"/>
              <a:t>AÇEV</a:t>
            </a:r>
          </a:p>
          <a:p>
            <a:r>
              <a:rPr lang="tr-TR" sz="6600" dirty="0" smtClean="0"/>
              <a:t>UNİCEF VB.</a:t>
            </a:r>
            <a:endParaRPr lang="tr-TR" sz="6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KURULUŞLAR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SLAYTIMI İZLEDİĞİNİZ İÇİN TEŞEKKÜR EDERİM </a:t>
            </a:r>
            <a:r>
              <a:rPr lang="tr-TR" sz="6600" dirty="0" smtClean="0"/>
              <a:t>!! </a:t>
            </a:r>
            <a:r>
              <a:rPr lang="tr-TR" sz="6600" u="sng" dirty="0" smtClean="0">
                <a:hlinkClick r:id="rId2"/>
              </a:rPr>
              <a:t>www.</a:t>
            </a:r>
            <a:r>
              <a:rPr lang="tr-TR" sz="6600" u="sng" dirty="0" err="1" smtClean="0">
                <a:hlinkClick r:id="rId2"/>
              </a:rPr>
              <a:t>sorubak</a:t>
            </a:r>
            <a:r>
              <a:rPr lang="tr-TR" sz="6600" u="sng" dirty="0" smtClean="0">
                <a:hlinkClick r:id="rId2"/>
              </a:rPr>
              <a:t>.com</a:t>
            </a:r>
            <a:endParaRPr lang="tr-TR" sz="6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r>
              <a:rPr lang="tr-TR" dirty="0" smtClean="0"/>
              <a:t>…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tr-TR" sz="3200" dirty="0" smtClean="0"/>
              <a:t>Toplumun bu tür genel ve süreklilik gösteren ihtiyaçlarına cevap vermek üzere</a:t>
            </a:r>
            <a:r>
              <a:rPr lang="tr-TR" dirty="0" smtClean="0"/>
              <a:t>:</a:t>
            </a:r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=)Devlet tarafından kurulan,</a:t>
            </a:r>
          </a:p>
          <a:p>
            <a:pPr>
              <a:buNone/>
            </a:pPr>
            <a:r>
              <a:rPr lang="tr-TR" sz="3200" dirty="0" smtClean="0"/>
              <a:t>=)Giderleri devlet tarafından karşılanan,</a:t>
            </a:r>
          </a:p>
          <a:p>
            <a:pPr>
              <a:buNone/>
            </a:pPr>
            <a:r>
              <a:rPr lang="tr-TR" sz="3200" dirty="0" smtClean="0"/>
              <a:t>=)Çalışma yer ve şekilleri devlet tarafından belirlenen denetlenen ,</a:t>
            </a:r>
          </a:p>
          <a:p>
            <a:pPr>
              <a:buNone/>
            </a:pPr>
            <a:r>
              <a:rPr lang="tr-TR" sz="3200" dirty="0" smtClean="0"/>
              <a:t>=)Çalışanları meslek bilinciyle ve belli bir ücret karşılığı görev alan,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62088"/>
          </a:xfrm>
        </p:spPr>
        <p:txBody>
          <a:bodyPr>
            <a:normAutofit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10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=)Devlet adına faaliyet gösteren kurumlara </a:t>
            </a:r>
            <a:r>
              <a:rPr lang="tr-TR" sz="4800" dirty="0" smtClean="0">
                <a:solidFill>
                  <a:srgbClr val="FFC000"/>
                </a:solidFill>
              </a:rPr>
              <a:t>resmi kurum </a:t>
            </a:r>
            <a:r>
              <a:rPr lang="tr-TR" sz="4800" dirty="0" smtClean="0"/>
              <a:t>denmektedir.Şimdi faaliyet alanlarına göre bazı kurumları </a:t>
            </a:r>
            <a:r>
              <a:rPr lang="tr-TR" sz="4800" dirty="0" err="1" smtClean="0"/>
              <a:t>inceliyelim</a:t>
            </a:r>
            <a:r>
              <a:rPr lang="tr-TR" sz="4800" dirty="0" smtClean="0"/>
              <a:t> :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592"/>
          </a:xfrm>
        </p:spPr>
        <p:txBody>
          <a:bodyPr>
            <a:normAutofit/>
          </a:bodyPr>
          <a:lstStyle/>
          <a:p>
            <a:r>
              <a:rPr lang="tr-TR" sz="5400" dirty="0" smtClean="0"/>
              <a:t>TOPLUMSAL İHTİYAÇLAR VE KURUMLAR</a:t>
            </a:r>
            <a:endParaRPr lang="tr-TR" sz="54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SAĞLIK KURUMLARI: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</a:t>
            </a:r>
            <a:r>
              <a:rPr lang="tr-TR" sz="3200" dirty="0" smtClean="0"/>
              <a:t>Sağlık ihtiyaçlarımızı gidermek üzere</a:t>
            </a:r>
          </a:p>
          <a:p>
            <a:pPr>
              <a:buNone/>
            </a:pPr>
            <a:r>
              <a:rPr lang="tr-TR" sz="3200" dirty="0" smtClean="0"/>
              <a:t>               oluşturulan kurumlara; </a:t>
            </a:r>
            <a:r>
              <a:rPr lang="tr-TR" sz="3200" dirty="0" smtClean="0">
                <a:solidFill>
                  <a:srgbClr val="FFC000"/>
                </a:solidFill>
              </a:rPr>
              <a:t>sağlık 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ocaklarını,dispanserleri </a:t>
            </a:r>
            <a:r>
              <a:rPr lang="tr-TR" sz="3200" dirty="0" smtClean="0"/>
              <a:t>ve </a:t>
            </a:r>
            <a:r>
              <a:rPr lang="tr-TR" sz="3200" dirty="0" smtClean="0">
                <a:solidFill>
                  <a:srgbClr val="FFC000"/>
                </a:solidFill>
              </a:rPr>
              <a:t>hastaneleri </a:t>
            </a:r>
            <a:r>
              <a:rPr lang="tr-TR" sz="3200" dirty="0" smtClean="0"/>
              <a:t>örnek verebiliriz.Bu </a:t>
            </a:r>
            <a:r>
              <a:rPr lang="tr-TR" sz="3200" dirty="0" err="1" smtClean="0"/>
              <a:t>kurumlarada</a:t>
            </a:r>
            <a:r>
              <a:rPr lang="tr-TR" sz="3200" dirty="0" smtClean="0"/>
              <a:t> </a:t>
            </a:r>
            <a:r>
              <a:rPr lang="tr-TR" sz="3200" dirty="0" smtClean="0">
                <a:solidFill>
                  <a:srgbClr val="FFC000"/>
                </a:solidFill>
              </a:rPr>
              <a:t>doktorlar,hemşireler, memurlar </a:t>
            </a:r>
            <a:r>
              <a:rPr lang="tr-TR" sz="3200" dirty="0" smtClean="0"/>
              <a:t>ve</a:t>
            </a:r>
            <a:r>
              <a:rPr lang="tr-TR" sz="3200" dirty="0" smtClean="0">
                <a:solidFill>
                  <a:srgbClr val="FFC000"/>
                </a:solidFill>
              </a:rPr>
              <a:t> yardımcı personeller </a:t>
            </a:r>
            <a:r>
              <a:rPr lang="tr-TR" sz="3200" dirty="0" smtClean="0"/>
              <a:t>görev yapmaktadır.</a:t>
            </a: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pic>
        <p:nvPicPr>
          <p:cNvPr id="4" name="3 Resim" descr="6b5009f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71678"/>
            <a:ext cx="1485900" cy="150495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EĞİTİM KURUMLARI: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</a:t>
            </a:r>
            <a:r>
              <a:rPr lang="tr-TR" sz="3200" dirty="0" smtClean="0"/>
              <a:t>Toplumun eğitim ihtiyacına cevap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</a:t>
            </a:r>
            <a:r>
              <a:rPr lang="tr-TR" sz="3200" dirty="0" smtClean="0"/>
              <a:t>veren kurumlar; </a:t>
            </a:r>
            <a:r>
              <a:rPr lang="tr-TR" sz="3200" dirty="0" smtClean="0">
                <a:solidFill>
                  <a:srgbClr val="FFC000"/>
                </a:solidFill>
              </a:rPr>
              <a:t>ilköğretim,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ortaöğretim, lise, </a:t>
            </a:r>
            <a:r>
              <a:rPr lang="tr-TR" sz="3200" dirty="0" err="1" smtClean="0">
                <a:solidFill>
                  <a:srgbClr val="FFC000"/>
                </a:solidFill>
              </a:rPr>
              <a:t>üniveriste</a:t>
            </a:r>
            <a:r>
              <a:rPr lang="tr-TR" sz="3200" dirty="0" smtClean="0">
                <a:solidFill>
                  <a:srgbClr val="FFC000"/>
                </a:solidFill>
              </a:rPr>
              <a:t>, </a:t>
            </a:r>
            <a:r>
              <a:rPr lang="tr-TR" sz="3200" dirty="0" smtClean="0"/>
              <a:t>gibi</a:t>
            </a:r>
          </a:p>
          <a:p>
            <a:pPr>
              <a:buNone/>
            </a:pPr>
            <a:r>
              <a:rPr lang="tr-TR" sz="3200" dirty="0" smtClean="0"/>
              <a:t>  farklı düzeylerde eğitim-öğretim yapan okullardır.</a:t>
            </a:r>
          </a:p>
          <a:p>
            <a:pPr>
              <a:buNone/>
            </a:pPr>
            <a:endParaRPr lang="tr-TR" sz="3200" dirty="0" smtClean="0"/>
          </a:p>
          <a:p>
            <a:pPr>
              <a:buNone/>
            </a:pP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pic>
        <p:nvPicPr>
          <p:cNvPr id="4" name="3 Resim" descr="6b5009f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000240"/>
            <a:ext cx="2140955" cy="200026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GÜVENLİK KURUMLARI: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</a:t>
            </a:r>
            <a:r>
              <a:rPr lang="tr-TR" sz="3200" dirty="0" smtClean="0"/>
              <a:t>Güvenlik kurumlarının başında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Türk Silahlı Kuvvetleri 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</a:t>
            </a:r>
            <a:r>
              <a:rPr lang="tr-TR" sz="3200" dirty="0" smtClean="0"/>
              <a:t>gelmektedir.</a:t>
            </a:r>
            <a:r>
              <a:rPr lang="tr-TR" sz="3200" dirty="0" smtClean="0">
                <a:solidFill>
                  <a:srgbClr val="FFC000"/>
                </a:solidFill>
              </a:rPr>
              <a:t>Türk Silahlı </a:t>
            </a:r>
          </a:p>
          <a:p>
            <a:pPr>
              <a:buNone/>
            </a:pPr>
            <a:r>
              <a:rPr lang="tr-TR" sz="3200" dirty="0" smtClean="0">
                <a:solidFill>
                  <a:srgbClr val="FFC000"/>
                </a:solidFill>
              </a:rPr>
              <a:t>                    Kuvvetlerinin </a:t>
            </a:r>
            <a:r>
              <a:rPr lang="tr-TR" sz="3200" dirty="0" smtClean="0"/>
              <a:t>görevi ülkemizi dıştan ve içten gelebilecek her türlü </a:t>
            </a:r>
            <a:r>
              <a:rPr lang="tr-TR" sz="3200" dirty="0" err="1" smtClean="0"/>
              <a:t>tehdite</a:t>
            </a:r>
            <a:r>
              <a:rPr lang="tr-TR" sz="3200" dirty="0" smtClean="0"/>
              <a:t> karşı korumaktır.Toplumun güvenlik ihtiyaçlarına cevap veren bir diğer resmi kurum ise emniyet teşkilatıdır.Emniyet </a:t>
            </a:r>
            <a:endParaRPr lang="tr-TR" sz="3200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tr-TR" sz="3200" dirty="0">
              <a:solidFill>
                <a:srgbClr val="FFC000"/>
              </a:solidFill>
            </a:endParaRPr>
          </a:p>
        </p:txBody>
      </p:sp>
      <p:pic>
        <p:nvPicPr>
          <p:cNvPr id="6" name="5 Resim" descr="imagesCA56YD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1885950" cy="241935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/>
              <a:t>Teşkilatı 150 yılı aşkın bir süredir halkımızın can ve mal güvenliği için hizmet veren büyük bir iç güvenlik kurumudur</a:t>
            </a:r>
            <a:r>
              <a:rPr lang="tr-TR" sz="3200" dirty="0" smtClean="0"/>
              <a:t>.</a:t>
            </a:r>
            <a:endParaRPr lang="tr-TR" sz="32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TOPLUMSAL İHTİYAÇLAR VE KURUMALR</a:t>
            </a:r>
            <a:endParaRPr lang="tr-TR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4400" dirty="0" smtClean="0"/>
              <a:t>Belli bir ihtiyacı karşılamak veya problemi çözmek üzere gönüllü kimselerce oluşturulmuş dernek vakıf sendika vb. yapılara </a:t>
            </a:r>
            <a:r>
              <a:rPr lang="tr-TR" sz="4400" dirty="0" smtClean="0">
                <a:solidFill>
                  <a:srgbClr val="FFC000"/>
                </a:solidFill>
              </a:rPr>
              <a:t>sivil toplum kuruluşu </a:t>
            </a:r>
            <a:r>
              <a:rPr lang="tr-TR" sz="4400" dirty="0" smtClean="0"/>
              <a:t>denir.Sivil toplum kuruluşlarının genel özellikleri şunlardır:</a:t>
            </a:r>
            <a:endParaRPr lang="tr-TR" sz="44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SİVİL TOPLUM KURULIŞLARI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95</TotalTime>
  <Words>576</Words>
  <Application>Microsoft Office PowerPoint</Application>
  <PresentationFormat>Ekran Gösterisi (4:3)</PresentationFormat>
  <Paragraphs>92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Kağıt</vt:lpstr>
      <vt:lpstr>5. SINIF SOSYAL BİLGİLER TOPLUM İÇİN ÇALIŞANLAR SUNUSU </vt:lpstr>
      <vt:lpstr>TOPLUMSAL İHTİYAÇLAR VE     KURUMLAR</vt:lpstr>
      <vt:lpstr>TOPLUMSAL İHTİYAÇLAR VE KURUMLAR</vt:lpstr>
      <vt:lpstr>TOPLUMSAL İHTİYAÇLAR VE KURUMLAR</vt:lpstr>
      <vt:lpstr>TOPLUMSAL İHTİYAÇLAR VE KURUMLAR</vt:lpstr>
      <vt:lpstr>TOPLUMSAL İHTİYAÇLAR VE KURUMLAR</vt:lpstr>
      <vt:lpstr>TOPLUMSAL İHTİYAÇLAR VE KURUMLAR</vt:lpstr>
      <vt:lpstr>TOPLUMSAL İHTİYAÇLAR VE KURUMALR</vt:lpstr>
      <vt:lpstr>SİVİL TOPLUM KURULIŞLARI</vt:lpstr>
      <vt:lpstr>SİVİL TOPLUM KURULUŞLARI</vt:lpstr>
      <vt:lpstr>SİVİL TOPLUM KURULUŞLARININ ÖZELLİKLERİ</vt:lpstr>
      <vt:lpstr>SİVİL TOPLUM KURULIŞLARININ ÖZELLİKLERİ</vt:lpstr>
      <vt:lpstr>SİVİL TOPLUM KURULUŞLARI</vt:lpstr>
      <vt:lpstr>SİVİL TOPLUM KURULUŞLARI</vt:lpstr>
      <vt:lpstr>SİVİL TOPLUM KURULUŞLARI</vt:lpstr>
      <vt:lpstr>SİVİL TOPLUM KURULUŞLARI</vt:lpstr>
      <vt:lpstr>YARDIM AMAÇLI FAALİYET GÖSTEREN SİVİL TOPLUM KURULUŞLARI ;</vt:lpstr>
      <vt:lpstr>KURULUŞLAR</vt:lpstr>
      <vt:lpstr>                  KURULUŞLAR</vt:lpstr>
      <vt:lpstr>                     KURULUŞLAR</vt:lpstr>
      <vt:lpstr>KURULUŞLAR</vt:lpstr>
      <vt:lpstr>KURULUŞLAR</vt:lpstr>
      <vt:lpstr>KURULUŞLAR</vt:lpstr>
      <vt:lpstr>Slayt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SAFAK</dc:creator>
  <cp:keywords>www.sorubak.com</cp:keywords>
  <dc:description>www.sorubak.com</dc:description>
  <cp:lastModifiedBy>Dogan</cp:lastModifiedBy>
  <cp:revision>www.sorubak.com</cp:revision>
  <dcterms:created xsi:type="dcterms:W3CDTF">2013-03-30T06:48:56Z</dcterms:created>
  <dcterms:modified xsi:type="dcterms:W3CDTF">2013-03-31T20:50:50Z</dcterms:modified>
  <cp:category>www.sorubak.com</cp:category>
  <cp:contentType>www.sorubak.com</cp:contentType>
  <cp:contentStatus>www.sorubak.com</cp:contentStatus>
  <cp:version>www.sorubak.com</cp:version>
</cp:coreProperties>
</file>