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2405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94" y="107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048383-68E5-44B3-8486-33BA292910B4}" type="datetimeFigureOut">
              <a:rPr lang="tr-TR" smtClean="0"/>
              <a:pPr/>
              <a:t>18.02.2014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2EAE24-1BC7-4672-BB0E-09F39E8A921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42EAE24-1BC7-4672-BB0E-09F39E8A9210}" type="slidenum">
              <a:rPr lang="tr-TR" smtClean="0"/>
              <a:pPr/>
              <a:t>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18.02.2014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tr-TR" dirty="0"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lin ang="5400000" scaled="0"/>
          <a:tileRect/>
        </a:gradFill>
        <a:effectLst/>
      </p:bgPr>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A23720DD-5B6D-40BF-8493-A6B52D484E6B}" type="datetimeFigureOut">
              <a:rPr lang="tr-TR" smtClean="0"/>
              <a:pPr/>
              <a:t>18.02.2014</a:t>
            </a:fld>
            <a:endParaRPr lang="tr-TR"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tr-TR"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F302176B-0E47-46AC-8F43-DAB4B8A37D06}"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CCCCFF"/>
            </a:gs>
            <a:gs pos="23000">
              <a:srgbClr val="99CCFF"/>
            </a:gs>
            <a:gs pos="44000">
              <a:srgbClr val="9966FF"/>
            </a:gs>
            <a:gs pos="62000">
              <a:srgbClr val="CC99FF"/>
            </a:gs>
            <a:gs pos="95000">
              <a:srgbClr val="F24051"/>
            </a:gs>
            <a:gs pos="100000">
              <a:srgbClr val="CCCCFF"/>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1071538" y="1285860"/>
            <a:ext cx="7117180" cy="1285884"/>
          </a:xfrm>
        </p:spPr>
        <p:txBody>
          <a:bodyPr/>
          <a:lstStyle/>
          <a:p>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TÜRKÇE PROJE ÖDEVİ</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3 Yuvarlatılmış Dikdörtgen"/>
          <p:cNvSpPr/>
          <p:nvPr/>
        </p:nvSpPr>
        <p:spPr>
          <a:xfrm>
            <a:off x="2915816" y="5733256"/>
            <a:ext cx="3132348"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3"/>
              </a:rPr>
              <a:t>www.</a:t>
            </a:r>
            <a:r>
              <a:rPr lang="tr-TR" sz="2400" u="sng" dirty="0" err="1" smtClean="0">
                <a:solidFill>
                  <a:schemeClr val="bg1"/>
                </a:solidFill>
                <a:hlinkClick r:id="rId3"/>
              </a:rPr>
              <a:t>sorubak</a:t>
            </a:r>
            <a:r>
              <a:rPr lang="tr-TR" sz="2400" u="sng" dirty="0" smtClean="0">
                <a:solidFill>
                  <a:schemeClr val="bg1"/>
                </a:solidFill>
                <a:hlinkClick r:id="rId3"/>
              </a:rPr>
              <a:t>.com</a:t>
            </a:r>
            <a:endParaRPr lang="tr-TR" sz="2400" dirty="0">
              <a:solidFill>
                <a:schemeClr val="bg1"/>
              </a:solidFill>
              <a:effectLst/>
              <a:ea typeface="Calibri"/>
              <a:cs typeface="Times New Roman"/>
            </a:endParaRPr>
          </a:p>
        </p:txBody>
      </p:sp>
    </p:spTree>
    <p:custDataLst>
      <p:tags r:id="rId1"/>
    </p:custDataLst>
    <p:extLst>
      <p:ext uri="{BB962C8B-B14F-4D97-AF65-F5344CB8AC3E}">
        <p14:creationId xmlns:p14="http://schemas.microsoft.com/office/powerpoint/2010/main" xmlns="" val="4220931205"/>
      </p:ext>
    </p:extLst>
  </p:cSld>
  <p:clrMapOvr>
    <a:masterClrMapping/>
  </p:clrMapOvr>
  <mc:AlternateContent xmlns:mc="http://schemas.openxmlformats.org/markup-compatibility/2006">
    <mc:Choice xmlns:p14="http://schemas.microsoft.com/office/powerpoint/2010/main" xmlns="" Requires="p14">
      <p:transition spd="slow" p14:dur="2000" advTm="6727"/>
    </mc:Choice>
    <mc:Fallback>
      <p:transition spd="slow" advTm="67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836712"/>
            <a:ext cx="7704855"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03291427"/>
      </p:ext>
    </p:extLst>
  </p:cSld>
  <p:clrMapOvr>
    <a:masterClrMapping/>
  </p:clrMapOvr>
  <p:transition spd="slow" advTm="5402">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43042" y="1000108"/>
            <a:ext cx="5914942" cy="4143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62715309"/>
      </p:ext>
    </p:extLst>
  </p:cSld>
  <p:clrMapOvr>
    <a:masterClrMapping/>
  </p:clrMapOvr>
  <p:transition spd="slow" advTm="1089">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endParaRPr lang="tr-TR"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638943"/>
            <a:ext cx="6408712" cy="5294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20479227"/>
      </p:ext>
    </p:extLst>
  </p:cSld>
  <p:clrMapOvr>
    <a:masterClrMapping/>
  </p:clrMapOvr>
  <mc:AlternateContent xmlns:mc="http://schemas.openxmlformats.org/markup-compatibility/2006">
    <mc:Choice xmlns:p14="http://schemas.microsoft.com/office/powerpoint/2010/main" xmlns="" Requires="p14">
      <p:transition spd="slow" p14:dur="800" advTm="1673">
        <p:circle/>
      </p:transition>
    </mc:Choice>
    <mc:Fallback>
      <p:transition spd="slow" advTm="1673">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1720" y="1412776"/>
            <a:ext cx="5340424" cy="38384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65964945"/>
      </p:ext>
    </p:extLst>
  </p:cSld>
  <p:clrMapOvr>
    <a:masterClrMapping/>
  </p:clrMapOvr>
  <p:transition spd="slow" advTm="6073">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YABANCI TABELA İSTEMİYORUZ</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fontScale="70000" lnSpcReduction="2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Türkiye Dil ve Edebiyat Derneği (TDED) Genel Başkanı Ekrem Erdem, yabancı dilde isim kullanan şirketlerin tabela vergilerinin artırılabileceğini, bu amaçla bir teklif getireceklerini bildirdi.</a:t>
            </a:r>
          </a:p>
          <a:p>
            <a:r>
              <a:rPr lang="tr-TR" b="1" dirty="0">
                <a:ln/>
                <a:solidFill>
                  <a:schemeClr val="accent3"/>
                </a:solidFill>
              </a:rPr>
              <a:t>Erdem, yaptığı yazılı açıklamada, TDED olarak Türkçe isimli yerli markalar oluşturmayı ve dil bilincini artırmayı amaçladıklarını belirtti.</a:t>
            </a:r>
          </a:p>
          <a:p>
            <a:r>
              <a:rPr lang="tr-TR" b="1" dirty="0">
                <a:ln/>
                <a:solidFill>
                  <a:schemeClr val="accent3"/>
                </a:solidFill>
              </a:rPr>
              <a:t>Türkçe’nin dünyada hak ettiği yere gelebilmesi için önce sağlam bir dil şuuruna sahip olunması gerektiğini vurgulayan Erdem, şu ifadeleri kullandı:</a:t>
            </a:r>
          </a:p>
          <a:p>
            <a:r>
              <a:rPr lang="tr-TR" b="1" dirty="0">
                <a:ln/>
                <a:solidFill>
                  <a:schemeClr val="accent3"/>
                </a:solidFill>
              </a:rPr>
              <a:t>”Dilde başlayan yozlaşma ve yabancılaşma, dille sınırlı kalmayarak zamanla bütün değerlerin yok olmasına ve milli birliğin telafisi imkansız zararlar görmesine sebep olur. Bir milletin dili bozulursa kültürü de bozulur; sanat, edebiyat ve fikir sahalarında çöküntüler meydana gelir.</a:t>
            </a:r>
          </a:p>
          <a:p>
            <a:r>
              <a:rPr lang="tr-TR" b="1" dirty="0">
                <a:ln/>
                <a:solidFill>
                  <a:schemeClr val="accent3"/>
                </a:solidFill>
              </a:rPr>
              <a:t>TDED olarak, bunu önlemek için mücadele ediyoruz. Bu amaçla yeni bir çalışma hazırlayacağız. İsimlerini yabancı dilde ilan eden şirketlerden, bir düzenlemeyle daha fazla tabela vergisi alınabilir. Bu amaçla bir teklif getireceğiz. Ancak, çalışmamızın özü; yasakçı olmayan, tamamen Türkçeyi koruma amaçlı bir temaya sahip olacak. Örneğin, ismini Türkçe yazan şirket 10 lira tabela vergisi ödüyorsa yabancı bir dille yazan 100 lira ödeyebilir. Amacımız, dil bilincini artırmak ve Türkçemizi korumak. Tabii, Türkçe ya da yabancı bir dilde isim kullanmak tercihi şirketlerin.” </a:t>
            </a:r>
          </a:p>
        </p:txBody>
      </p:sp>
    </p:spTree>
    <p:custDataLst>
      <p:tags r:id="rId1"/>
    </p:custDataLst>
    <p:extLst>
      <p:ext uri="{BB962C8B-B14F-4D97-AF65-F5344CB8AC3E}">
        <p14:creationId xmlns:p14="http://schemas.microsoft.com/office/powerpoint/2010/main" xmlns="" val="1006113934"/>
      </p:ext>
    </p:extLst>
  </p:cSld>
  <p:clrMapOvr>
    <a:masterClrMapping/>
  </p:clrMapOvr>
  <p:transition spd="slow" advTm="1479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124744"/>
            <a:ext cx="6275184" cy="41633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9231509"/>
      </p:ext>
    </p:extLst>
  </p:cSld>
  <p:clrMapOvr>
    <a:masterClrMapping/>
  </p:clrMapOvr>
  <p:transition spd="slow" advTm="737">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yabancı isimli </a:t>
            </a: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tabelalar? </a:t>
            </a:r>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a:xfrm>
            <a:off x="1331640" y="2132856"/>
            <a:ext cx="6196405" cy="3816424"/>
          </a:xfrm>
        </p:spPr>
        <p:txBody>
          <a:bodyPr>
            <a:normAutofit fontScale="85000" lnSpcReduction="2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Yabancı kelime merakı yüzünden; gittikçe yozlaşan Türkçe'mize, son yıllarda bir darbe de yerli inşaat firmaları vurmaya başladı. Bu şirketler Türk firmaları ve adları da Türkçe yazılıyor?Ama  burada sorun; binalarına verdikleri isimler!.</a:t>
            </a:r>
          </a:p>
          <a:p>
            <a:r>
              <a:rPr lang="tr-TR" b="1" dirty="0">
                <a:ln/>
                <a:solidFill>
                  <a:schemeClr val="accent3"/>
                </a:solidFill>
              </a:rPr>
              <a:t>***</a:t>
            </a:r>
          </a:p>
          <a:p>
            <a:r>
              <a:rPr lang="tr-TR" b="1" dirty="0">
                <a:ln/>
                <a:solidFill>
                  <a:schemeClr val="accent3"/>
                </a:solidFill>
              </a:rPr>
              <a:t>Örnek mi!... </a:t>
            </a:r>
            <a:r>
              <a:rPr lang="tr-TR" b="1" dirty="0" err="1">
                <a:ln/>
                <a:solidFill>
                  <a:schemeClr val="accent3"/>
                </a:solidFill>
              </a:rPr>
              <a:t>Residence</a:t>
            </a:r>
            <a:r>
              <a:rPr lang="tr-TR" b="1" dirty="0">
                <a:ln/>
                <a:solidFill>
                  <a:schemeClr val="accent3"/>
                </a:solidFill>
              </a:rPr>
              <a:t>, </a:t>
            </a:r>
            <a:r>
              <a:rPr lang="tr-TR" b="1" dirty="0" err="1">
                <a:ln/>
                <a:solidFill>
                  <a:schemeClr val="accent3"/>
                </a:solidFill>
              </a:rPr>
              <a:t>Terrace</a:t>
            </a:r>
            <a:r>
              <a:rPr lang="tr-TR" b="1" dirty="0">
                <a:ln/>
                <a:solidFill>
                  <a:schemeClr val="accent3"/>
                </a:solidFill>
              </a:rPr>
              <a:t>, Court, </a:t>
            </a:r>
            <a:r>
              <a:rPr lang="tr-TR" b="1" dirty="0" err="1">
                <a:ln/>
                <a:solidFill>
                  <a:schemeClr val="accent3"/>
                </a:solidFill>
              </a:rPr>
              <a:t>Fantastic</a:t>
            </a:r>
            <a:r>
              <a:rPr lang="tr-TR" b="1" dirty="0">
                <a:ln/>
                <a:solidFill>
                  <a:schemeClr val="accent3"/>
                </a:solidFill>
              </a:rPr>
              <a:t>, </a:t>
            </a:r>
            <a:r>
              <a:rPr lang="tr-TR" b="1" dirty="0" err="1">
                <a:ln/>
                <a:solidFill>
                  <a:schemeClr val="accent3"/>
                </a:solidFill>
              </a:rPr>
              <a:t>Bellevue</a:t>
            </a:r>
            <a:r>
              <a:rPr lang="tr-TR" b="1" dirty="0">
                <a:ln/>
                <a:solidFill>
                  <a:schemeClr val="accent3"/>
                </a:solidFill>
              </a:rPr>
              <a:t>, </a:t>
            </a:r>
            <a:r>
              <a:rPr lang="tr-TR" b="1" dirty="0" err="1">
                <a:ln/>
                <a:solidFill>
                  <a:schemeClr val="accent3"/>
                </a:solidFill>
              </a:rPr>
              <a:t>Sapphire</a:t>
            </a:r>
            <a:r>
              <a:rPr lang="tr-TR" b="1" dirty="0">
                <a:ln/>
                <a:solidFill>
                  <a:schemeClr val="accent3"/>
                </a:solidFill>
              </a:rPr>
              <a:t>, Plaza gibi takılar almış </a:t>
            </a:r>
            <a:r>
              <a:rPr lang="tr-TR" b="1" dirty="0" err="1">
                <a:ln/>
                <a:solidFill>
                  <a:schemeClr val="accent3"/>
                </a:solidFill>
              </a:rPr>
              <a:t>binalar.Bu</a:t>
            </a:r>
            <a:r>
              <a:rPr lang="tr-TR" b="1" dirty="0">
                <a:ln/>
                <a:solidFill>
                  <a:schemeClr val="accent3"/>
                </a:solidFill>
              </a:rPr>
              <a:t> binalar özü sözü Türk olan toplumumuzda Türkçeyi katlediyor. Peki,  güzel Türkçe'mizde,  güzel  ve ilginç kelime mi kalmadı?. Var? Hem de çok var? Bunlardan birini seçse bu inşaat firmaları, daha iyi olmaz mı? Hem daha kolay telaffuz edilir, hem de Türkçe'miz </a:t>
            </a:r>
            <a:endParaRPr lang="tr-TR" b="1" dirty="0" smtClean="0">
              <a:ln/>
              <a:solidFill>
                <a:schemeClr val="accent3"/>
              </a:solidFill>
            </a:endParaRPr>
          </a:p>
          <a:p>
            <a:pPr marL="0" indent="0">
              <a:buNone/>
            </a:pPr>
            <a:r>
              <a:rPr lang="tr-TR" b="1" dirty="0">
                <a:ln/>
                <a:solidFill>
                  <a:schemeClr val="accent3"/>
                </a:solidFill>
              </a:rPr>
              <a:t> </a:t>
            </a:r>
            <a:r>
              <a:rPr lang="tr-TR" b="1" dirty="0" smtClean="0">
                <a:ln/>
                <a:solidFill>
                  <a:schemeClr val="accent3"/>
                </a:solidFill>
              </a:rPr>
              <a:t>    katledilmez?                                                       </a:t>
            </a:r>
          </a:p>
          <a:p>
            <a:pPr marL="0" indent="0">
              <a:buNone/>
            </a:pPr>
            <a:r>
              <a:rPr lang="tr-TR" b="1" dirty="0" smtClean="0">
                <a:ln/>
                <a:solidFill>
                  <a:schemeClr val="accent3"/>
                </a:solidFill>
              </a:rPr>
              <a:t>  </a:t>
            </a:r>
            <a:r>
              <a:rPr lang="tr-T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1.sayfa</a:t>
            </a:r>
            <a:endParaRPr lang="tr-TR"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a:p>
            <a:pPr marL="0" indent="0">
              <a:buNone/>
            </a:pPr>
            <a:endParaRPr lang="tr-TR" b="1" dirty="0">
              <a:ln/>
              <a:solidFill>
                <a:schemeClr val="accent3"/>
              </a:solidFill>
            </a:endParaRPr>
          </a:p>
        </p:txBody>
      </p:sp>
    </p:spTree>
    <p:custDataLst>
      <p:tags r:id="rId1"/>
    </p:custDataLst>
    <p:extLst>
      <p:ext uri="{BB962C8B-B14F-4D97-AF65-F5344CB8AC3E}">
        <p14:creationId xmlns:p14="http://schemas.microsoft.com/office/powerpoint/2010/main" xmlns="" val="1068153654"/>
      </p:ext>
    </p:extLst>
  </p:cSld>
  <p:clrMapOvr>
    <a:masterClrMapping/>
  </p:clrMapOvr>
  <p:transition spd="slow" advTm="22023">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YABANCI TABELALAR?</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Sözün özü, bazı mağaza sahiplerimiz ise bu konuda </a:t>
            </a:r>
            <a:r>
              <a:rPr lang="tr-TR" b="1" dirty="0" err="1">
                <a:ln/>
                <a:solidFill>
                  <a:schemeClr val="accent3"/>
                </a:solidFill>
              </a:rPr>
              <a:t>duyarlı.Fakat</a:t>
            </a:r>
            <a:r>
              <a:rPr lang="tr-TR" b="1" dirty="0">
                <a:ln/>
                <a:solidFill>
                  <a:schemeClr val="accent3"/>
                </a:solidFill>
              </a:rPr>
              <a:t> az bir kesim bu tabii... Milleti millet yapan unsurların başında dil gelir. Dili olmayan veya bozulan bir milletin yaşaması imkansızdır. Mesele, devlet politikası olarak ele alınmalı ve çalışmalar yapılmalı. Bireyler olarak bizim yapacağımız şey, Türkçe'nin bozulmadan yaşamını devam ettirebilmesi için elimizden gelen her türlü desteği vermemiz</a:t>
            </a:r>
            <a:r>
              <a:rPr lang="tr-TR" b="1" dirty="0" smtClean="0">
                <a:ln/>
                <a:solidFill>
                  <a:schemeClr val="accent3"/>
                </a:solidFill>
              </a:rPr>
              <a:t>.                 </a:t>
            </a:r>
          </a:p>
          <a:p>
            <a:r>
              <a:rPr lang="tr-TR" b="1" dirty="0" smtClean="0">
                <a:ln/>
                <a:solidFill>
                  <a:schemeClr val="tx2">
                    <a:lumMod val="40000"/>
                    <a:lumOff val="60000"/>
                  </a:schemeClr>
                </a:solidFill>
              </a:rPr>
              <a:t>SAYFA 2</a:t>
            </a:r>
            <a:endParaRPr lang="tr-TR" b="1" dirty="0">
              <a:ln/>
              <a:solidFill>
                <a:schemeClr val="tx2">
                  <a:lumMod val="40000"/>
                  <a:lumOff val="60000"/>
                </a:schemeClr>
              </a:solidFill>
            </a:endParaRPr>
          </a:p>
        </p:txBody>
      </p:sp>
    </p:spTree>
    <p:extLst>
      <p:ext uri="{BB962C8B-B14F-4D97-AF65-F5344CB8AC3E}">
        <p14:creationId xmlns:p14="http://schemas.microsoft.com/office/powerpoint/2010/main" xmlns="" val="3136130480"/>
      </p:ext>
    </p:extLst>
  </p:cSld>
  <p:clrMapOvr>
    <a:masterClrMapping/>
  </p:clrMapOvr>
  <p:transition spd="slow" advTm="17128">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692696"/>
            <a:ext cx="7125113" cy="92447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YABANCI TABELALAR?</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fontScale="92500" lnSpcReduction="1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Orijinal isimleriyle anılan mağazalar hariç tabii ki burada. Onlar orijinal isimlerine sadık kalmalı. Ona bir şey diyemeyiz. Ama asıl sorun; ?Ayşe  </a:t>
            </a:r>
            <a:r>
              <a:rPr lang="tr-TR" b="1" dirty="0" err="1">
                <a:ln/>
                <a:solidFill>
                  <a:schemeClr val="accent3"/>
                </a:solidFill>
              </a:rPr>
              <a:t>showroom</a:t>
            </a:r>
            <a:r>
              <a:rPr lang="tr-TR" b="1" dirty="0">
                <a:ln/>
                <a:solidFill>
                  <a:schemeClr val="accent3"/>
                </a:solidFill>
              </a:rPr>
              <a:t>', ?Ertan marketing',  ?Semra </a:t>
            </a:r>
            <a:r>
              <a:rPr lang="tr-TR" b="1" dirty="0" err="1">
                <a:ln/>
                <a:solidFill>
                  <a:schemeClr val="accent3"/>
                </a:solidFill>
              </a:rPr>
              <a:t>dry</a:t>
            </a:r>
            <a:r>
              <a:rPr lang="tr-TR" b="1" dirty="0">
                <a:ln/>
                <a:solidFill>
                  <a:schemeClr val="accent3"/>
                </a:solidFill>
              </a:rPr>
              <a:t> </a:t>
            </a:r>
            <a:r>
              <a:rPr lang="tr-TR" b="1" dirty="0" err="1">
                <a:ln/>
                <a:solidFill>
                  <a:schemeClr val="accent3"/>
                </a:solidFill>
              </a:rPr>
              <a:t>house</a:t>
            </a:r>
            <a:r>
              <a:rPr lang="tr-TR" b="1" dirty="0">
                <a:ln/>
                <a:solidFill>
                  <a:schemeClr val="accent3"/>
                </a:solidFill>
              </a:rPr>
              <a:t>' veya ?Cengiz car-</a:t>
            </a:r>
            <a:r>
              <a:rPr lang="tr-TR" b="1" dirty="0" err="1">
                <a:ln/>
                <a:solidFill>
                  <a:schemeClr val="accent3"/>
                </a:solidFill>
              </a:rPr>
              <a:t>wash</a:t>
            </a:r>
            <a:r>
              <a:rPr lang="tr-TR" b="1" dirty="0">
                <a:ln/>
                <a:solidFill>
                  <a:schemeClr val="accent3"/>
                </a:solidFill>
              </a:rPr>
              <a:t>' gibi isimlerde. Artık her şey çığırından çıkmış vaziyette. Buradaki asıl konu yalnızca </a:t>
            </a:r>
            <a:r>
              <a:rPr lang="tr-TR" b="1" dirty="0" err="1">
                <a:ln/>
                <a:solidFill>
                  <a:schemeClr val="accent3"/>
                </a:solidFill>
              </a:rPr>
              <a:t>Türkçe'yi</a:t>
            </a:r>
            <a:r>
              <a:rPr lang="tr-TR" b="1" dirty="0">
                <a:ln/>
                <a:solidFill>
                  <a:schemeClr val="accent3"/>
                </a:solidFill>
              </a:rPr>
              <a:t> korumak veya binalara Türkçe isim vermek değil...</a:t>
            </a:r>
          </a:p>
          <a:p>
            <a:r>
              <a:rPr lang="tr-TR" b="1" dirty="0">
                <a:ln/>
                <a:solidFill>
                  <a:schemeClr val="accent3"/>
                </a:solidFill>
              </a:rPr>
              <a:t>Bu tamamen ülkemizde giderek artan batı özentiliğinin bir göstergesi.. Nerede bir yabancı isimli mağaza olsa, nerede bir yabancı isimli alışveriş merkezi olsa girmeye can atıyoruz.. Bu, ya kendi ürünlerimize güvenmediğimizden ya da batıya duyulan özlemden kaynaklanıyor</a:t>
            </a:r>
            <a:r>
              <a:rPr lang="tr-TR" b="1" dirty="0" smtClean="0">
                <a:ln/>
                <a:solidFill>
                  <a:schemeClr val="accent3"/>
                </a:solidFill>
              </a:rPr>
              <a:t>...</a:t>
            </a:r>
          </a:p>
          <a:p>
            <a:r>
              <a:rPr lang="tr-TR" b="1" dirty="0" smtClean="0">
                <a:ln/>
                <a:solidFill>
                  <a:schemeClr val="accent3"/>
                </a:solidFill>
              </a:rPr>
              <a:t>SAYFA 3    </a:t>
            </a:r>
          </a:p>
          <a:p>
            <a:r>
              <a:rPr lang="tr-TR" b="1" dirty="0" smtClean="0">
                <a:ln/>
                <a:solidFill>
                  <a:schemeClr val="accent3"/>
                </a:solidFill>
              </a:rPr>
              <a:t>YAZAN : FERİT   TEPEKÖY</a:t>
            </a:r>
            <a:endParaRPr lang="tr-TR" b="1" dirty="0">
              <a:ln/>
              <a:solidFill>
                <a:schemeClr val="accent3"/>
              </a:solidFill>
            </a:endParaRPr>
          </a:p>
        </p:txBody>
      </p:sp>
    </p:spTree>
    <p:custDataLst>
      <p:tags r:id="rId1"/>
    </p:custDataLst>
    <p:extLst>
      <p:ext uri="{BB962C8B-B14F-4D97-AF65-F5344CB8AC3E}">
        <p14:creationId xmlns:p14="http://schemas.microsoft.com/office/powerpoint/2010/main" xmlns="" val="672026939"/>
      </p:ext>
    </p:extLst>
  </p:cSld>
  <p:clrMapOvr>
    <a:masterClrMapping/>
  </p:clrMapOvr>
  <p:transition spd="slow" advTm="3687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grpId="0" nodeType="clickEffect">
                                  <p:stCondLst>
                                    <p:cond delay="0"/>
                                  </p:stCondLst>
                                  <p:childTnLst>
                                    <p:animScale>
                                      <p:cBhvr>
                                        <p:cTn id="24"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09443" y="1807361"/>
            <a:ext cx="5348507" cy="2693209"/>
          </a:xfrm>
        </p:spPr>
        <p:txBody>
          <a:bodyPr/>
          <a:lstStyle/>
          <a:p>
            <a:r>
              <a:rPr lang="tr-TR" dirty="0" smtClean="0">
                <a:solidFill>
                  <a:srgbClr val="0000FF"/>
                </a:solidFill>
              </a:rPr>
              <a:t>BENGİSU YILDIRIM</a:t>
            </a:r>
          </a:p>
          <a:p>
            <a:r>
              <a:rPr lang="tr-TR" dirty="0" smtClean="0">
                <a:solidFill>
                  <a:srgbClr val="0000FF"/>
                </a:solidFill>
              </a:rPr>
              <a:t>5/A </a:t>
            </a:r>
          </a:p>
          <a:p>
            <a:r>
              <a:rPr lang="tr-TR" dirty="0" smtClean="0">
                <a:solidFill>
                  <a:srgbClr val="0000FF"/>
                </a:solidFill>
              </a:rPr>
              <a:t>ÖZEL YEDİ RENKLİ ÇINAR OKULLARI</a:t>
            </a:r>
          </a:p>
          <a:p>
            <a:pPr marL="0" indent="0">
              <a:buNone/>
            </a:pPr>
            <a:endParaRPr lang="tr-TR" dirty="0"/>
          </a:p>
        </p:txBody>
      </p:sp>
      <p:sp>
        <p:nvSpPr>
          <p:cNvPr id="4" name="3 Yuvarlatılmış Dikdörtgen"/>
          <p:cNvSpPr/>
          <p:nvPr/>
        </p:nvSpPr>
        <p:spPr>
          <a:xfrm>
            <a:off x="2843808" y="4509120"/>
            <a:ext cx="3204356"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2"/>
              </a:rPr>
              <a:t>www.</a:t>
            </a:r>
            <a:r>
              <a:rPr lang="tr-TR" sz="2400" u="sng" dirty="0" err="1" smtClean="0">
                <a:solidFill>
                  <a:schemeClr val="bg1"/>
                </a:solidFill>
                <a:hlinkClick r:id="rId2"/>
              </a:rPr>
              <a:t>sorubak</a:t>
            </a:r>
            <a:r>
              <a:rPr lang="tr-TR" sz="2400" u="sng" dirty="0" smtClean="0">
                <a:solidFill>
                  <a:schemeClr val="bg1"/>
                </a:solidFill>
                <a:hlinkClick r:id="rId2"/>
              </a:rPr>
              <a:t>.com</a:t>
            </a:r>
            <a:endParaRPr lang="tr-TR" sz="2400" dirty="0">
              <a:solidFill>
                <a:schemeClr val="bg1"/>
              </a:solidFill>
              <a:effectLst/>
              <a:ea typeface="Calibri"/>
              <a:cs typeface="Times New Roman"/>
            </a:endParaRPr>
          </a:p>
        </p:txBody>
      </p:sp>
    </p:spTree>
    <p:extLst>
      <p:ext uri="{BB962C8B-B14F-4D97-AF65-F5344CB8AC3E}">
        <p14:creationId xmlns:p14="http://schemas.microsoft.com/office/powerpoint/2010/main" xmlns="" val="3896032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Fast Food İdİ                               HazIr Yemek Oldu</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İçerik Yer Tutucusu 2"/>
          <p:cNvSpPr>
            <a:spLocks noGrp="1"/>
          </p:cNvSpPr>
          <p:nvPr>
            <p:ph idx="1"/>
          </p:nvPr>
        </p:nvSpPr>
        <p:spPr>
          <a:xfrm>
            <a:off x="683568" y="2060848"/>
            <a:ext cx="6831861" cy="4094269"/>
          </a:xfrm>
        </p:spPr>
        <p:txBody>
          <a:bodyPr>
            <a:normAutofit fontScale="92500" lnSpcReduction="20000"/>
          </a:bodyPr>
          <a:lstStyle/>
          <a:p>
            <a:r>
              <a:rPr lang="tr-TR" dirty="0"/>
              <a:t>SARDUNYA FAST FOOD, HAZIR YEMEK SALONU OLARAK DEĞİŞTİ</a:t>
            </a:r>
          </a:p>
          <a:p>
            <a:r>
              <a:rPr lang="tr-TR" dirty="0"/>
              <a:t>İzmir’den gelip Pazar’da ‘Sardunya Fast Food’ ismiyle işyeri açan Hüseyin Keleş, yabancı tabelanın kendisi için önemli bir avantaj sağlamadığını belirterek, “İzmir’de özellikle yabancı turistlerin önemli bir potansiyeli var. Bu nedenle tabelaların çoğu da yabancı isimlerden oluşuyor. Ben uzun yıllar İzmir’de hazır yemek anlamına gelen ‘fast food’ işletmelerinde çalıştım. Pazar’a dönüp bu tarz bir işletme açmaya karar verdiğimde de ‘Sardunya’ olarak düşündüğüm tabelamın yanına, hazır yemek anlamına gelen ‘fast food’ yazısını da ekledim. Ancak bana çok da bir avantaj sağlamadı. İlçemizdeki üniversite öğrencileri, yabancı tabelalar ve Türkçe hassasiyeti konusunda işyerimde röportaja geldiklerinde duygularımı açıkça ifade ettim. Bu röportajın ardından da ‘Sardunya Fast Food’ olan işyerimin ismini, ‘Sardunya Hazır Yemek Salonu’ olarak değiştirdim.” dedi.</a:t>
            </a:r>
          </a:p>
        </p:txBody>
      </p:sp>
    </p:spTree>
    <p:custDataLst>
      <p:tags r:id="rId1"/>
    </p:custDataLst>
    <p:extLst>
      <p:ext uri="{BB962C8B-B14F-4D97-AF65-F5344CB8AC3E}">
        <p14:creationId xmlns:p14="http://schemas.microsoft.com/office/powerpoint/2010/main" xmlns="" val="3290756316"/>
      </p:ext>
    </p:extLst>
  </p:cSld>
  <p:clrMapOvr>
    <a:masterClrMapping/>
  </p:clrMapOvr>
  <mc:AlternateContent xmlns:mc="http://schemas.openxmlformats.org/markup-compatibility/2006">
    <mc:Choice xmlns:p14="http://schemas.microsoft.com/office/powerpoint/2010/main" xmlns="" Requires="p14">
      <p:transition spd="slow" p14:dur="2000" advTm="13785"/>
    </mc:Choice>
    <mc:Fallback>
      <p:transition spd="slow" advTm="1378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7624" y="764704"/>
            <a:ext cx="6696744" cy="51894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2927839387"/>
      </p:ext>
    </p:extLst>
  </p:cSld>
  <p:clrMapOvr>
    <a:masterClrMapping/>
  </p:clrMapOvr>
  <mc:AlternateContent xmlns:mc="http://schemas.openxmlformats.org/markup-compatibility/2006">
    <mc:Choice xmlns:p14="http://schemas.microsoft.com/office/powerpoint/2010/main" xmlns="" Requires="p14">
      <p:transition spd="slow" p14:dur="2000" advTm="8842"/>
    </mc:Choice>
    <mc:Fallback>
      <p:transition spd="slow" advTm="884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CAFE MARİNA                              TÜRKÇE İSİMDEN YANA</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İçerik Yer Tutucusu 2"/>
          <p:cNvSpPr>
            <a:spLocks noGrp="1"/>
          </p:cNvSpPr>
          <p:nvPr>
            <p:ph idx="1"/>
          </p:nvPr>
        </p:nvSpPr>
        <p:spPr/>
        <p:txBody>
          <a:bodyPr>
            <a:normAutofit lnSpcReduction="10000"/>
          </a:bodyPr>
          <a:lstStyle/>
          <a:p>
            <a:r>
              <a:rPr lang="tr-TR" dirty="0"/>
              <a:t>Cafe Marina, Pazar Belediyesi Aile Çay Bahçesi’nin işletmecisi Cahit Erdeniz ise, Pazar Belediyesi’nin kiracısı olduğunu ve dükkânın isminin kendisinden önce konulduğunu belirterek, “Ben bu işletmeyi kiraladığımda ismi Cafe Marina idi. Yabancı isimlere kökünden karşıyım. Kesinlikle bugün yeni bir işletme açsam Türkçe isim kullanırım. Yeni açacak olanlara da aynı şekilde Türkçe isim vermelerini öneririm. Ben dükkânın ismini resmen değişemesem de Cafe Marina yerine sürekli olarak Pazar Belediyesi Aile Çay Bahçesi olarak ifade ediyorum. Bir kez yabancı isim konulduktan sonra tüm devlet dairelerinde, faturalarda, sigortada bu isim yer alıyor. Geriye dönüş yapmak, isim değişikliğine gitmek çok zor. Bu nedenle, özellikle işletmelerine yeni isim verecek olanların baştan çok iyi düşünmeleri gerekiyor.” ifadelerini kullandı.</a:t>
            </a:r>
          </a:p>
        </p:txBody>
      </p:sp>
    </p:spTree>
    <p:custDataLst>
      <p:tags r:id="rId1"/>
    </p:custDataLst>
    <p:extLst>
      <p:ext uri="{BB962C8B-B14F-4D97-AF65-F5344CB8AC3E}">
        <p14:creationId xmlns:p14="http://schemas.microsoft.com/office/powerpoint/2010/main" xmlns="" val="2026964913"/>
      </p:ext>
    </p:extLst>
  </p:cSld>
  <p:clrMapOvr>
    <a:masterClrMapping/>
  </p:clrMapOvr>
  <mc:AlternateContent xmlns:mc="http://schemas.openxmlformats.org/markup-compatibility/2006">
    <mc:Choice xmlns:p14="http://schemas.microsoft.com/office/powerpoint/2010/main" xmlns="" Requires="p14">
      <p:transition spd="slow" p14:dur="2000" advTm="19299"/>
    </mc:Choice>
    <mc:Fallback>
      <p:transition spd="slow" advTm="192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1628800"/>
            <a:ext cx="6696743" cy="3675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1917719682"/>
      </p:ext>
    </p:extLst>
  </p:cSld>
  <p:clrMapOvr>
    <a:masterClrMapping/>
  </p:clrMapOvr>
  <mc:AlternateContent xmlns:mc="http://schemas.openxmlformats.org/markup-compatibility/2006">
    <mc:Choice xmlns:p14="http://schemas.microsoft.com/office/powerpoint/2010/main" xmlns="" Requires="p14">
      <p:transition spd="slow" p14:dur="2000" advTm="5748"/>
    </mc:Choice>
    <mc:Fallback>
      <p:transition spd="slow" advTm="574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80">
                                          <p:stCondLst>
                                            <p:cond delay="0"/>
                                          </p:stCondLst>
                                        </p:cTn>
                                        <p:tgtEl>
                                          <p:spTgt spid="4098"/>
                                        </p:tgtEl>
                                      </p:cBhvr>
                                    </p:animEffect>
                                    <p:anim calcmode="lin" valueType="num">
                                      <p:cBhvr>
                                        <p:cTn id="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8"/>
                                        </p:tgtEl>
                                      </p:cBhvr>
                                      <p:to x="100000" y="60000"/>
                                    </p:animScale>
                                    <p:animScale>
                                      <p:cBhvr>
                                        <p:cTn id="14" dur="166" decel="50000">
                                          <p:stCondLst>
                                            <p:cond delay="676"/>
                                          </p:stCondLst>
                                        </p:cTn>
                                        <p:tgtEl>
                                          <p:spTgt spid="4098"/>
                                        </p:tgtEl>
                                      </p:cBhvr>
                                      <p:to x="100000" y="100000"/>
                                    </p:animScale>
                                    <p:animScale>
                                      <p:cBhvr>
                                        <p:cTn id="15" dur="26">
                                          <p:stCondLst>
                                            <p:cond delay="1312"/>
                                          </p:stCondLst>
                                        </p:cTn>
                                        <p:tgtEl>
                                          <p:spTgt spid="4098"/>
                                        </p:tgtEl>
                                      </p:cBhvr>
                                      <p:to x="100000" y="80000"/>
                                    </p:animScale>
                                    <p:animScale>
                                      <p:cBhvr>
                                        <p:cTn id="16" dur="166" decel="50000">
                                          <p:stCondLst>
                                            <p:cond delay="1338"/>
                                          </p:stCondLst>
                                        </p:cTn>
                                        <p:tgtEl>
                                          <p:spTgt spid="4098"/>
                                        </p:tgtEl>
                                      </p:cBhvr>
                                      <p:to x="100000" y="100000"/>
                                    </p:animScale>
                                    <p:animScale>
                                      <p:cBhvr>
                                        <p:cTn id="17" dur="26">
                                          <p:stCondLst>
                                            <p:cond delay="1642"/>
                                          </p:stCondLst>
                                        </p:cTn>
                                        <p:tgtEl>
                                          <p:spTgt spid="4098"/>
                                        </p:tgtEl>
                                      </p:cBhvr>
                                      <p:to x="100000" y="90000"/>
                                    </p:animScale>
                                    <p:animScale>
                                      <p:cBhvr>
                                        <p:cTn id="18" dur="166" decel="50000">
                                          <p:stCondLst>
                                            <p:cond delay="1668"/>
                                          </p:stCondLst>
                                        </p:cTn>
                                        <p:tgtEl>
                                          <p:spTgt spid="4098"/>
                                        </p:tgtEl>
                                      </p:cBhvr>
                                      <p:to x="100000" y="100000"/>
                                    </p:animScale>
                                    <p:animScale>
                                      <p:cBhvr>
                                        <p:cTn id="19" dur="26">
                                          <p:stCondLst>
                                            <p:cond delay="1808"/>
                                          </p:stCondLst>
                                        </p:cTn>
                                        <p:tgtEl>
                                          <p:spTgt spid="4098"/>
                                        </p:tgtEl>
                                      </p:cBhvr>
                                      <p:to x="100000" y="95000"/>
                                    </p:animScale>
                                    <p:animScale>
                                      <p:cBhvr>
                                        <p:cTn id="2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11760" y="764704"/>
            <a:ext cx="3960440" cy="52241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1149549275"/>
      </p:ext>
    </p:extLst>
  </p:cSld>
  <p:clrMapOvr>
    <a:masterClrMapping/>
  </p:clrMapOvr>
  <mc:AlternateContent xmlns:mc="http://schemas.openxmlformats.org/markup-compatibility/2006">
    <mc:Choice xmlns:p14="http://schemas.microsoft.com/office/powerpoint/2010/main" xmlns="" Requires="p14">
      <p:transition spd="slow" p14:dur="2000" advTm="6379"/>
    </mc:Choice>
    <mc:Fallback>
      <p:transition spd="slow" advTm="63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43163" y="985838"/>
            <a:ext cx="4257675" cy="4886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xmlns="" val="2695757108"/>
      </p:ext>
    </p:extLst>
  </p:cSld>
  <p:clrMapOvr>
    <a:masterClrMapping/>
  </p:clrMapOvr>
  <mc:AlternateContent xmlns:mc="http://schemas.openxmlformats.org/markup-compatibility/2006">
    <mc:Choice xmlns:p14="http://schemas.microsoft.com/office/powerpoint/2010/main" xmlns="" Requires="p14">
      <p:transition spd="slow" p14:dur="2000" advTm="7940"/>
    </mc:Choice>
    <mc:Fallback>
      <p:transition spd="slow" advTm="79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147"/>
                                        </p:tgtEl>
                                      </p:cBhvr>
                                    </p:animEffect>
                                    <p:anim calcmode="lin" valueType="num">
                                      <p:cBhvr>
                                        <p:cTn id="7" dur="2000"/>
                                        <p:tgtEl>
                                          <p:spTgt spid="614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147"/>
                                        </p:tgtEl>
                                        <p:attrNameLst>
                                          <p:attrName>ppt_h</p:attrName>
                                        </p:attrNameLst>
                                      </p:cBhvr>
                                      <p:tavLst>
                                        <p:tav tm="0">
                                          <p:val>
                                            <p:strVal val="ppt_h"/>
                                          </p:val>
                                        </p:tav>
                                        <p:tav tm="100000">
                                          <p:val>
                                            <p:strVal val="ppt_h"/>
                                          </p:val>
                                        </p:tav>
                                      </p:tavLst>
                                    </p:anim>
                                    <p:set>
                                      <p:cBhvr>
                                        <p:cTn id="9" dur="1" fill="hold">
                                          <p:stCondLst>
                                            <p:cond delay="1999"/>
                                          </p:stCondLst>
                                        </p:cTn>
                                        <p:tgtEl>
                                          <p:spTgt spid="6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87664" y="692696"/>
            <a:ext cx="5248632" cy="540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4" name="Nesne 3">
            <a:hlinkClick r:id="" action="ppaction://ole?verb=0"/>
          </p:cNvPr>
          <p:cNvGraphicFramePr>
            <a:graphicFrameLocks noChangeAspect="1"/>
          </p:cNvGraphicFramePr>
          <p:nvPr>
            <p:extLst>
              <p:ext uri="{D42A27DB-BD31-4B8C-83A1-F6EECF244321}">
                <p14:modId xmlns:p14="http://schemas.microsoft.com/office/powerpoint/2010/main" xmlns="" val="3798417180"/>
              </p:ext>
            </p:extLst>
          </p:nvPr>
        </p:nvGraphicFramePr>
        <p:xfrm>
          <a:off x="8532440" y="404581"/>
          <a:ext cx="304800" cy="304800"/>
        </p:xfrm>
        <a:graphic>
          <a:graphicData uri="http://schemas.openxmlformats.org/presentationml/2006/ole">
            <p:oleObj spid="_x0000_s7196" name="Ses Kaydı Belgesi" r:id="rId5" imgW="304520" imgH="304520" progId="Package">
              <p:embed/>
            </p:oleObj>
          </a:graphicData>
        </a:graphic>
      </p:graphicFrame>
    </p:spTree>
    <p:custDataLst>
      <p:tags r:id="rId2"/>
    </p:custDataLst>
    <p:extLst>
      <p:ext uri="{BB962C8B-B14F-4D97-AF65-F5344CB8AC3E}">
        <p14:creationId xmlns:p14="http://schemas.microsoft.com/office/powerpoint/2010/main" xmlns="" val="2776613127"/>
      </p:ext>
    </p:extLst>
  </p:cSld>
  <p:clrMapOvr>
    <a:masterClrMapping/>
  </p:clrMapOvr>
  <mc:AlternateContent xmlns:mc="http://schemas.openxmlformats.org/markup-compatibility/2006">
    <mc:Choice xmlns:p14="http://schemas.microsoft.com/office/powerpoint/2010/main" xmlns="" Requires="p14">
      <p:transition p14:dur="100" advTm="5538">
        <p:cut/>
      </p:transition>
    </mc:Choice>
    <mc:Fallback>
      <p:transition advTm="553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arn(inVertical)">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83692405"/>
      </p:ext>
    </p:extLst>
  </p:cSld>
  <p:clrMapOvr>
    <a:masterClrMapping/>
  </p:clrMapOvr>
  <mc:AlternateContent xmlns:mc="http://schemas.openxmlformats.org/markup-compatibility/2006">
    <mc:Choice xmlns:p14="http://schemas.microsoft.com/office/powerpoint/2010/main" xmlns="" Requires="p14">
      <p:transition spd="med" p14:dur="700" advTm="1278">
        <p:fade/>
      </p:transition>
    </mc:Choice>
    <mc:Fallback>
      <p:transition spd="med" advTm="1278">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7|4.5"/>
</p:tagLst>
</file>

<file path=ppt/tags/tag10.xml><?xml version="1.0" encoding="utf-8"?>
<p:tagLst xmlns:a="http://schemas.openxmlformats.org/drawingml/2006/main" xmlns:r="http://schemas.openxmlformats.org/officeDocument/2006/relationships" xmlns:p="http://schemas.openxmlformats.org/presentationml/2006/main">
  <p:tag name="TİMİNG" val="|1.1|4.8"/>
</p:tagLst>
</file>

<file path=ppt/tags/tag11.xml><?xml version="1.0" encoding="utf-8"?>
<p:tagLst xmlns:a="http://schemas.openxmlformats.org/drawingml/2006/main" xmlns:r="http://schemas.openxmlformats.org/officeDocument/2006/relationships" xmlns:p="http://schemas.openxmlformats.org/presentationml/2006/main">
  <p:tag name="TİMİNG" val="|0.4|33.1"/>
</p:tagLst>
</file>

<file path=ppt/tags/tag2.xml><?xml version="1.0" encoding="utf-8"?>
<p:tagLst xmlns:a="http://schemas.openxmlformats.org/drawingml/2006/main" xmlns:r="http://schemas.openxmlformats.org/officeDocument/2006/relationships" xmlns:p="http://schemas.openxmlformats.org/presentationml/2006/main">
  <p:tag name="TİMİNG" val="|0.8|1.3|2.7"/>
</p:tagLst>
</file>

<file path=ppt/tags/tag3.xml><?xml version="1.0" encoding="utf-8"?>
<p:tagLst xmlns:a="http://schemas.openxmlformats.org/drawingml/2006/main" xmlns:r="http://schemas.openxmlformats.org/officeDocument/2006/relationships" xmlns:p="http://schemas.openxmlformats.org/presentationml/2006/main">
  <p:tag name="TİMİNG" val="|2"/>
</p:tagLst>
</file>

<file path=ppt/tags/tag4.xml><?xml version="1.0" encoding="utf-8"?>
<p:tagLst xmlns:a="http://schemas.openxmlformats.org/drawingml/2006/main" xmlns:r="http://schemas.openxmlformats.org/officeDocument/2006/relationships" xmlns:p="http://schemas.openxmlformats.org/presentationml/2006/main">
  <p:tag name="TİMİNG" val="|0.6|1.2"/>
</p:tagLst>
</file>

<file path=ppt/tags/tag5.xml><?xml version="1.0" encoding="utf-8"?>
<p:tagLst xmlns:a="http://schemas.openxmlformats.org/drawingml/2006/main" xmlns:r="http://schemas.openxmlformats.org/officeDocument/2006/relationships" xmlns:p="http://schemas.openxmlformats.org/presentationml/2006/main">
  <p:tag name="TİMİNG" val="|1"/>
</p:tagLst>
</file>

<file path=ppt/tags/tag6.xml><?xml version="1.0" encoding="utf-8"?>
<p:tagLst xmlns:a="http://schemas.openxmlformats.org/drawingml/2006/main" xmlns:r="http://schemas.openxmlformats.org/officeDocument/2006/relationships" xmlns:p="http://schemas.openxmlformats.org/presentationml/2006/main">
  <p:tag name="TİMİNG" val="|1"/>
</p:tagLst>
</file>

<file path=ppt/tags/tag7.xml><?xml version="1.0" encoding="utf-8"?>
<p:tagLst xmlns:a="http://schemas.openxmlformats.org/drawingml/2006/main" xmlns:r="http://schemas.openxmlformats.org/officeDocument/2006/relationships" xmlns:p="http://schemas.openxmlformats.org/presentationml/2006/main">
  <p:tag name="TİMİNG" val="|5.5"/>
</p:tagLst>
</file>

<file path=ppt/tags/tag8.xml><?xml version="1.0" encoding="utf-8"?>
<p:tagLst xmlns:a="http://schemas.openxmlformats.org/drawingml/2006/main" xmlns:r="http://schemas.openxmlformats.org/officeDocument/2006/relationships" xmlns:p="http://schemas.openxmlformats.org/presentationml/2006/main">
  <p:tag name="TİMİNG" val="|1.4"/>
</p:tagLst>
</file>

<file path=ppt/tags/tag9.xml><?xml version="1.0" encoding="utf-8"?>
<p:tagLst xmlns:a="http://schemas.openxmlformats.org/drawingml/2006/main" xmlns:r="http://schemas.openxmlformats.org/officeDocument/2006/relationships" xmlns:p="http://schemas.openxmlformats.org/presentationml/2006/main">
  <p:tag name="TİMİNG" val="|0.3|12.2"/>
</p:tagLst>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İlkbahar</Template>
  <TotalTime>90</TotalTime>
  <Words>812</Words>
  <Application>Microsoft Office PowerPoint</Application>
  <PresentationFormat>Ekran Gösterisi (4:3)</PresentationFormat>
  <Paragraphs>32</Paragraphs>
  <Slides>19</Slides>
  <Notes>1</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19</vt:i4>
      </vt:variant>
    </vt:vector>
  </HeadingPairs>
  <TitlesOfParts>
    <vt:vector size="21" baseType="lpstr">
      <vt:lpstr>Spring</vt:lpstr>
      <vt:lpstr>Ses Kaydı Belgesi</vt:lpstr>
      <vt:lpstr>TÜRKÇE PROJE ÖDEVİ</vt:lpstr>
      <vt:lpstr>Fast Food İdİ                               HazIr Yemek Oldu</vt:lpstr>
      <vt:lpstr>Slayt 3</vt:lpstr>
      <vt:lpstr>CAFE MARİNA                              TÜRKÇE İSİMDEN YANA</vt:lpstr>
      <vt:lpstr>Slayt 5</vt:lpstr>
      <vt:lpstr>Slayt 6</vt:lpstr>
      <vt:lpstr>Slayt 7</vt:lpstr>
      <vt:lpstr>Slayt 8</vt:lpstr>
      <vt:lpstr>Slayt 9</vt:lpstr>
      <vt:lpstr>Slayt 10</vt:lpstr>
      <vt:lpstr>Slayt 11</vt:lpstr>
      <vt:lpstr>Slayt 12</vt:lpstr>
      <vt:lpstr>Slayt 13</vt:lpstr>
      <vt:lpstr>YABANCI TABELA İSTEMİYORUZ</vt:lpstr>
      <vt:lpstr>Slayt 15</vt:lpstr>
      <vt:lpstr>Neden yabancı isimli tabelalar?              </vt:lpstr>
      <vt:lpstr>NEDEN YABANCI TABELALAR?</vt:lpstr>
      <vt:lpstr>NEDEN YABANCI TABELALAR?</vt:lpstr>
      <vt:lpstr>Slayt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Dogan</cp:lastModifiedBy>
  <cp:revision>27</cp:revision>
  <dcterms:modified xsi:type="dcterms:W3CDTF">2014-02-18T06:56:46Z</dcterms:modified>
  <cp:category>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632043</vt:lpwstr>
  </property>
  <property fmtid="{D5CDD505-2E9C-101B-9397-08002B2CF9AE}" pid="3" name="NXPowerLiteSettings">
    <vt:lpwstr>F7000400038000</vt:lpwstr>
  </property>
  <property fmtid="{D5CDD505-2E9C-101B-9397-08002B2CF9AE}" pid="4" name="NXPowerLiteVersion">
    <vt:lpwstr>D5.0.2</vt:lpwstr>
  </property>
</Properties>
</file>