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1" r:id="rId5"/>
    <p:sldId id="262" r:id="rId6"/>
    <p:sldId id="263" r:id="rId7"/>
    <p:sldId id="264" r:id="rId8"/>
    <p:sldId id="265" r:id="rId9"/>
    <p:sldId id="268" r:id="rId10"/>
    <p:sldId id="269" r:id="rId11"/>
    <p:sldId id="270" r:id="rId12"/>
    <p:sldId id="271" r:id="rId13"/>
    <p:sldId id="275" r:id="rId14"/>
    <p:sldId id="276" r:id="rId15"/>
    <p:sldId id="277" r:id="rId16"/>
    <p:sldId id="279" r:id="rId17"/>
    <p:sldId id="280" r:id="rId18"/>
    <p:sldId id="281" r:id="rId19"/>
    <p:sldId id="282" r:id="rId20"/>
    <p:sldId id="283" r:id="rId21"/>
    <p:sldId id="285" r:id="rId22"/>
    <p:sldId id="287" r:id="rId23"/>
    <p:sldId id="28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32" autoAdjust="0"/>
    <p:restoredTop sz="94660"/>
  </p:normalViewPr>
  <p:slideViewPr>
    <p:cSldViewPr>
      <p:cViewPr varScale="1">
        <p:scale>
          <a:sx n="74" d="100"/>
          <a:sy n="74" d="100"/>
        </p:scale>
        <p:origin x="-106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B24CA8D-362C-4C92-B171-E82985BE18E1}" type="datetimeFigureOut">
              <a:rPr lang="tr-TR" smtClean="0"/>
              <a:pPr/>
              <a:t>08.04.2013</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64237E4-E87D-432B-A340-A952F30EFAB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6B24CA8D-362C-4C92-B171-E82985BE18E1}" type="datetimeFigureOut">
              <a:rPr lang="tr-TR" smtClean="0"/>
              <a:pPr/>
              <a:t>08.04.2013</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64237E4-E87D-432B-A340-A952F30EFAB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B24CA8D-362C-4C92-B171-E82985BE18E1}" type="datetimeFigureOut">
              <a:rPr lang="tr-TR" smtClean="0"/>
              <a:pPr/>
              <a:t>08.04.2013</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F64237E4-E87D-432B-A340-A952F30EFAB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6B24CA8D-362C-4C92-B171-E82985BE18E1}" type="datetimeFigureOut">
              <a:rPr lang="tr-TR" smtClean="0"/>
              <a:pPr/>
              <a:t>08.04.2013</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6B24CA8D-362C-4C92-B171-E82985BE18E1}" type="datetimeFigureOut">
              <a:rPr lang="tr-TR" smtClean="0"/>
              <a:pPr/>
              <a:t>08.04.2013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F64237E4-E87D-432B-A340-A952F30EFAB0}"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B24CA8D-362C-4C92-B171-E82985BE18E1}" type="datetimeFigureOut">
              <a:rPr lang="tr-TR" smtClean="0"/>
              <a:pPr/>
              <a:t>08.04.2013</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64237E4-E87D-432B-A340-A952F30EFAB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5. SINIF FEN VE TEKNOLOJİ 7. ÜNİTE IŞIK VE SES</a:t>
            </a:r>
            <a:endParaRPr lang="tr-TR" dirty="0"/>
          </a:p>
        </p:txBody>
      </p:sp>
      <p:sp>
        <p:nvSpPr>
          <p:cNvPr id="3" name="2 Alt Başlık"/>
          <p:cNvSpPr>
            <a:spLocks noGrp="1"/>
          </p:cNvSpPr>
          <p:nvPr>
            <p:ph type="subTitle" idx="1"/>
          </p:nvPr>
        </p:nvSpPr>
        <p:spPr>
          <a:xfrm>
            <a:off x="3357554" y="4429132"/>
            <a:ext cx="5114778" cy="1101248"/>
          </a:xfrm>
        </p:spPr>
        <p:txBody>
          <a:bodyPr/>
          <a:lstStyle/>
          <a:p>
            <a:r>
              <a:rPr lang="tr-TR" dirty="0" smtClean="0"/>
              <a:t>ŞİMDİ SİZDEN SUNUMU DİKKATLİCE İZLEMENİZİ İSTİYORUM…</a:t>
            </a:r>
            <a:endParaRPr lang="tr-TR"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SAYDAM OLMAYAN MADDELER (OPAK)</a:t>
            </a:r>
            <a:endParaRPr lang="tr-TR" dirty="0"/>
          </a:p>
        </p:txBody>
      </p:sp>
      <p:sp>
        <p:nvSpPr>
          <p:cNvPr id="3" name="2 İçerik Yer Tutucusu"/>
          <p:cNvSpPr>
            <a:spLocks noGrp="1"/>
          </p:cNvSpPr>
          <p:nvPr>
            <p:ph idx="1"/>
          </p:nvPr>
        </p:nvSpPr>
        <p:spPr/>
        <p:txBody>
          <a:bodyPr>
            <a:normAutofit fontScale="92500"/>
          </a:bodyPr>
          <a:lstStyle/>
          <a:p>
            <a:pPr>
              <a:buNone/>
            </a:pPr>
            <a:r>
              <a:rPr lang="tr-TR" dirty="0" smtClean="0"/>
              <a:t>  </a:t>
            </a:r>
            <a:r>
              <a:rPr lang="tr-TR" sz="5400" dirty="0" smtClean="0"/>
              <a:t>Gelen ışığı hiç geçirmeyen maddelere </a:t>
            </a:r>
            <a:r>
              <a:rPr lang="tr-TR" sz="5400" dirty="0" smtClean="0">
                <a:solidFill>
                  <a:srgbClr val="FF0000"/>
                </a:solidFill>
              </a:rPr>
              <a:t>saydam olmayan maddeler </a:t>
            </a:r>
            <a:r>
              <a:rPr lang="tr-TR" sz="5400" dirty="0" smtClean="0"/>
              <a:t>denir.Taş tahta karton duvar</a:t>
            </a:r>
            <a:r>
              <a:rPr lang="tr-TR" sz="5400" dirty="0" smtClean="0"/>
              <a:t>… </a:t>
            </a:r>
            <a:r>
              <a:rPr lang="tr-TR" sz="5400" dirty="0" smtClean="0">
                <a:solidFill>
                  <a:schemeClr val="tx1">
                    <a:lumMod val="75000"/>
                    <a:lumOff val="25000"/>
                  </a:schemeClr>
                </a:solidFill>
                <a:hlinkClick r:id="rId2"/>
              </a:rPr>
              <a:t>www.</a:t>
            </a:r>
            <a:r>
              <a:rPr lang="tr-TR" sz="5400" dirty="0" err="1" smtClean="0">
                <a:solidFill>
                  <a:schemeClr val="tx1">
                    <a:lumMod val="75000"/>
                    <a:lumOff val="25000"/>
                  </a:schemeClr>
                </a:solidFill>
                <a:hlinkClick r:id="rId2"/>
              </a:rPr>
              <a:t>sorubak</a:t>
            </a:r>
            <a:r>
              <a:rPr lang="tr-TR" sz="5400" dirty="0" smtClean="0">
                <a:solidFill>
                  <a:schemeClr val="tx1">
                    <a:lumMod val="75000"/>
                    <a:lumOff val="25000"/>
                  </a:schemeClr>
                </a:solidFill>
                <a:hlinkClick r:id="rId2"/>
              </a:rPr>
              <a:t>.com</a:t>
            </a:r>
            <a:r>
              <a:rPr lang="tr-TR" sz="5400" dirty="0" smtClean="0"/>
              <a:t> </a:t>
            </a:r>
            <a:endParaRPr lang="tr-TR" sz="5400"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GÖLGENİN OLUŞMASI </a:t>
            </a:r>
            <a:r>
              <a:rPr lang="tr-TR" dirty="0" smtClean="0">
                <a:sym typeface="Wingdings" pitchFamily="2" charset="2"/>
              </a:rPr>
              <a:t></a:t>
            </a:r>
            <a:endParaRPr lang="tr-TR" dirty="0"/>
          </a:p>
        </p:txBody>
      </p:sp>
      <p:sp>
        <p:nvSpPr>
          <p:cNvPr id="3" name="2 İçerik Yer Tutucusu"/>
          <p:cNvSpPr>
            <a:spLocks noGrp="1"/>
          </p:cNvSpPr>
          <p:nvPr>
            <p:ph idx="1"/>
          </p:nvPr>
        </p:nvSpPr>
        <p:spPr/>
        <p:txBody>
          <a:bodyPr>
            <a:noAutofit/>
          </a:bodyPr>
          <a:lstStyle/>
          <a:p>
            <a:pPr>
              <a:buNone/>
            </a:pPr>
            <a:r>
              <a:rPr lang="tr-TR" sz="3200" dirty="0" smtClean="0"/>
              <a:t>  Işık yapısal özelliklerine göre bazı maddelerden geçerken bazılarından geçmez.Işık kaynağının önüne ışık geçirmeyen bir madde konularak gölge oluşturulabilir.Işık doğrusal hareket ettiğinden saydam olmayan maddenin arkasına ulaşmaz.Böylece </a:t>
            </a:r>
            <a:r>
              <a:rPr lang="tr-TR" sz="3200" dirty="0" err="1" smtClean="0"/>
              <a:t>opak</a:t>
            </a:r>
            <a:r>
              <a:rPr lang="tr-TR" sz="3200" dirty="0" smtClean="0"/>
              <a:t> maddenin arka tarafı ışıksız yanı karanlık olacaktır.Bu karanlık kısma</a:t>
            </a:r>
            <a:r>
              <a:rPr lang="tr-TR" sz="3200" dirty="0" smtClean="0">
                <a:solidFill>
                  <a:srgbClr val="FF0000"/>
                </a:solidFill>
              </a:rPr>
              <a:t> gölge </a:t>
            </a:r>
            <a:r>
              <a:rPr lang="tr-TR" sz="3200" dirty="0" smtClean="0"/>
              <a:t>denir.</a:t>
            </a:r>
            <a:endParaRPr lang="tr-TR" sz="3200"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GÜNEŞ VE GÖLGE</a:t>
            </a:r>
            <a:endParaRPr lang="tr-TR" dirty="0"/>
          </a:p>
        </p:txBody>
      </p:sp>
      <p:sp>
        <p:nvSpPr>
          <p:cNvPr id="3" name="2 İçerik Yer Tutucusu"/>
          <p:cNvSpPr>
            <a:spLocks noGrp="1"/>
          </p:cNvSpPr>
          <p:nvPr>
            <p:ph idx="1"/>
          </p:nvPr>
        </p:nvSpPr>
        <p:spPr/>
        <p:txBody>
          <a:bodyPr/>
          <a:lstStyle/>
          <a:p>
            <a:pPr>
              <a:buNone/>
            </a:pPr>
            <a:r>
              <a:rPr lang="tr-TR" dirty="0" smtClean="0"/>
              <a:t>  </a:t>
            </a:r>
            <a:r>
              <a:rPr lang="tr-TR" sz="2800" dirty="0" smtClean="0"/>
              <a:t>Güneş Dünya’nın kendi ekseni etrafında dönmesi sonucu gökyüzünde sürekli hareket ediyormuş gibi görünür.Güneş ışınları sabah ve akşam saatlerinde eğik olarak geldiğinden bu saatlerde gölge boyları uzun olur.Öğle saatlerinde ise Güneş ışınları dik olarak geldiğinden gölge boyu kısa olur.Bu olayı dik bir çubuğun etrafında oluşan gölgenin gün içerisindeki değişimiyle izleyebiliriz.</a:t>
            </a:r>
            <a:endParaRPr lang="tr-TR" sz="28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GÜNEŞ VE AY TUTULMASI</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sz="5400" dirty="0" smtClean="0"/>
              <a:t>Güneş ve Ay tutulmaları birer gölge olayıdır.Bu olaylarda Güneş ışık kaynağı görevini görür.</a:t>
            </a:r>
            <a:endParaRPr lang="tr-TR" sz="5400"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SESİN OLUŞMASI VE YAYILMASI</a:t>
            </a:r>
            <a:endParaRPr lang="tr-TR" dirty="0"/>
          </a:p>
        </p:txBody>
      </p:sp>
      <p:sp>
        <p:nvSpPr>
          <p:cNvPr id="3" name="2 İçerik Yer Tutucusu"/>
          <p:cNvSpPr>
            <a:spLocks noGrp="1"/>
          </p:cNvSpPr>
          <p:nvPr>
            <p:ph idx="1"/>
          </p:nvPr>
        </p:nvSpPr>
        <p:spPr/>
        <p:txBody>
          <a:bodyPr/>
          <a:lstStyle/>
          <a:p>
            <a:pPr>
              <a:buNone/>
            </a:pPr>
            <a:r>
              <a:rPr lang="tr-TR" dirty="0" smtClean="0"/>
              <a:t>  </a:t>
            </a:r>
            <a:r>
              <a:rPr lang="tr-TR" sz="2800" dirty="0" smtClean="0"/>
              <a:t>Titreşen maddelerin bulunduğu ortama yaydığı enerjiye </a:t>
            </a:r>
            <a:r>
              <a:rPr lang="tr-TR" sz="2800" dirty="0" smtClean="0">
                <a:solidFill>
                  <a:srgbClr val="FF0000"/>
                </a:solidFill>
              </a:rPr>
              <a:t>ses </a:t>
            </a:r>
            <a:r>
              <a:rPr lang="tr-TR" sz="2800" dirty="0" smtClean="0"/>
              <a:t>denir.Titreşen her madde az veya çok ses çıkarır.Ses dairesel dalgalar halinde etrafa yayılır.Tıpkı suya atılan bir taşın meydana getirdiği dalgaların etrafa yayıldığı gibi.Sesi göremeyiz.Sesi ancak duyarak algılarız.Örneğin;okullarımızdaki zil seslerini algılayarak içeri girer ya da teneffüse çıkarız.</a:t>
            </a:r>
            <a:endParaRPr lang="tr-TR" sz="2800"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KAYNAKLARI NEDİR ?</a:t>
            </a:r>
            <a:endParaRPr lang="tr-TR" dirty="0"/>
          </a:p>
        </p:txBody>
      </p:sp>
      <p:sp>
        <p:nvSpPr>
          <p:cNvPr id="3" name="2 İçerik Yer Tutucusu"/>
          <p:cNvSpPr>
            <a:spLocks noGrp="1"/>
          </p:cNvSpPr>
          <p:nvPr>
            <p:ph idx="1"/>
          </p:nvPr>
        </p:nvSpPr>
        <p:spPr/>
        <p:txBody>
          <a:bodyPr/>
          <a:lstStyle/>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a:p>
        </p:txBody>
      </p:sp>
      <p:sp>
        <p:nvSpPr>
          <p:cNvPr id="4" name="3 Yukarı Bükülmüş Şerit"/>
          <p:cNvSpPr/>
          <p:nvPr/>
        </p:nvSpPr>
        <p:spPr>
          <a:xfrm>
            <a:off x="1714480" y="1714488"/>
            <a:ext cx="4286280" cy="1285884"/>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SES KAYNAKLARI</a:t>
            </a:r>
            <a:endParaRPr lang="tr-TR" dirty="0"/>
          </a:p>
        </p:txBody>
      </p:sp>
      <p:cxnSp>
        <p:nvCxnSpPr>
          <p:cNvPr id="6" name="5 Düz Bağlayıcı"/>
          <p:cNvCxnSpPr/>
          <p:nvPr/>
        </p:nvCxnSpPr>
        <p:spPr>
          <a:xfrm rot="5400000">
            <a:off x="1285852" y="3357562"/>
            <a:ext cx="1428760" cy="128588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4500562" y="3286124"/>
            <a:ext cx="1357322" cy="1285884"/>
          </a:xfrm>
          <a:prstGeom prst="line">
            <a:avLst/>
          </a:prstGeom>
        </p:spPr>
        <p:style>
          <a:lnRef idx="1">
            <a:schemeClr val="accent1"/>
          </a:lnRef>
          <a:fillRef idx="0">
            <a:schemeClr val="accent1"/>
          </a:fillRef>
          <a:effectRef idx="0">
            <a:schemeClr val="accent1"/>
          </a:effectRef>
          <a:fontRef idx="minor">
            <a:schemeClr val="tx1"/>
          </a:fontRef>
        </p:style>
      </p:cxnSp>
      <p:sp>
        <p:nvSpPr>
          <p:cNvPr id="9" name="8 Dikdörtgen"/>
          <p:cNvSpPr/>
          <p:nvPr/>
        </p:nvSpPr>
        <p:spPr>
          <a:xfrm>
            <a:off x="571472" y="4857760"/>
            <a:ext cx="2071702" cy="12858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C000"/>
                </a:solidFill>
              </a:rPr>
              <a:t>DOĞAL SES KAYNAKLARI</a:t>
            </a:r>
          </a:p>
          <a:p>
            <a:pPr algn="ctr"/>
            <a:r>
              <a:rPr lang="tr-TR" dirty="0" smtClean="0"/>
              <a:t>KUŞ</a:t>
            </a:r>
          </a:p>
          <a:p>
            <a:pPr algn="ctr"/>
            <a:r>
              <a:rPr lang="tr-TR" dirty="0" smtClean="0"/>
              <a:t>İNSAN</a:t>
            </a:r>
          </a:p>
          <a:p>
            <a:pPr algn="ctr"/>
            <a:r>
              <a:rPr lang="tr-TR" dirty="0" smtClean="0"/>
              <a:t>YAĞMUR</a:t>
            </a:r>
            <a:endParaRPr lang="tr-TR" dirty="0"/>
          </a:p>
        </p:txBody>
      </p:sp>
      <p:sp>
        <p:nvSpPr>
          <p:cNvPr id="10" name="9 Dikdörtgen"/>
          <p:cNvSpPr/>
          <p:nvPr/>
        </p:nvSpPr>
        <p:spPr>
          <a:xfrm>
            <a:off x="4643438" y="4786322"/>
            <a:ext cx="2143140"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C000"/>
                </a:solidFill>
              </a:rPr>
              <a:t>YAPAY SES KAYNAKLARI</a:t>
            </a:r>
          </a:p>
          <a:p>
            <a:pPr algn="ctr"/>
            <a:r>
              <a:rPr lang="tr-TR" dirty="0" smtClean="0"/>
              <a:t>RADYO</a:t>
            </a:r>
          </a:p>
          <a:p>
            <a:pPr algn="ctr"/>
            <a:r>
              <a:rPr lang="tr-TR" dirty="0" smtClean="0"/>
              <a:t>TELEVİZYON</a:t>
            </a:r>
          </a:p>
          <a:p>
            <a:pPr algn="ctr"/>
            <a:r>
              <a:rPr lang="tr-TR" dirty="0" smtClean="0"/>
              <a:t>BİLGİSAYAR</a:t>
            </a:r>
            <a:endParaRPr lang="tr-TR"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SESİN KATI SIVI VE GAZ ORTAMDA YAYILMASI</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sz="3200" dirty="0" smtClean="0"/>
              <a:t>Sesin yayılabilmesi için katı sıvı veya gaz ortamlardan biri gereklidir.Ses havada yayılır.Bu sayede biz insanlar birbirimizle iletişim kurarız.Alçaktan uçan uçakların ev ve işyerlerimizin camlarını titretmesi de bunu göstermektedir.Ses sıvılarda da yayılır.Örneğin denizlerdeki yunuslar ve balinalar bu sayede birbirleri ile iletişim kurarlar.</a:t>
            </a:r>
            <a:endParaRPr lang="tr-TR" sz="3200" dirty="0"/>
          </a:p>
        </p:txBody>
      </p:sp>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SESİN KATI SIVI VE GAZ ORTAMDA YAYILMASI</a:t>
            </a:r>
            <a:endParaRPr lang="tr-TR" dirty="0"/>
          </a:p>
        </p:txBody>
      </p:sp>
      <p:sp>
        <p:nvSpPr>
          <p:cNvPr id="3" name="2 İçerik Yer Tutucusu"/>
          <p:cNvSpPr>
            <a:spLocks noGrp="1"/>
          </p:cNvSpPr>
          <p:nvPr>
            <p:ph idx="1"/>
          </p:nvPr>
        </p:nvSpPr>
        <p:spPr/>
        <p:txBody>
          <a:bodyPr>
            <a:normAutofit/>
          </a:bodyPr>
          <a:lstStyle/>
          <a:p>
            <a:pPr>
              <a:buNone/>
            </a:pPr>
            <a:r>
              <a:rPr lang="tr-TR" sz="3600" dirty="0" smtClean="0"/>
              <a:t>  Ses gaz ve sıvı ortamında yayıldığı gibi katılarda da yayılır.Ses en hızlı katı ortamlarda yayılır.Örneğin; trenin sesi duyulmadığı halde raylara kulağını dayayan biri trenin gelmekte olduğunu </a:t>
            </a:r>
            <a:r>
              <a:rPr lang="tr-TR" sz="3600" dirty="0" err="1" smtClean="0"/>
              <a:t>farkeder</a:t>
            </a:r>
            <a:r>
              <a:rPr lang="tr-TR" sz="3600" dirty="0" smtClean="0"/>
              <a:t>.</a:t>
            </a:r>
          </a:p>
        </p:txBody>
      </p:sp>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SES FARKLI MADDELERDE FARKLI YAYILIR</a:t>
            </a:r>
            <a:endParaRPr lang="tr-TR" dirty="0"/>
          </a:p>
        </p:txBody>
      </p:sp>
      <p:sp>
        <p:nvSpPr>
          <p:cNvPr id="3" name="2 İçerik Yer Tutucusu"/>
          <p:cNvSpPr>
            <a:spLocks noGrp="1"/>
          </p:cNvSpPr>
          <p:nvPr>
            <p:ph idx="1"/>
          </p:nvPr>
        </p:nvSpPr>
        <p:spPr/>
        <p:txBody>
          <a:bodyPr/>
          <a:lstStyle/>
          <a:p>
            <a:pPr>
              <a:buNone/>
            </a:pPr>
            <a:r>
              <a:rPr lang="tr-TR" dirty="0" smtClean="0"/>
              <a:t>  Kaynağından çıkan sesi farklı şekillerde işitebiliriz.Bunun nedeni,</a:t>
            </a:r>
          </a:p>
          <a:p>
            <a:pPr>
              <a:buNone/>
            </a:pPr>
            <a:r>
              <a:rPr lang="tr-TR" dirty="0" smtClean="0"/>
              <a:t>=)Ses kaynaklarının farklı olması</a:t>
            </a:r>
          </a:p>
          <a:p>
            <a:pPr>
              <a:buNone/>
            </a:pPr>
            <a:r>
              <a:rPr lang="tr-TR" dirty="0" smtClean="0"/>
              <a:t>=)Sesin yayıldığı ortamın farklı olması</a:t>
            </a:r>
          </a:p>
          <a:p>
            <a:pPr>
              <a:buNone/>
            </a:pPr>
            <a:r>
              <a:rPr lang="tr-TR" dirty="0" smtClean="0"/>
              <a:t>=)Ses kaynağının yakınlığı veya uzaklığıdır.</a:t>
            </a:r>
          </a:p>
          <a:p>
            <a:pPr>
              <a:buNone/>
            </a:pPr>
            <a:r>
              <a:rPr lang="tr-TR" dirty="0" smtClean="0"/>
              <a:t>   Asfalt yollarda yürüdüğümüzde ayakkabımızdan farklı sesler çıkar.Bunun sebebi ayakkabımızın etkileştiği maddelerin farklı olmasıdır.</a:t>
            </a:r>
            <a:endParaRPr lang="tr-TR" dirty="0"/>
          </a:p>
        </p:txBody>
      </p:sp>
    </p:spTree>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KATI SIVI VE GAZ SIRALAMASI</a:t>
            </a:r>
            <a:endParaRPr lang="tr-TR" dirty="0"/>
          </a:p>
        </p:txBody>
      </p:sp>
      <p:sp>
        <p:nvSpPr>
          <p:cNvPr id="3" name="2 İçerik Yer Tutucusu"/>
          <p:cNvSpPr>
            <a:spLocks noGrp="1"/>
          </p:cNvSpPr>
          <p:nvPr>
            <p:ph idx="1"/>
          </p:nvPr>
        </p:nvSpPr>
        <p:spPr/>
        <p:txBody>
          <a:bodyPr>
            <a:normAutofit lnSpcReduction="10000"/>
          </a:bodyPr>
          <a:lstStyle/>
          <a:p>
            <a:pPr>
              <a:buNone/>
            </a:pPr>
            <a:r>
              <a:rPr lang="tr-TR" sz="6000" dirty="0" smtClean="0"/>
              <a:t>KATI</a:t>
            </a:r>
          </a:p>
          <a:p>
            <a:pPr>
              <a:buNone/>
            </a:pPr>
            <a:r>
              <a:rPr lang="tr-TR" sz="6000" dirty="0" smtClean="0"/>
              <a:t>       &gt;</a:t>
            </a:r>
          </a:p>
          <a:p>
            <a:pPr>
              <a:buNone/>
            </a:pPr>
            <a:r>
              <a:rPr lang="tr-TR" sz="6000" dirty="0" smtClean="0"/>
              <a:t>         SIVI</a:t>
            </a:r>
          </a:p>
          <a:p>
            <a:pPr>
              <a:buNone/>
            </a:pPr>
            <a:r>
              <a:rPr lang="tr-TR" sz="6000" dirty="0" smtClean="0"/>
              <a:t>                &gt; </a:t>
            </a:r>
          </a:p>
          <a:p>
            <a:pPr>
              <a:buNone/>
            </a:pPr>
            <a:r>
              <a:rPr lang="tr-TR" sz="6000" dirty="0" smtClean="0"/>
              <a:t>                    GAZ</a:t>
            </a:r>
          </a:p>
          <a:p>
            <a:pPr>
              <a:buNone/>
            </a:pPr>
            <a:endParaRPr lang="tr-TR" sz="6000" dirty="0"/>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400" dirty="0" smtClean="0"/>
              <a:t>IŞIK ?</a:t>
            </a:r>
            <a:endParaRPr lang="tr-TR" sz="4400"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sz="3200" dirty="0" smtClean="0"/>
              <a:t>Işık kaynaklarından etrafa doğrular boyunca yayılan ve cisimleri görmemizi sağlayan enerjiye </a:t>
            </a:r>
            <a:r>
              <a:rPr lang="tr-TR" sz="3200" dirty="0" smtClean="0">
                <a:solidFill>
                  <a:srgbClr val="FF0000"/>
                </a:solidFill>
              </a:rPr>
              <a:t>ışık</a:t>
            </a:r>
            <a:r>
              <a:rPr lang="tr-TR" sz="3200" dirty="0" smtClean="0"/>
              <a:t> denir.Işık üreten maddelere ise </a:t>
            </a:r>
            <a:r>
              <a:rPr lang="tr-TR" sz="3200" dirty="0" smtClean="0">
                <a:solidFill>
                  <a:srgbClr val="FF0000"/>
                </a:solidFill>
              </a:rPr>
              <a:t>ışık kaynağı </a:t>
            </a:r>
            <a:r>
              <a:rPr lang="tr-TR" sz="3200" dirty="0" smtClean="0"/>
              <a:t>denir.Işık kaynakları doğal ve yapay olmak üzere ikiye ayrılır.Kendiliğinden ışık yayan maddeler </a:t>
            </a:r>
            <a:r>
              <a:rPr lang="tr-TR" sz="3200" dirty="0" smtClean="0">
                <a:solidFill>
                  <a:srgbClr val="FF0000"/>
                </a:solidFill>
              </a:rPr>
              <a:t>doğal ışık kaynakları</a:t>
            </a:r>
            <a:r>
              <a:rPr lang="tr-TR" sz="3200" dirty="0" smtClean="0"/>
              <a:t> insanlar tarafından yapılanlar ise</a:t>
            </a:r>
            <a:r>
              <a:rPr lang="tr-TR" sz="3200" dirty="0" smtClean="0">
                <a:solidFill>
                  <a:srgbClr val="FF0000"/>
                </a:solidFill>
              </a:rPr>
              <a:t> yapay ışık kaynaklarıdır</a:t>
            </a:r>
            <a:r>
              <a:rPr lang="tr-TR" sz="3200" dirty="0" smtClean="0"/>
              <a:t>.</a:t>
            </a:r>
            <a:endParaRPr lang="tr-TR" sz="3200"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SESSSSSSSSSSSSSSSSSSSSSSS</a:t>
            </a:r>
            <a:endParaRPr lang="tr-TR" dirty="0"/>
          </a:p>
        </p:txBody>
      </p:sp>
      <p:sp>
        <p:nvSpPr>
          <p:cNvPr id="3" name="2 İçerik Yer Tutucusu"/>
          <p:cNvSpPr>
            <a:spLocks noGrp="1"/>
          </p:cNvSpPr>
          <p:nvPr>
            <p:ph idx="1"/>
          </p:nvPr>
        </p:nvSpPr>
        <p:spPr/>
        <p:txBody>
          <a:bodyPr/>
          <a:lstStyle/>
          <a:p>
            <a:pPr>
              <a:buNone/>
            </a:pPr>
            <a:r>
              <a:rPr lang="tr-TR" dirty="0" smtClean="0"/>
              <a:t>  </a:t>
            </a:r>
            <a:r>
              <a:rPr lang="tr-TR" sz="5400" dirty="0" smtClean="0"/>
              <a:t>Kuvvetli sesleri zayıf seslerden ayıran özelliğe </a:t>
            </a:r>
            <a:r>
              <a:rPr lang="tr-TR" sz="5400" dirty="0" smtClean="0">
                <a:solidFill>
                  <a:srgbClr val="FF0000"/>
                </a:solidFill>
              </a:rPr>
              <a:t>sesin şiddeti </a:t>
            </a:r>
            <a:r>
              <a:rPr lang="tr-TR" sz="5400" dirty="0" smtClean="0"/>
              <a:t>denir.</a:t>
            </a:r>
            <a:endParaRPr lang="tr-TR" sz="5400" dirty="0"/>
          </a:p>
        </p:txBody>
      </p:sp>
    </p:spTree>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SES YALITIMI</a:t>
            </a:r>
            <a:endParaRPr lang="tr-TR" dirty="0"/>
          </a:p>
        </p:txBody>
      </p:sp>
      <p:sp>
        <p:nvSpPr>
          <p:cNvPr id="3" name="2 İçerik Yer Tutucusu"/>
          <p:cNvSpPr>
            <a:spLocks noGrp="1"/>
          </p:cNvSpPr>
          <p:nvPr>
            <p:ph idx="1"/>
          </p:nvPr>
        </p:nvSpPr>
        <p:spPr/>
        <p:txBody>
          <a:bodyPr>
            <a:normAutofit fontScale="92500"/>
          </a:bodyPr>
          <a:lstStyle/>
          <a:p>
            <a:pPr>
              <a:buNone/>
            </a:pPr>
            <a:r>
              <a:rPr lang="tr-TR" dirty="0" smtClean="0"/>
              <a:t>  </a:t>
            </a:r>
            <a:r>
              <a:rPr lang="tr-TR" sz="4800" dirty="0" smtClean="0"/>
              <a:t>Sesin yayılmasının önlenmesine </a:t>
            </a:r>
            <a:r>
              <a:rPr lang="tr-TR" sz="4800" dirty="0" smtClean="0">
                <a:solidFill>
                  <a:srgbClr val="FF0000"/>
                </a:solidFill>
              </a:rPr>
              <a:t>ses yalıtımı </a:t>
            </a:r>
            <a:r>
              <a:rPr lang="tr-TR" sz="4800" dirty="0" smtClean="0"/>
              <a:t>denir.Günümüzde şehirleşmenin artmasıyla gürültü kirliliği de artmıştır.İnsanları rahatsız eden seslere </a:t>
            </a:r>
            <a:r>
              <a:rPr lang="tr-TR" sz="4800" dirty="0" smtClean="0">
                <a:solidFill>
                  <a:srgbClr val="FF0000"/>
                </a:solidFill>
              </a:rPr>
              <a:t>gürültü </a:t>
            </a:r>
            <a:r>
              <a:rPr lang="tr-TR" sz="4800" dirty="0" smtClean="0"/>
              <a:t>denir.</a:t>
            </a:r>
            <a:endParaRPr lang="tr-TR" sz="4800" dirty="0"/>
          </a:p>
        </p:txBody>
      </p:sp>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SESSSSSSSSSSSSSSSSSSSSSSSSSS</a:t>
            </a:r>
            <a:endParaRPr lang="tr-TR" dirty="0"/>
          </a:p>
        </p:txBody>
      </p:sp>
      <p:sp>
        <p:nvSpPr>
          <p:cNvPr id="3" name="2 İçerik Yer Tutucusu"/>
          <p:cNvSpPr>
            <a:spLocks noGrp="1"/>
          </p:cNvSpPr>
          <p:nvPr>
            <p:ph idx="1"/>
          </p:nvPr>
        </p:nvSpPr>
        <p:spPr/>
        <p:txBody>
          <a:bodyPr>
            <a:normAutofit/>
          </a:bodyPr>
          <a:lstStyle/>
          <a:p>
            <a:pPr>
              <a:buNone/>
            </a:pPr>
            <a:r>
              <a:rPr lang="tr-TR" sz="4000" dirty="0" smtClean="0"/>
              <a:t>  Gürültü kirliliğini ve sesin yankılanmasını önlemek için tiyatro müzik ve konferans salonlarında ses yalıtım maddeleri ile sesin sağlıklı iletimi sağlanır.Bu düzenlemeye </a:t>
            </a:r>
            <a:r>
              <a:rPr lang="tr-TR" sz="4000" dirty="0" smtClean="0">
                <a:solidFill>
                  <a:srgbClr val="FF0000"/>
                </a:solidFill>
              </a:rPr>
              <a:t>akustik </a:t>
            </a:r>
            <a:r>
              <a:rPr lang="tr-TR" sz="4000" dirty="0" smtClean="0"/>
              <a:t>denir.</a:t>
            </a:r>
            <a:endParaRPr lang="tr-TR" sz="4000" dirty="0"/>
          </a:p>
        </p:txBody>
      </p:sp>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pPr>
              <a:buNone/>
            </a:pPr>
            <a:r>
              <a:rPr lang="tr-TR" sz="7200" dirty="0" smtClean="0"/>
              <a:t> SLAYTIMI İZLEDİĞİNİZ İÇİN TEŞEKKÜR EDERİM </a:t>
            </a:r>
            <a:r>
              <a:rPr lang="tr-TR" sz="7200" dirty="0" smtClean="0">
                <a:sym typeface="Wingdings" pitchFamily="2" charset="2"/>
              </a:rPr>
              <a:t> </a:t>
            </a:r>
            <a:r>
              <a:rPr lang="tr-TR" sz="7200" dirty="0" smtClean="0">
                <a:solidFill>
                  <a:schemeClr val="tx1">
                    <a:lumMod val="75000"/>
                    <a:lumOff val="25000"/>
                  </a:schemeClr>
                </a:solidFill>
                <a:hlinkClick r:id="rId2"/>
              </a:rPr>
              <a:t>www.</a:t>
            </a:r>
            <a:r>
              <a:rPr lang="tr-TR" sz="7200" dirty="0" err="1" smtClean="0">
                <a:solidFill>
                  <a:schemeClr val="tx1">
                    <a:lumMod val="75000"/>
                    <a:lumOff val="25000"/>
                  </a:schemeClr>
                </a:solidFill>
                <a:hlinkClick r:id="rId2"/>
              </a:rPr>
              <a:t>sorubak</a:t>
            </a:r>
            <a:r>
              <a:rPr lang="tr-TR" sz="7200" smtClean="0">
                <a:solidFill>
                  <a:schemeClr val="tx1">
                    <a:lumMod val="75000"/>
                    <a:lumOff val="25000"/>
                  </a:schemeClr>
                </a:solidFill>
                <a:hlinkClick r:id="rId2"/>
              </a:rPr>
              <a:t>.com</a:t>
            </a:r>
            <a:endParaRPr lang="tr-TR" sz="7200" dirty="0"/>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IŞIK KAYNAKLARI NELERDİR ?</a:t>
            </a:r>
            <a:endParaRPr lang="tr-TR"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a:p>
        </p:txBody>
      </p:sp>
      <p:sp>
        <p:nvSpPr>
          <p:cNvPr id="4" name="3 Yukarı Bükülmüş Şerit"/>
          <p:cNvSpPr/>
          <p:nvPr/>
        </p:nvSpPr>
        <p:spPr>
          <a:xfrm>
            <a:off x="1857356" y="1928802"/>
            <a:ext cx="4214842" cy="1000132"/>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IŞIK KAYNAKLARI</a:t>
            </a:r>
            <a:endParaRPr lang="tr-TR" dirty="0"/>
          </a:p>
        </p:txBody>
      </p:sp>
      <p:cxnSp>
        <p:nvCxnSpPr>
          <p:cNvPr id="8" name="7 Düz Bağlayıcı"/>
          <p:cNvCxnSpPr/>
          <p:nvPr/>
        </p:nvCxnSpPr>
        <p:spPr>
          <a:xfrm rot="5400000">
            <a:off x="2035951" y="3036091"/>
            <a:ext cx="1071570" cy="10001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rot="16200000" flipH="1">
            <a:off x="4643438" y="3000372"/>
            <a:ext cx="1000132" cy="1000132"/>
          </a:xfrm>
          <a:prstGeom prst="line">
            <a:avLst/>
          </a:prstGeom>
        </p:spPr>
        <p:style>
          <a:lnRef idx="1">
            <a:schemeClr val="accent1"/>
          </a:lnRef>
          <a:fillRef idx="0">
            <a:schemeClr val="accent1"/>
          </a:fillRef>
          <a:effectRef idx="0">
            <a:schemeClr val="accent1"/>
          </a:effectRef>
          <a:fontRef idx="minor">
            <a:schemeClr val="tx1"/>
          </a:fontRef>
        </p:style>
      </p:cxnSp>
      <p:sp>
        <p:nvSpPr>
          <p:cNvPr id="11" name="10 Dikdörtgen"/>
          <p:cNvSpPr/>
          <p:nvPr/>
        </p:nvSpPr>
        <p:spPr>
          <a:xfrm>
            <a:off x="714348" y="4143380"/>
            <a:ext cx="2643206"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C000"/>
                </a:solidFill>
              </a:rPr>
              <a:t>Doğal Işık Kaynakları</a:t>
            </a:r>
          </a:p>
          <a:p>
            <a:pPr algn="ctr"/>
            <a:r>
              <a:rPr lang="tr-TR" dirty="0" smtClean="0"/>
              <a:t>Güneş ,Yıldız ,Ateş Böceği</a:t>
            </a:r>
            <a:endParaRPr lang="tr-TR" dirty="0"/>
          </a:p>
        </p:txBody>
      </p:sp>
      <p:sp>
        <p:nvSpPr>
          <p:cNvPr id="13" name="12 Dikdörtgen"/>
          <p:cNvSpPr/>
          <p:nvPr/>
        </p:nvSpPr>
        <p:spPr>
          <a:xfrm>
            <a:off x="4214810" y="4143380"/>
            <a:ext cx="2714644"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C000"/>
                </a:solidFill>
              </a:rPr>
              <a:t>Yapay Işık Kaynakları</a:t>
            </a:r>
          </a:p>
          <a:p>
            <a:pPr algn="ctr"/>
            <a:r>
              <a:rPr lang="tr-TR" dirty="0" smtClean="0">
                <a:solidFill>
                  <a:schemeClr val="bg1"/>
                </a:solidFill>
              </a:rPr>
              <a:t>Mum,Gaz Lambası,Ampul</a:t>
            </a:r>
            <a:endParaRPr lang="tr-TR"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IŞIK IŞINI ???</a:t>
            </a:r>
            <a:endParaRPr lang="tr-TR" dirty="0"/>
          </a:p>
        </p:txBody>
      </p:sp>
      <p:sp>
        <p:nvSpPr>
          <p:cNvPr id="3" name="2 İçerik Yer Tutucusu"/>
          <p:cNvSpPr>
            <a:spLocks noGrp="1"/>
          </p:cNvSpPr>
          <p:nvPr>
            <p:ph idx="1"/>
          </p:nvPr>
        </p:nvSpPr>
        <p:spPr/>
        <p:txBody>
          <a:bodyPr/>
          <a:lstStyle/>
          <a:p>
            <a:pPr>
              <a:buNone/>
            </a:pPr>
            <a:r>
              <a:rPr lang="tr-TR" dirty="0" smtClean="0"/>
              <a:t>   </a:t>
            </a:r>
            <a:r>
              <a:rPr lang="tr-TR" sz="3600" dirty="0" smtClean="0"/>
              <a:t>Işığın izlediği yolu gösteren çizgiye </a:t>
            </a:r>
            <a:r>
              <a:rPr lang="tr-TR" sz="3600" dirty="0" smtClean="0">
                <a:solidFill>
                  <a:srgbClr val="FF0000"/>
                </a:solidFill>
              </a:rPr>
              <a:t>ışık ışını </a:t>
            </a:r>
            <a:r>
              <a:rPr lang="tr-TR" sz="3600" dirty="0" smtClean="0"/>
              <a:t>denir.Işık ışınları doğrular boyunca yayılır.Örneğin ormanda sık ağaçların aralarından yayılan ışık, ışık ışınlarının bir doğru boyunca ilerlediğini göstermektedir.</a:t>
            </a:r>
            <a:endParaRPr lang="tr-TR" sz="3600"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IŞIK IŞINI ???</a:t>
            </a:r>
            <a:endParaRPr lang="tr-TR" dirty="0"/>
          </a:p>
        </p:txBody>
      </p:sp>
      <p:sp>
        <p:nvSpPr>
          <p:cNvPr id="3" name="2 İçerik Yer Tutucusu"/>
          <p:cNvSpPr>
            <a:spLocks noGrp="1"/>
          </p:cNvSpPr>
          <p:nvPr>
            <p:ph idx="1"/>
          </p:nvPr>
        </p:nvSpPr>
        <p:spPr/>
        <p:txBody>
          <a:bodyPr/>
          <a:lstStyle/>
          <a:p>
            <a:pPr>
              <a:buNone/>
            </a:pPr>
            <a:r>
              <a:rPr lang="tr-TR" dirty="0" smtClean="0"/>
              <a:t>   </a:t>
            </a:r>
            <a:r>
              <a:rPr lang="tr-TR" sz="4400" dirty="0" smtClean="0"/>
              <a:t>Işık ışınları gerçekte var olmayan sadece ışığın izlediği yolu göstermeye yarayan çizgilerdir.Işığın izlediği yolu düz bir çizgi ile gösterebiliriz.</a:t>
            </a:r>
            <a:endParaRPr lang="tr-TR" sz="4400"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IŞIK IŞINI ???</a:t>
            </a:r>
            <a:endParaRPr lang="tr-TR" dirty="0"/>
          </a:p>
        </p:txBody>
      </p:sp>
      <p:sp>
        <p:nvSpPr>
          <p:cNvPr id="3" name="2 İçerik Yer Tutucusu"/>
          <p:cNvSpPr>
            <a:spLocks noGrp="1"/>
          </p:cNvSpPr>
          <p:nvPr>
            <p:ph idx="1"/>
          </p:nvPr>
        </p:nvSpPr>
        <p:spPr/>
        <p:txBody>
          <a:bodyPr>
            <a:normAutofit/>
          </a:bodyPr>
          <a:lstStyle/>
          <a:p>
            <a:pPr>
              <a:buNone/>
            </a:pPr>
            <a:r>
              <a:rPr lang="tr-TR" sz="3200" dirty="0" smtClean="0"/>
              <a:t>=)Işık kaynağından çıkan ışık ışınları aynı hizada delinmiş iki pano arkasında duran kişi tarafından görülür.</a:t>
            </a:r>
          </a:p>
          <a:p>
            <a:pPr>
              <a:buNone/>
            </a:pPr>
            <a:r>
              <a:rPr lang="tr-TR" sz="3200" dirty="0" smtClean="0"/>
              <a:t>=)Işık ışınları aynı hizada delinmemiş iki pano arkasında duran kişi tarafından görülmez.</a:t>
            </a:r>
          </a:p>
          <a:p>
            <a:pPr>
              <a:buNone/>
            </a:pPr>
            <a:r>
              <a:rPr lang="tr-TR" sz="3200" dirty="0" smtClean="0"/>
              <a:t>=)Düz bir borunun ucundan bir mum alevine baktığımızda ışığı görürüz.</a:t>
            </a:r>
            <a:endParaRPr lang="tr-TR" sz="3200"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IŞIK BİR ENGELLE KARŞILAŞIRSA NE OLUR ?</a:t>
            </a:r>
            <a:endParaRPr lang="tr-TR" dirty="0"/>
          </a:p>
        </p:txBody>
      </p:sp>
      <p:sp>
        <p:nvSpPr>
          <p:cNvPr id="3" name="2 İçerik Yer Tutucusu"/>
          <p:cNvSpPr>
            <a:spLocks noGrp="1"/>
          </p:cNvSpPr>
          <p:nvPr>
            <p:ph idx="1"/>
          </p:nvPr>
        </p:nvSpPr>
        <p:spPr/>
        <p:txBody>
          <a:bodyPr>
            <a:noAutofit/>
          </a:bodyPr>
          <a:lstStyle/>
          <a:p>
            <a:pPr>
              <a:buNone/>
            </a:pPr>
            <a:r>
              <a:rPr lang="tr-TR" sz="5400" dirty="0" smtClean="0"/>
              <a:t>Işık ışınları her maddeden geçemez.Maddeler ışığı geçirme durumlarına göre üçe ayrılır.</a:t>
            </a:r>
            <a:endParaRPr lang="tr-TR" sz="5400"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SAYDAM MADDELER</a:t>
            </a:r>
            <a:endParaRPr lang="tr-TR" dirty="0"/>
          </a:p>
        </p:txBody>
      </p:sp>
      <p:sp>
        <p:nvSpPr>
          <p:cNvPr id="3" name="2 İçerik Yer Tutucusu"/>
          <p:cNvSpPr>
            <a:spLocks noGrp="1"/>
          </p:cNvSpPr>
          <p:nvPr>
            <p:ph idx="1"/>
          </p:nvPr>
        </p:nvSpPr>
        <p:spPr/>
        <p:txBody>
          <a:bodyPr>
            <a:normAutofit lnSpcReduction="10000"/>
          </a:bodyPr>
          <a:lstStyle/>
          <a:p>
            <a:pPr>
              <a:buNone/>
            </a:pPr>
            <a:r>
              <a:rPr lang="tr-TR" dirty="0" smtClean="0"/>
              <a:t>  </a:t>
            </a:r>
            <a:r>
              <a:rPr lang="tr-TR" sz="5400" dirty="0" smtClean="0"/>
              <a:t>Saydam Maddeler:Gelen ışığın tamamını geçiren maddelere </a:t>
            </a:r>
            <a:r>
              <a:rPr lang="tr-TR" sz="5400" dirty="0" smtClean="0">
                <a:solidFill>
                  <a:srgbClr val="FF0000"/>
                </a:solidFill>
              </a:rPr>
              <a:t>saydam madde </a:t>
            </a:r>
            <a:r>
              <a:rPr lang="tr-TR" sz="5400" dirty="0" smtClean="0"/>
              <a:t>denir.Hava cam naylon benzin…</a:t>
            </a:r>
            <a:endParaRPr lang="tr-TR" sz="5400"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YARI SAYDAM MADDELER</a:t>
            </a:r>
            <a:endParaRPr lang="tr-TR" dirty="0"/>
          </a:p>
        </p:txBody>
      </p:sp>
      <p:sp>
        <p:nvSpPr>
          <p:cNvPr id="3" name="2 İçerik Yer Tutucusu"/>
          <p:cNvSpPr>
            <a:spLocks noGrp="1"/>
          </p:cNvSpPr>
          <p:nvPr>
            <p:ph idx="1"/>
          </p:nvPr>
        </p:nvSpPr>
        <p:spPr/>
        <p:txBody>
          <a:bodyPr/>
          <a:lstStyle/>
          <a:p>
            <a:pPr>
              <a:buNone/>
            </a:pPr>
            <a:r>
              <a:rPr lang="tr-TR" dirty="0" smtClean="0"/>
              <a:t>  </a:t>
            </a:r>
            <a:r>
              <a:rPr lang="tr-TR" sz="4400" dirty="0" smtClean="0"/>
              <a:t>Gelen ışığın bir kısmını geçiren bir kısmını geçirmeyen maddelere </a:t>
            </a:r>
            <a:r>
              <a:rPr lang="tr-TR" sz="4400" dirty="0" smtClean="0">
                <a:solidFill>
                  <a:srgbClr val="FF0000"/>
                </a:solidFill>
              </a:rPr>
              <a:t>yarı saydam madde </a:t>
            </a:r>
            <a:r>
              <a:rPr lang="tr-TR" sz="4400" dirty="0" smtClean="0"/>
              <a:t>denir.Yağlı kağıt, buzlu cam, kaynak gözlükleri,bulut…</a:t>
            </a:r>
            <a:endParaRPr lang="tr-TR" sz="4400"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59</TotalTime>
  <Words>663</Words>
  <Application>Microsoft Office PowerPoint</Application>
  <PresentationFormat>Ekran Gösterisi (4:3)</PresentationFormat>
  <Paragraphs>76</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Zengin</vt:lpstr>
      <vt:lpstr>5. SINIF FEN VE TEKNOLOJİ 7. ÜNİTE IŞIK VE SES</vt:lpstr>
      <vt:lpstr>IŞIK ?</vt:lpstr>
      <vt:lpstr>IŞIK KAYNAKLARI NELERDİR ?</vt:lpstr>
      <vt:lpstr>IŞIK IŞINI ???</vt:lpstr>
      <vt:lpstr>IŞIK IŞINI ???</vt:lpstr>
      <vt:lpstr>IŞIK IŞINI ???</vt:lpstr>
      <vt:lpstr>IŞIK BİR ENGELLE KARŞILAŞIRSA NE OLUR ?</vt:lpstr>
      <vt:lpstr>SAYDAM MADDELER</vt:lpstr>
      <vt:lpstr>YARI SAYDAM MADDELER</vt:lpstr>
      <vt:lpstr>SAYDAM OLMAYAN MADDELER (OPAK)</vt:lpstr>
      <vt:lpstr>GÖLGENİN OLUŞMASI </vt:lpstr>
      <vt:lpstr>GÜNEŞ VE GÖLGE</vt:lpstr>
      <vt:lpstr>GÜNEŞ VE AY TUTULMASI</vt:lpstr>
      <vt:lpstr>SESİN OLUŞMASI VE YAYILMASI</vt:lpstr>
      <vt:lpstr>SES KAYNAKLARI NEDİR ?</vt:lpstr>
      <vt:lpstr>SESİN KATI SIVI VE GAZ ORTAMDA YAYILMASI</vt:lpstr>
      <vt:lpstr>SESİN KATI SIVI VE GAZ ORTAMDA YAYILMASI</vt:lpstr>
      <vt:lpstr>SES FARKLI MADDELERDE FARKLI YAYILIR</vt:lpstr>
      <vt:lpstr>KATI SIVI VE GAZ SIRALAMASI</vt:lpstr>
      <vt:lpstr>SESSSSSSSSSSSSSSSSSSSSSSS</vt:lpstr>
      <vt:lpstr>SES YALITIMI</vt:lpstr>
      <vt:lpstr>SESSSSSSSSSSSSSSSSSSSSSSSSSS</vt:lpstr>
      <vt:lpstr>Slayt 23</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SAFAK</dc:creator>
  <cp:keywords>www.sorubak.com</cp:keywords>
  <dc:description>www.sorubak.com</dc:description>
  <cp:lastModifiedBy>Dogan</cp:lastModifiedBy>
  <cp:revision>www.sorubak.com</cp:revision>
  <dcterms:created xsi:type="dcterms:W3CDTF">2013-04-05T23:35:07Z</dcterms:created>
  <dcterms:modified xsi:type="dcterms:W3CDTF">2013-04-08T11:24:44Z</dcterms:modified>
  <cp:category>www.sorubak.com</cp:category>
  <cp:version>www.sorubak.com</cp:version>
</cp:coreProperties>
</file>