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8" r:id="rId2"/>
    <p:sldId id="256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A9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3" autoAdjust="0"/>
    <p:restoredTop sz="94660"/>
  </p:normalViewPr>
  <p:slideViewPr>
    <p:cSldViewPr>
      <p:cViewPr varScale="1">
        <p:scale>
          <a:sx n="74" d="100"/>
          <a:sy n="74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AD0FC-731C-420C-8A94-E5BC57939F7A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FF99B-71FB-4BAB-B792-923C0F7F424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94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FF99B-71FB-4BAB-B792-923C0F7F424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F5E14-0FF6-46B3-9CD3-A63F7EC5042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B317-978C-447D-9B40-6781CDE11650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0C6E-B54E-4B39-93A1-9EF0BDEF640A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AD8FF-4A97-4080-9F61-52C4C80DA741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A83A5-C345-43B3-80FA-2B149D53AC9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1EDB4-C9CD-4820-BE56-5ECF7D4E0391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A615-E913-4A3B-B32A-DDC713C52CB5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E124-6106-4142-BD0C-D19C7F6CEC10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5D2D7-47F8-445B-AE22-C6BEFC3BE42A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A802F-B5B1-44DC-ADC8-850E7445F8AC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3BD3-B0F9-4FBC-9A77-C0F6C5213FF4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702CA-A311-43EA-9F85-EAA5BD97FE80}" type="datetime1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A8C02-3D3A-4C29-964C-658ED057212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rubak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fıkra-hacim-nedir-sohbetkedi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476672"/>
            <a:ext cx="6385615" cy="564062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03648" y="98072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 </a:t>
            </a:r>
            <a:r>
              <a:rPr lang="tr-TR" sz="2000" dirty="0" smtClean="0">
                <a:solidFill>
                  <a:srgbClr val="FF0000"/>
                </a:solidFill>
              </a:rPr>
              <a:t>bir kenarı 8 dm olan küpün hacmi </a:t>
            </a:r>
            <a:r>
              <a:rPr lang="tr-TR" sz="2000" b="1" u="sng" dirty="0" smtClean="0">
                <a:solidFill>
                  <a:srgbClr val="FF0000"/>
                </a:solidFill>
              </a:rPr>
              <a:t>kaç </a:t>
            </a:r>
            <a:r>
              <a:rPr lang="de-DE" sz="2000" b="1" u="sng" dirty="0" smtClean="0">
                <a:solidFill>
                  <a:srgbClr val="FF0000"/>
                </a:solidFill>
              </a:rPr>
              <a:t>m³</a:t>
            </a:r>
            <a:r>
              <a:rPr lang="tr-TR" sz="2000" b="1" u="sng" dirty="0" smtClean="0">
                <a:solidFill>
                  <a:srgbClr val="FF0000"/>
                </a:solidFill>
              </a:rPr>
              <a:t> tür ? </a:t>
            </a:r>
            <a:endParaRPr lang="tr-TR" sz="2000" b="1" u="sng" dirty="0">
              <a:solidFill>
                <a:srgbClr val="FF0000"/>
              </a:solidFill>
            </a:endParaRPr>
          </a:p>
        </p:txBody>
      </p:sp>
      <p:sp>
        <p:nvSpPr>
          <p:cNvPr id="3" name="2 Küp"/>
          <p:cNvSpPr/>
          <p:nvPr/>
        </p:nvSpPr>
        <p:spPr>
          <a:xfrm>
            <a:off x="899592" y="2132856"/>
            <a:ext cx="2376264" cy="244827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034102">
            <a:off x="6012160" y="4509120"/>
            <a:ext cx="2466975" cy="184785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3347864" y="285293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 dm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059832" y="422108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 dm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1259632" y="472514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 dm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Küp"/>
          <p:cNvSpPr/>
          <p:nvPr/>
        </p:nvSpPr>
        <p:spPr>
          <a:xfrm>
            <a:off x="2051720" y="371703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üp"/>
          <p:cNvSpPr/>
          <p:nvPr/>
        </p:nvSpPr>
        <p:spPr>
          <a:xfrm>
            <a:off x="1907704" y="386104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üp"/>
          <p:cNvSpPr/>
          <p:nvPr/>
        </p:nvSpPr>
        <p:spPr>
          <a:xfrm>
            <a:off x="2411760" y="371703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2267744" y="386104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2771800" y="371703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2627784" y="386104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Dikdörtgen"/>
          <p:cNvSpPr/>
          <p:nvPr/>
        </p:nvSpPr>
        <p:spPr>
          <a:xfrm>
            <a:off x="1115616" y="548680"/>
            <a:ext cx="68825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Kare Dik Prizmanın Hacmi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Küp"/>
          <p:cNvSpPr/>
          <p:nvPr/>
        </p:nvSpPr>
        <p:spPr>
          <a:xfrm>
            <a:off x="1763688" y="4005064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2123728" y="4005064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üp"/>
          <p:cNvSpPr/>
          <p:nvPr/>
        </p:nvSpPr>
        <p:spPr>
          <a:xfrm>
            <a:off x="2483768" y="4005064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Küp"/>
          <p:cNvSpPr/>
          <p:nvPr/>
        </p:nvSpPr>
        <p:spPr>
          <a:xfrm>
            <a:off x="2051720" y="335699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2051720" y="299695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Küp"/>
          <p:cNvSpPr/>
          <p:nvPr/>
        </p:nvSpPr>
        <p:spPr>
          <a:xfrm>
            <a:off x="2051720" y="263691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Küp"/>
          <p:cNvSpPr/>
          <p:nvPr/>
        </p:nvSpPr>
        <p:spPr>
          <a:xfrm>
            <a:off x="2051720" y="227687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Küp"/>
          <p:cNvSpPr/>
          <p:nvPr/>
        </p:nvSpPr>
        <p:spPr>
          <a:xfrm>
            <a:off x="1763688" y="2276872"/>
            <a:ext cx="1512168" cy="223224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ağ Ok"/>
          <p:cNvSpPr/>
          <p:nvPr/>
        </p:nvSpPr>
        <p:spPr>
          <a:xfrm>
            <a:off x="1763688" y="4509120"/>
            <a:ext cx="1224136" cy="1440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ağ Ok"/>
          <p:cNvSpPr/>
          <p:nvPr/>
        </p:nvSpPr>
        <p:spPr>
          <a:xfrm rot="18868792">
            <a:off x="2796487" y="4287757"/>
            <a:ext cx="649188" cy="1397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şağı Ok"/>
          <p:cNvSpPr/>
          <p:nvPr/>
        </p:nvSpPr>
        <p:spPr>
          <a:xfrm>
            <a:off x="2843808" y="2636912"/>
            <a:ext cx="144016" cy="194421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>
            <a:off x="1979712" y="465313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 br</a:t>
            </a:r>
            <a:endParaRPr lang="tr-TR" dirty="0"/>
          </a:p>
        </p:txBody>
      </p:sp>
      <p:sp>
        <p:nvSpPr>
          <p:cNvPr id="23" name="22 Dikdörtgen"/>
          <p:cNvSpPr/>
          <p:nvPr/>
        </p:nvSpPr>
        <p:spPr>
          <a:xfrm>
            <a:off x="3131840" y="4365104"/>
            <a:ext cx="556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3 br</a:t>
            </a:r>
            <a:endParaRPr lang="tr-TR" dirty="0"/>
          </a:p>
        </p:txBody>
      </p:sp>
      <p:sp>
        <p:nvSpPr>
          <p:cNvPr id="24" name="23 Metin kutusu"/>
          <p:cNvSpPr txBox="1"/>
          <p:nvPr/>
        </p:nvSpPr>
        <p:spPr>
          <a:xfrm>
            <a:off x="2987824" y="31409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5br</a:t>
            </a:r>
            <a:endParaRPr lang="tr-TR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4139952" y="170080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 : </a:t>
            </a:r>
            <a:r>
              <a:rPr lang="tr-TR" dirty="0" smtClean="0">
                <a:solidFill>
                  <a:srgbClr val="FF0000"/>
                </a:solidFill>
              </a:rPr>
              <a:t>Kenarları 5 br, 3br ve 3br olan kare dik prizmanın hacmini bulunuz.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6" name="25 Resim" descr="images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4293096"/>
            <a:ext cx="2143125" cy="2143125"/>
          </a:xfrm>
          <a:prstGeom prst="rect">
            <a:avLst/>
          </a:prstGeom>
        </p:spPr>
      </p:pic>
      <p:sp>
        <p:nvSpPr>
          <p:cNvPr id="27" name="26 Metin kutusu"/>
          <p:cNvSpPr txBox="1"/>
          <p:nvPr/>
        </p:nvSpPr>
        <p:spPr>
          <a:xfrm>
            <a:off x="4644008" y="29969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V = 3x3x5 = 45br</a:t>
            </a:r>
            <a:r>
              <a:rPr lang="de-DE" sz="2800" b="1" dirty="0" smtClean="0">
                <a:solidFill>
                  <a:srgbClr val="FF0000"/>
                </a:solidFill>
              </a:rPr>
              <a:t>³</a:t>
            </a: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797152"/>
            <a:ext cx="2682999" cy="184785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827584" y="620688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: </a:t>
            </a:r>
            <a:r>
              <a:rPr lang="tr-TR" sz="2000" dirty="0" smtClean="0">
                <a:solidFill>
                  <a:srgbClr val="FF0000"/>
                </a:solidFill>
              </a:rPr>
              <a:t>Kenar uzunlukları 8m, 8m ve 12 m olan kare dik prizmanın hacmi kaç </a:t>
            </a:r>
            <a:r>
              <a:rPr lang="de-DE" sz="2000" b="1" u="sng" dirty="0" smtClean="0">
                <a:solidFill>
                  <a:srgbClr val="FF0000"/>
                </a:solidFill>
              </a:rPr>
              <a:t>m³</a:t>
            </a:r>
            <a:r>
              <a:rPr lang="tr-TR" sz="2000" b="1" u="sng" dirty="0" smtClean="0">
                <a:solidFill>
                  <a:srgbClr val="FF0000"/>
                </a:solidFill>
              </a:rPr>
              <a:t> ?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3 Küp"/>
          <p:cNvSpPr/>
          <p:nvPr/>
        </p:nvSpPr>
        <p:spPr>
          <a:xfrm>
            <a:off x="1187624" y="1988840"/>
            <a:ext cx="1800200" cy="2520280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771800" y="43651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8m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1547664" y="458112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8m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2627784" y="28529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12m</a:t>
            </a:r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7772400" cy="1470025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0070C0"/>
                </a:solidFill>
                <a:latin typeface="Comic Sans MS" pitchFamily="66" charset="0"/>
              </a:rPr>
              <a:t>HACİM</a:t>
            </a:r>
            <a:endParaRPr lang="tr-TR" sz="4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2636912"/>
            <a:ext cx="6400800" cy="1752600"/>
          </a:xfrm>
        </p:spPr>
        <p:txBody>
          <a:bodyPr/>
          <a:lstStyle/>
          <a:p>
            <a:r>
              <a:rPr lang="tr-TR" dirty="0" smtClean="0"/>
              <a:t>CİSMİN UZAYDA KAPLADIĞI YERE </a:t>
            </a:r>
            <a:r>
              <a:rPr lang="tr-TR" dirty="0" smtClean="0">
                <a:solidFill>
                  <a:srgbClr val="0070C0"/>
                </a:solidFill>
              </a:rPr>
              <a:t>HACİM </a:t>
            </a:r>
            <a:r>
              <a:rPr lang="tr-TR" dirty="0" smtClean="0"/>
              <a:t>DENİR.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2"/>
              </a:rPr>
              <a:t>www.</a:t>
            </a:r>
            <a:r>
              <a:rPr lang="tr-TR" b="1" u="sng" dirty="0" err="1" smtClean="0">
                <a:hlinkClick r:id="rId2"/>
              </a:rPr>
              <a:t>sorubak</a:t>
            </a:r>
            <a:r>
              <a:rPr lang="tr-TR" b="1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71600" y="764704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0070C0"/>
                </a:solidFill>
                <a:latin typeface="Comic Sans MS" pitchFamily="66" charset="0"/>
              </a:rPr>
              <a:t>HACİM ÖLÇÜ BİRİMLERİ</a:t>
            </a:r>
          </a:p>
          <a:p>
            <a:pPr algn="ctr"/>
            <a:endParaRPr lang="tr-TR" sz="2400" dirty="0">
              <a:solidFill>
                <a:srgbClr val="0070C0"/>
              </a:solidFill>
              <a:latin typeface="Comic Sans MS" pitchFamily="66" charset="0"/>
            </a:endParaRPr>
          </a:p>
          <a:p>
            <a:pPr algn="ctr"/>
            <a:endParaRPr lang="tr-TR" sz="24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/>
            <a:r>
              <a:rPr lang="tr-TR" sz="2400" dirty="0" smtClean="0">
                <a:solidFill>
                  <a:srgbClr val="FF0000"/>
                </a:solidFill>
                <a:latin typeface="Comic Sans MS" pitchFamily="66" charset="0"/>
              </a:rPr>
              <a:t>Hacim ölçme birimimiz  </a:t>
            </a:r>
            <a:r>
              <a:rPr lang="tr-TR" sz="2400" dirty="0" smtClean="0">
                <a:solidFill>
                  <a:srgbClr val="FF0000"/>
                </a:solidFill>
              </a:rPr>
              <a:t>m</a:t>
            </a:r>
            <a:r>
              <a:rPr lang="tr-TR" sz="2400" baseline="30000" dirty="0" smtClean="0">
                <a:solidFill>
                  <a:srgbClr val="FF0000"/>
                </a:solidFill>
              </a:rPr>
              <a:t>3  </a:t>
            </a:r>
            <a:r>
              <a:rPr lang="tr-TR" sz="2400" dirty="0" smtClean="0">
                <a:solidFill>
                  <a:srgbClr val="FF0000"/>
                </a:solidFill>
              </a:rPr>
              <a:t> tür.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>
                <a:solidFill>
                  <a:srgbClr val="0070C0"/>
                </a:solidFill>
              </a:rPr>
              <a:t> </a:t>
            </a:r>
          </a:p>
          <a:p>
            <a:r>
              <a:rPr lang="tr-TR" sz="2400" dirty="0"/>
              <a:t> </a:t>
            </a:r>
          </a:p>
          <a:p>
            <a:pPr algn="ctr"/>
            <a:endParaRPr lang="tr-TR" sz="2400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3" name="2 Resim" descr="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636912"/>
            <a:ext cx="6503553" cy="3024336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6948264" y="378904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÷ 1000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051720" y="47251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x</a:t>
            </a:r>
            <a:r>
              <a:rPr lang="tr-TR" dirty="0" smtClean="0">
                <a:solidFill>
                  <a:srgbClr val="FF0000"/>
                </a:solidFill>
              </a:rPr>
              <a:t> 1000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516216" y="3645024"/>
            <a:ext cx="360040" cy="1440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6444208" y="3645024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1763688" y="4365104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b="1" u="sng" dirty="0" smtClean="0">
                <a:hlinkClick r:id="rId4"/>
              </a:rPr>
              <a:t>www.</a:t>
            </a:r>
            <a:r>
              <a:rPr lang="tr-TR" b="1" u="sng" dirty="0" err="1" smtClean="0">
                <a:hlinkClick r:id="rId4"/>
              </a:rPr>
              <a:t>sorubak</a:t>
            </a:r>
            <a:r>
              <a:rPr lang="tr-TR" b="1" u="sng" dirty="0" smtClean="0">
                <a:hlinkClick r:id="rId4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1844824"/>
            <a:ext cx="2143125" cy="2143125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899592" y="1268760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Haydi hep birlikte 72</a:t>
            </a:r>
            <a:r>
              <a:rPr lang="tr-TR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aseline="30000" dirty="0" smtClean="0">
                <a:solidFill>
                  <a:srgbClr val="FF0000"/>
                </a:solidFill>
                <a:latin typeface="Comic Sans MS" pitchFamily="66" charset="0"/>
              </a:rPr>
              <a:t>3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ü ast katlarına ve katlarına çevirelim.</a:t>
            </a:r>
            <a:r>
              <a:rPr lang="tr-TR" baseline="30000" dirty="0" smtClean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87824" y="4149080"/>
            <a:ext cx="12241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131840" y="414908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72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 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 </a:t>
            </a:r>
            <a:endParaRPr lang="tr-TR" b="1" dirty="0"/>
          </a:p>
        </p:txBody>
      </p:sp>
      <p:sp>
        <p:nvSpPr>
          <p:cNvPr id="6" name="5 Dikdörtgen"/>
          <p:cNvSpPr/>
          <p:nvPr/>
        </p:nvSpPr>
        <p:spPr>
          <a:xfrm>
            <a:off x="4427984" y="4941168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ola Bükülü Ok"/>
          <p:cNvSpPr/>
          <p:nvPr/>
        </p:nvSpPr>
        <p:spPr>
          <a:xfrm rot="19794945">
            <a:off x="5115008" y="4353684"/>
            <a:ext cx="698453" cy="630417"/>
          </a:xfrm>
          <a:prstGeom prst="curvedLeftArrow">
            <a:avLst>
              <a:gd name="adj1" fmla="val 20740"/>
              <a:gd name="adj2" fmla="val 48213"/>
              <a:gd name="adj3" fmla="val 53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652120" y="429309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X 1000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499992" y="494116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72000000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 cm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b="1" dirty="0"/>
          </a:p>
        </p:txBody>
      </p:sp>
      <p:sp>
        <p:nvSpPr>
          <p:cNvPr id="11" name="10 Dikdörtgen"/>
          <p:cNvSpPr/>
          <p:nvPr/>
        </p:nvSpPr>
        <p:spPr>
          <a:xfrm>
            <a:off x="5580112" y="5373216"/>
            <a:ext cx="187220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ola Bükülü Ok"/>
          <p:cNvSpPr/>
          <p:nvPr/>
        </p:nvSpPr>
        <p:spPr>
          <a:xfrm rot="19617315">
            <a:off x="6024491" y="4800747"/>
            <a:ext cx="694251" cy="515273"/>
          </a:xfrm>
          <a:prstGeom prst="curvedLeftArrow">
            <a:avLst>
              <a:gd name="adj1" fmla="val 25000"/>
              <a:gd name="adj2" fmla="val 26984"/>
              <a:gd name="adj3" fmla="val 45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732240" y="46531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X 1000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5652120" y="5373217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72000000000 m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195736" y="3789040"/>
            <a:ext cx="136815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Aşağı Bükülü Ok"/>
          <p:cNvSpPr/>
          <p:nvPr/>
        </p:nvSpPr>
        <p:spPr>
          <a:xfrm rot="13278864">
            <a:off x="2326772" y="4211399"/>
            <a:ext cx="616026" cy="554592"/>
          </a:xfrm>
          <a:prstGeom prst="curvedDownArrow">
            <a:avLst>
              <a:gd name="adj1" fmla="val 25000"/>
              <a:gd name="adj2" fmla="val 50000"/>
              <a:gd name="adj3" fmla="val 432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779912" y="4509120"/>
            <a:ext cx="12241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3923928" y="450912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72000 d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1" name="20 Sola Bükülü Ok"/>
          <p:cNvSpPr/>
          <p:nvPr/>
        </p:nvSpPr>
        <p:spPr>
          <a:xfrm rot="19794945">
            <a:off x="4250913" y="3993643"/>
            <a:ext cx="698453" cy="630417"/>
          </a:xfrm>
          <a:prstGeom prst="curvedLeftArrow">
            <a:avLst>
              <a:gd name="adj1" fmla="val 20740"/>
              <a:gd name="adj2" fmla="val 48213"/>
              <a:gd name="adj3" fmla="val 53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860032" y="393305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X 1000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2195736" y="3789041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0,072 da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547664" y="3284984"/>
            <a:ext cx="151216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Aşağı Bükülü Ok"/>
          <p:cNvSpPr/>
          <p:nvPr/>
        </p:nvSpPr>
        <p:spPr>
          <a:xfrm rot="13278864">
            <a:off x="1534683" y="3851361"/>
            <a:ext cx="616026" cy="554589"/>
          </a:xfrm>
          <a:prstGeom prst="curvedDownArrow">
            <a:avLst>
              <a:gd name="adj1" fmla="val 25000"/>
              <a:gd name="adj2" fmla="val 50000"/>
              <a:gd name="adj3" fmla="val 432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83568" y="2852936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Aşağı Bükülü Ok"/>
          <p:cNvSpPr/>
          <p:nvPr/>
        </p:nvSpPr>
        <p:spPr>
          <a:xfrm rot="13278864">
            <a:off x="823337" y="3346385"/>
            <a:ext cx="616026" cy="561964"/>
          </a:xfrm>
          <a:prstGeom prst="curvedDownArrow">
            <a:avLst>
              <a:gd name="adj1" fmla="val 25000"/>
              <a:gd name="adj2" fmla="val 50000"/>
              <a:gd name="adj3" fmla="val 432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1547664" y="335699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0,000072h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dirty="0"/>
          </a:p>
        </p:txBody>
      </p:sp>
      <p:sp>
        <p:nvSpPr>
          <p:cNvPr id="29" name="28 Metin kutusu"/>
          <p:cNvSpPr txBox="1"/>
          <p:nvPr/>
        </p:nvSpPr>
        <p:spPr>
          <a:xfrm>
            <a:off x="683568" y="292494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0,000000072k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tr-TR" b="1" baseline="300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tr-TR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2339752" y="48691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÷ 1000</a:t>
            </a:r>
            <a:endParaRPr lang="tr-TR" b="1" dirty="0"/>
          </a:p>
        </p:txBody>
      </p:sp>
      <p:sp>
        <p:nvSpPr>
          <p:cNvPr id="32" name="31 Dikdörtgen"/>
          <p:cNvSpPr/>
          <p:nvPr/>
        </p:nvSpPr>
        <p:spPr>
          <a:xfrm>
            <a:off x="1475656" y="4437112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÷ 1000</a:t>
            </a:r>
            <a:endParaRPr lang="tr-TR" b="1" dirty="0"/>
          </a:p>
        </p:txBody>
      </p:sp>
      <p:sp>
        <p:nvSpPr>
          <p:cNvPr id="33" name="32 Dikdörtgen"/>
          <p:cNvSpPr/>
          <p:nvPr/>
        </p:nvSpPr>
        <p:spPr>
          <a:xfrm>
            <a:off x="539552" y="3933056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÷ 1000</a:t>
            </a:r>
            <a:endParaRPr lang="tr-TR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0" grpId="0"/>
      <p:bldP spid="23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55576" y="908720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2800" dirty="0" smtClean="0">
                <a:solidFill>
                  <a:srgbClr val="FF0000"/>
                </a:solidFill>
              </a:rPr>
              <a:t>10,25 cm³ = </a:t>
            </a:r>
            <a:r>
              <a:rPr lang="tr-TR" sz="2800" dirty="0" smtClean="0">
                <a:solidFill>
                  <a:srgbClr val="FF0000"/>
                </a:solidFill>
              </a:rPr>
              <a:t>………… </a:t>
            </a:r>
            <a:r>
              <a:rPr lang="de-DE" sz="2800" dirty="0" smtClean="0">
                <a:solidFill>
                  <a:srgbClr val="FF0000"/>
                </a:solidFill>
              </a:rPr>
              <a:t>mm³ </a:t>
            </a:r>
            <a:endParaRPr lang="tr-TR" sz="2800" dirty="0" smtClean="0">
              <a:solidFill>
                <a:srgbClr val="FF0000"/>
              </a:solidFill>
            </a:endParaRPr>
          </a:p>
          <a:p>
            <a:r>
              <a:rPr lang="de-DE" sz="2800" dirty="0" smtClean="0">
                <a:solidFill>
                  <a:srgbClr val="FF0000"/>
                </a:solidFill>
              </a:rPr>
              <a:t>•3,1 dm³ =  </a:t>
            </a:r>
            <a:r>
              <a:rPr lang="tr-TR" sz="2800" dirty="0" smtClean="0">
                <a:solidFill>
                  <a:srgbClr val="FF0000"/>
                </a:solidFill>
              </a:rPr>
              <a:t>…………….</a:t>
            </a:r>
            <a:r>
              <a:rPr lang="de-DE" sz="2800" dirty="0" smtClean="0">
                <a:solidFill>
                  <a:srgbClr val="FF0000"/>
                </a:solidFill>
              </a:rPr>
              <a:t> m³ </a:t>
            </a:r>
            <a:endParaRPr lang="tr-TR" sz="2800" dirty="0" smtClean="0">
              <a:solidFill>
                <a:srgbClr val="FF0000"/>
              </a:solidFill>
            </a:endParaRPr>
          </a:p>
          <a:p>
            <a:r>
              <a:rPr lang="de-DE" sz="2800" dirty="0" smtClean="0">
                <a:solidFill>
                  <a:srgbClr val="FF0000"/>
                </a:solidFill>
              </a:rPr>
              <a:t>•12,05 cm³ =  </a:t>
            </a:r>
            <a:r>
              <a:rPr lang="tr-TR" sz="2800" dirty="0" smtClean="0">
                <a:solidFill>
                  <a:srgbClr val="FF0000"/>
                </a:solidFill>
              </a:rPr>
              <a:t>…………. </a:t>
            </a:r>
            <a:r>
              <a:rPr lang="de-DE" sz="2800" dirty="0" smtClean="0">
                <a:solidFill>
                  <a:srgbClr val="FF0000"/>
                </a:solidFill>
              </a:rPr>
              <a:t>m³ </a:t>
            </a:r>
            <a:endParaRPr lang="tr-TR" sz="2800" dirty="0" smtClean="0">
              <a:solidFill>
                <a:srgbClr val="FF0000"/>
              </a:solidFill>
            </a:endParaRPr>
          </a:p>
          <a:p>
            <a:r>
              <a:rPr lang="de-DE" sz="2800" dirty="0" smtClean="0">
                <a:solidFill>
                  <a:srgbClr val="FF0000"/>
                </a:solidFill>
              </a:rPr>
              <a:t>•6 hm³ = </a:t>
            </a:r>
            <a:r>
              <a:rPr lang="tr-TR" sz="2800" dirty="0" smtClean="0">
                <a:solidFill>
                  <a:srgbClr val="FF0000"/>
                </a:solidFill>
              </a:rPr>
              <a:t>………………… </a:t>
            </a:r>
            <a:r>
              <a:rPr lang="de-DE" sz="2800" dirty="0" smtClean="0">
                <a:solidFill>
                  <a:srgbClr val="FF0000"/>
                </a:solidFill>
              </a:rPr>
              <a:t>km³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3" name="2 Resim" descr="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573016"/>
            <a:ext cx="6503553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4" name="3 Dikdörtgen"/>
          <p:cNvSpPr/>
          <p:nvPr/>
        </p:nvSpPr>
        <p:spPr>
          <a:xfrm>
            <a:off x="6156176" y="458112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÷1000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403648" y="530120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763688" y="551723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x1000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547664" y="69269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Prizmaların Hacmi</a:t>
            </a:r>
            <a:endParaRPr lang="tr-TR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259632" y="1556792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Comic Sans MS" pitchFamily="66" charset="0"/>
              </a:rPr>
              <a:t>Hacim : Taban Alanı İle Yüksekliğin çarpımına eşittir.</a:t>
            </a:r>
            <a:endParaRPr lang="tr-TR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6 Paralelkenar"/>
          <p:cNvSpPr/>
          <p:nvPr/>
        </p:nvSpPr>
        <p:spPr>
          <a:xfrm>
            <a:off x="1691680" y="3789040"/>
            <a:ext cx="2520280" cy="792088"/>
          </a:xfrm>
          <a:prstGeom prst="parallelogram">
            <a:avLst>
              <a:gd name="adj" fmla="val 110158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483768" y="2780928"/>
            <a:ext cx="1728192" cy="1008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Paralelkenar"/>
          <p:cNvSpPr/>
          <p:nvPr/>
        </p:nvSpPr>
        <p:spPr>
          <a:xfrm rot="8269840">
            <a:off x="1184722" y="3295158"/>
            <a:ext cx="1841402" cy="802497"/>
          </a:xfrm>
          <a:prstGeom prst="parallelogram">
            <a:avLst>
              <a:gd name="adj" fmla="val 8937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Bağlayıcı"/>
          <p:cNvCxnSpPr/>
          <p:nvPr/>
        </p:nvCxnSpPr>
        <p:spPr>
          <a:xfrm flipH="1">
            <a:off x="1691680" y="3789040"/>
            <a:ext cx="864096" cy="792088"/>
          </a:xfrm>
          <a:prstGeom prst="line">
            <a:avLst/>
          </a:prstGeom>
          <a:ln w="25400" cmpd="sng">
            <a:solidFill>
              <a:srgbClr val="FF00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flipV="1">
            <a:off x="2483768" y="2780928"/>
            <a:ext cx="0" cy="1080120"/>
          </a:xfrm>
          <a:prstGeom prst="line">
            <a:avLst/>
          </a:prstGeom>
          <a:ln w="25400" cmpd="sng">
            <a:solidFill>
              <a:srgbClr val="FFFF00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>
            <a:off x="2555776" y="3789040"/>
            <a:ext cx="1584176" cy="0"/>
          </a:xfrm>
          <a:prstGeom prst="line">
            <a:avLst/>
          </a:prstGeom>
          <a:ln w="25400" cmpd="sng">
            <a:solidFill>
              <a:srgbClr val="13A907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Metin kutusu"/>
          <p:cNvSpPr txBox="1"/>
          <p:nvPr/>
        </p:nvSpPr>
        <p:spPr>
          <a:xfrm>
            <a:off x="2699792" y="321297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h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1979712" y="386104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3347864" y="335699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13A907"/>
                </a:solidFill>
              </a:rPr>
              <a:t>b</a:t>
            </a:r>
            <a:endParaRPr lang="tr-TR" dirty="0">
              <a:solidFill>
                <a:srgbClr val="13A907"/>
              </a:solidFill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5148064" y="3212976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 = a.b.h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7" name="36 Yukarı Bükülü Ok"/>
          <p:cNvSpPr/>
          <p:nvPr/>
        </p:nvSpPr>
        <p:spPr>
          <a:xfrm>
            <a:off x="5940152" y="3789040"/>
            <a:ext cx="792088" cy="216024"/>
          </a:xfrm>
          <a:prstGeom prst="curvedUpArrow">
            <a:avLst>
              <a:gd name="adj1" fmla="val 6070"/>
              <a:gd name="adj2" fmla="val 9386"/>
              <a:gd name="adj3" fmla="val 367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5796136" y="407707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Taban alanı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9" name="38 Sağ Ok"/>
          <p:cNvSpPr/>
          <p:nvPr/>
        </p:nvSpPr>
        <p:spPr>
          <a:xfrm rot="20164123">
            <a:off x="7110916" y="3302827"/>
            <a:ext cx="484235" cy="194506"/>
          </a:xfrm>
          <a:prstGeom prst="rightArrow">
            <a:avLst>
              <a:gd name="adj1" fmla="val 9361"/>
              <a:gd name="adj2" fmla="val 587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Metin kutusu"/>
          <p:cNvSpPr txBox="1"/>
          <p:nvPr/>
        </p:nvSpPr>
        <p:spPr>
          <a:xfrm>
            <a:off x="7668344" y="321297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yükseklik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Küp"/>
          <p:cNvSpPr/>
          <p:nvPr/>
        </p:nvSpPr>
        <p:spPr>
          <a:xfrm>
            <a:off x="4139952" y="350100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Küp"/>
          <p:cNvSpPr/>
          <p:nvPr/>
        </p:nvSpPr>
        <p:spPr>
          <a:xfrm>
            <a:off x="4139952" y="314096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Küp"/>
          <p:cNvSpPr/>
          <p:nvPr/>
        </p:nvSpPr>
        <p:spPr>
          <a:xfrm>
            <a:off x="4139952" y="278092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Küp"/>
          <p:cNvSpPr/>
          <p:nvPr/>
        </p:nvSpPr>
        <p:spPr>
          <a:xfrm>
            <a:off x="4139952" y="24208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1 Resim" descr="indir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75" y="4724400"/>
            <a:ext cx="2143125" cy="21336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755576" y="1196752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ÖRNEK : </a:t>
            </a:r>
            <a:r>
              <a:rPr lang="tr-TR" sz="2400" dirty="0" smtClean="0"/>
              <a:t>Kenar uzunlukları 4br, 6br ve 8 br olan dikdörtgenler prizmasının hacmi kaç birim küptür?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267744" y="188640"/>
            <a:ext cx="45375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u="sng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Dikdörtgenler Prizması</a:t>
            </a:r>
            <a:endParaRPr lang="tr-TR" sz="3600" b="1" u="sng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Küp"/>
          <p:cNvSpPr/>
          <p:nvPr/>
        </p:nvSpPr>
        <p:spPr>
          <a:xfrm>
            <a:off x="827584" y="2420888"/>
            <a:ext cx="3779912" cy="2304256"/>
          </a:xfrm>
          <a:prstGeom prst="cube">
            <a:avLst>
              <a:gd name="adj" fmla="val 359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Küp"/>
          <p:cNvSpPr/>
          <p:nvPr/>
        </p:nvSpPr>
        <p:spPr>
          <a:xfrm>
            <a:off x="3995936" y="3645024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Küp"/>
          <p:cNvSpPr/>
          <p:nvPr/>
        </p:nvSpPr>
        <p:spPr>
          <a:xfrm>
            <a:off x="3851920" y="3789040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Küp"/>
          <p:cNvSpPr/>
          <p:nvPr/>
        </p:nvSpPr>
        <p:spPr>
          <a:xfrm>
            <a:off x="3707904" y="3933056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Küp"/>
          <p:cNvSpPr/>
          <p:nvPr/>
        </p:nvSpPr>
        <p:spPr>
          <a:xfrm>
            <a:off x="3563888" y="4077072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Sola Bükülü Ok"/>
          <p:cNvSpPr/>
          <p:nvPr/>
        </p:nvSpPr>
        <p:spPr>
          <a:xfrm>
            <a:off x="4860032" y="2492896"/>
            <a:ext cx="144016" cy="12961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5148064" y="285293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 birim</a:t>
            </a:r>
            <a:endParaRPr lang="tr-TR" dirty="0"/>
          </a:p>
        </p:txBody>
      </p:sp>
      <p:sp>
        <p:nvSpPr>
          <p:cNvPr id="37" name="36 Sola Bükülü Ok"/>
          <p:cNvSpPr/>
          <p:nvPr/>
        </p:nvSpPr>
        <p:spPr>
          <a:xfrm rot="2247753">
            <a:off x="4290680" y="3738591"/>
            <a:ext cx="274610" cy="1299055"/>
          </a:xfrm>
          <a:prstGeom prst="curvedLeftArrow">
            <a:avLst>
              <a:gd name="adj1" fmla="val 25000"/>
              <a:gd name="adj2" fmla="val 50000"/>
              <a:gd name="adj3" fmla="val 217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716016" y="43651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6 birim</a:t>
            </a:r>
            <a:endParaRPr lang="tr-TR" dirty="0"/>
          </a:p>
        </p:txBody>
      </p:sp>
      <p:sp>
        <p:nvSpPr>
          <p:cNvPr id="39" name="38 Küp"/>
          <p:cNvSpPr/>
          <p:nvPr/>
        </p:nvSpPr>
        <p:spPr>
          <a:xfrm>
            <a:off x="82758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Küp"/>
          <p:cNvSpPr/>
          <p:nvPr/>
        </p:nvSpPr>
        <p:spPr>
          <a:xfrm>
            <a:off x="118762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Küp"/>
          <p:cNvSpPr/>
          <p:nvPr/>
        </p:nvSpPr>
        <p:spPr>
          <a:xfrm>
            <a:off x="154766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Küp"/>
          <p:cNvSpPr/>
          <p:nvPr/>
        </p:nvSpPr>
        <p:spPr>
          <a:xfrm>
            <a:off x="190770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Küp"/>
          <p:cNvSpPr/>
          <p:nvPr/>
        </p:nvSpPr>
        <p:spPr>
          <a:xfrm>
            <a:off x="226774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Küp"/>
          <p:cNvSpPr/>
          <p:nvPr/>
        </p:nvSpPr>
        <p:spPr>
          <a:xfrm>
            <a:off x="262778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Küp"/>
          <p:cNvSpPr/>
          <p:nvPr/>
        </p:nvSpPr>
        <p:spPr>
          <a:xfrm>
            <a:off x="298782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Küp"/>
          <p:cNvSpPr/>
          <p:nvPr/>
        </p:nvSpPr>
        <p:spPr>
          <a:xfrm>
            <a:off x="3347864" y="4221088"/>
            <a:ext cx="504056" cy="50405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Yukarı Bükülü Ok"/>
          <p:cNvSpPr/>
          <p:nvPr/>
        </p:nvSpPr>
        <p:spPr>
          <a:xfrm>
            <a:off x="1043608" y="4869160"/>
            <a:ext cx="2520280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1403648" y="530120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8 birim</a:t>
            </a:r>
            <a:endParaRPr lang="tr-TR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3203848" y="5589240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V= 6x8x4 = 192br</a:t>
            </a:r>
            <a:r>
              <a:rPr lang="de-DE" sz="2400" dirty="0" smtClean="0">
                <a:solidFill>
                  <a:srgbClr val="FF0000"/>
                </a:solidFill>
              </a:rPr>
              <a:t>³</a:t>
            </a:r>
            <a:endParaRPr lang="tr-TR" sz="2400" dirty="0" smtClean="0">
              <a:solidFill>
                <a:srgbClr val="FF0000"/>
              </a:solidFill>
            </a:endParaRPr>
          </a:p>
          <a:p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4" grpId="0" animBg="1"/>
      <p:bldP spid="26" grpId="0" animBg="1"/>
      <p:bldP spid="27" grpId="0" animBg="1"/>
      <p:bldP spid="31" grpId="0" animBg="1"/>
      <p:bldP spid="33" grpId="0" animBg="1"/>
      <p:bldP spid="39" grpId="0" animBg="1"/>
      <p:bldP spid="40" grpId="0" animBg="1"/>
      <p:bldP spid="41" grpId="0" animBg="1"/>
      <p:bldP spid="41" grpId="1" animBg="1"/>
      <p:bldP spid="43" grpId="0" animBg="1"/>
      <p:bldP spid="44" grpId="0" animBg="1"/>
      <p:bldP spid="45" grpId="0" animBg="1"/>
      <p:bldP spid="32" grpId="0" animBg="1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ndir (1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1412776"/>
            <a:ext cx="2143125" cy="2794992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899592" y="764704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</a:t>
            </a:r>
            <a:r>
              <a:rPr lang="tr-TR" sz="2000" dirty="0" smtClean="0">
                <a:solidFill>
                  <a:srgbClr val="FF0000"/>
                </a:solidFill>
              </a:rPr>
              <a:t> : kenar uzunlukları verilen dikdörtgenler prizmasının hacmi </a:t>
            </a:r>
            <a:r>
              <a:rPr lang="tr-TR" sz="2000" b="1" u="sng" dirty="0" smtClean="0">
                <a:solidFill>
                  <a:srgbClr val="FF0000"/>
                </a:solidFill>
              </a:rPr>
              <a:t>kaç   m</a:t>
            </a:r>
            <a:r>
              <a:rPr lang="de-DE" sz="2000" b="1" u="sng" dirty="0" smtClean="0">
                <a:solidFill>
                  <a:srgbClr val="FF0000"/>
                </a:solidFill>
              </a:rPr>
              <a:t>m³ </a:t>
            </a:r>
            <a:r>
              <a:rPr lang="tr-TR" sz="2000" b="1" u="sng" dirty="0" smtClean="0">
                <a:solidFill>
                  <a:srgbClr val="FF0000"/>
                </a:solidFill>
              </a:rPr>
              <a:t> tür </a:t>
            </a:r>
            <a:r>
              <a:rPr lang="tr-TR" sz="2000" dirty="0" smtClean="0">
                <a:solidFill>
                  <a:srgbClr val="FF0000"/>
                </a:solidFill>
              </a:rPr>
              <a:t>?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4" name="3 Küp"/>
          <p:cNvSpPr/>
          <p:nvPr/>
        </p:nvSpPr>
        <p:spPr>
          <a:xfrm>
            <a:off x="755576" y="2060848"/>
            <a:ext cx="3024336" cy="2232248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563888" y="393305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9 cm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851920" y="26369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10 cm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1547664" y="443711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 cm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411760" y="0"/>
            <a:ext cx="40019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Küpün Hacmi</a:t>
            </a:r>
          </a:p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55576" y="126876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 : </a:t>
            </a:r>
            <a:r>
              <a:rPr lang="tr-TR" dirty="0" smtClean="0">
                <a:solidFill>
                  <a:srgbClr val="FF0000"/>
                </a:solidFill>
              </a:rPr>
              <a:t>bir kenarının uzunluğu 5 br olan bir küpün hacmi kaç </a:t>
            </a:r>
            <a:r>
              <a:rPr lang="tr-TR" dirty="0" err="1" smtClean="0">
                <a:solidFill>
                  <a:srgbClr val="FF0000"/>
                </a:solidFill>
              </a:rPr>
              <a:t>birimküptür</a:t>
            </a:r>
            <a:r>
              <a:rPr lang="tr-TR" dirty="0" smtClean="0">
                <a:solidFill>
                  <a:srgbClr val="FF0000"/>
                </a:solidFill>
              </a:rPr>
              <a:t> ?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4 Küp"/>
          <p:cNvSpPr/>
          <p:nvPr/>
        </p:nvSpPr>
        <p:spPr>
          <a:xfrm>
            <a:off x="1691680" y="357301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2051720" y="357301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üp"/>
          <p:cNvSpPr/>
          <p:nvPr/>
        </p:nvSpPr>
        <p:spPr>
          <a:xfrm>
            <a:off x="2411760" y="357301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2771800" y="357301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3131840" y="357301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1691680" y="3140968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üp"/>
          <p:cNvSpPr/>
          <p:nvPr/>
        </p:nvSpPr>
        <p:spPr>
          <a:xfrm>
            <a:off x="1691680" y="2708920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üp"/>
          <p:cNvSpPr/>
          <p:nvPr/>
        </p:nvSpPr>
        <p:spPr>
          <a:xfrm>
            <a:off x="1691680" y="2276872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Küp"/>
          <p:cNvSpPr/>
          <p:nvPr/>
        </p:nvSpPr>
        <p:spPr>
          <a:xfrm>
            <a:off x="1691680" y="1844824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Küp"/>
          <p:cNvSpPr/>
          <p:nvPr/>
        </p:nvSpPr>
        <p:spPr>
          <a:xfrm>
            <a:off x="1547664" y="3645024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1403648" y="3789040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Küp"/>
          <p:cNvSpPr/>
          <p:nvPr/>
        </p:nvSpPr>
        <p:spPr>
          <a:xfrm>
            <a:off x="1259632" y="3933056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Küp"/>
          <p:cNvSpPr/>
          <p:nvPr/>
        </p:nvSpPr>
        <p:spPr>
          <a:xfrm>
            <a:off x="1115616" y="4077072"/>
            <a:ext cx="504056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Aşağı Ok"/>
          <p:cNvSpPr/>
          <p:nvPr/>
        </p:nvSpPr>
        <p:spPr>
          <a:xfrm>
            <a:off x="1979712" y="1988840"/>
            <a:ext cx="144016" cy="21602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ağ Ok"/>
          <p:cNvSpPr/>
          <p:nvPr/>
        </p:nvSpPr>
        <p:spPr>
          <a:xfrm>
            <a:off x="2051720" y="4077072"/>
            <a:ext cx="1512168" cy="1440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ağ Ok"/>
          <p:cNvSpPr/>
          <p:nvPr/>
        </p:nvSpPr>
        <p:spPr>
          <a:xfrm rot="8043860" flipV="1">
            <a:off x="1345660" y="4360022"/>
            <a:ext cx="878347" cy="1063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>
            <a:off x="1763688" y="198884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5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275856" y="371703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5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7" name="26 Küp"/>
          <p:cNvSpPr/>
          <p:nvPr/>
        </p:nvSpPr>
        <p:spPr>
          <a:xfrm>
            <a:off x="1187624" y="1844824"/>
            <a:ext cx="2448272" cy="2808312"/>
          </a:xfrm>
          <a:prstGeom prst="cub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Metin kutusu"/>
          <p:cNvSpPr txBox="1"/>
          <p:nvPr/>
        </p:nvSpPr>
        <p:spPr>
          <a:xfrm>
            <a:off x="1187624" y="429309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5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4355976" y="292494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V = 5x5x5x = 125br</a:t>
            </a:r>
            <a:r>
              <a:rPr lang="de-DE" sz="2400" dirty="0" smtClean="0">
                <a:solidFill>
                  <a:srgbClr val="FF0000"/>
                </a:solidFill>
              </a:rPr>
              <a:t>³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30" name="29 Resim" descr="indi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3861048"/>
            <a:ext cx="2200275" cy="272452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258</Words>
  <Application>Microsoft Office PowerPoint</Application>
  <PresentationFormat>Ekran Gösterisi (4:3)</PresentationFormat>
  <Paragraphs>75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HACİM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GIZEM</dc:creator>
  <cp:keywords>www.sorubak.com</cp:keywords>
  <dc:description>www.sorubak.com</dc:description>
  <cp:lastModifiedBy>Dogan</cp:lastModifiedBy>
  <cp:revision>43</cp:revision>
  <dcterms:created xsi:type="dcterms:W3CDTF">2013-04-29T18:48:49Z</dcterms:created>
  <dcterms:modified xsi:type="dcterms:W3CDTF">2013-05-02T13:57:29Z</dcterms:modified>
  <cp:category>www.sorubak.com</cp:category>
</cp:coreProperties>
</file>