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74" r:id="rId2"/>
    <p:sldId id="275" r:id="rId3"/>
    <p:sldId id="291" r:id="rId4"/>
    <p:sldId id="277" r:id="rId5"/>
    <p:sldId id="292" r:id="rId6"/>
    <p:sldId id="293" r:id="rId7"/>
    <p:sldId id="294" r:id="rId8"/>
    <p:sldId id="281" r:id="rId9"/>
    <p:sldId id="282" r:id="rId10"/>
    <p:sldId id="283" r:id="rId11"/>
    <p:sldId id="284" r:id="rId12"/>
    <p:sldId id="285" r:id="rId13"/>
    <p:sldId id="286" r:id="rId14"/>
    <p:sldId id="28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5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F6F1F9-250D-4B3D-BB2A-3416CED1C74B}" type="datetimeFigureOut">
              <a:rPr lang="tr-TR" smtClean="0"/>
              <a:pPr/>
              <a:t>05.05.2012</a:t>
            </a:fld>
            <a:endParaRPr lang="tr-T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4AB5E7-FD9B-45CD-8AE6-0D4A7FD13EA3}"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tr-TR" dirty="0"/>
          </a:p>
        </p:txBody>
      </p:sp>
      <p:sp>
        <p:nvSpPr>
          <p:cNvPr id="4" name="Slide Number Placeholder 3"/>
          <p:cNvSpPr>
            <a:spLocks noGrp="1"/>
          </p:cNvSpPr>
          <p:nvPr>
            <p:ph type="sldNum" sz="quarter" idx="10"/>
          </p:nvPr>
        </p:nvSpPr>
        <p:spPr/>
        <p:txBody>
          <a:bodyPr/>
          <a:lstStyle/>
          <a:p>
            <a:fld id="{2062745E-9DE8-4B26-B325-69F59FD4F1E5}" type="slidenum">
              <a:rPr lang="tr-TR" smtClean="0"/>
              <a:pPr/>
              <a:t>14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5/5/2012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B6F15528-21DE-4FAA-801E-634DDDAF4B2B}"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5/5/2012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5/5/2012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5/5/2012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5/5/2012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1D8BD707-D9CF-40AE-B4C6-C98DA3205C09}" type="datetimeFigureOut">
              <a:rPr lang="en-US" smtClean="0"/>
              <a:pPr/>
              <a:t>5/5/2012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tr-TR" sz="5400" b="1" i="1" u="sng" dirty="0" smtClean="0">
                <a:solidFill>
                  <a:srgbClr val="7030A0"/>
                </a:solidFill>
              </a:rPr>
              <a:t>DİN KÜLTÜRÜ VE AHLAK BİLGİSİ</a:t>
            </a:r>
            <a:endParaRPr lang="tr-TR" sz="5400" b="1" i="1" u="sng" dirty="0">
              <a:solidFill>
                <a:srgbClr val="7030A0"/>
              </a:solidFill>
            </a:endParaRPr>
          </a:p>
        </p:txBody>
      </p:sp>
      <p:sp>
        <p:nvSpPr>
          <p:cNvPr id="3" name="Subtitle 2"/>
          <p:cNvSpPr>
            <a:spLocks noGrp="1"/>
          </p:cNvSpPr>
          <p:nvPr>
            <p:ph type="subTitle" idx="1"/>
          </p:nvPr>
        </p:nvSpPr>
        <p:spPr/>
        <p:txBody>
          <a:bodyPr>
            <a:normAutofit/>
          </a:bodyPr>
          <a:lstStyle/>
          <a:p>
            <a:r>
              <a:rPr lang="tr-TR" sz="5400" b="1" i="1" dirty="0" smtClean="0">
                <a:solidFill>
                  <a:srgbClr val="7030A0"/>
                </a:solidFill>
              </a:rPr>
              <a:t>PROJE</a:t>
            </a:r>
            <a:r>
              <a:rPr lang="tr-TR" sz="5400" b="1" dirty="0" smtClean="0">
                <a:solidFill>
                  <a:srgbClr val="7030A0"/>
                </a:solidFill>
              </a:rPr>
              <a:t> GÖREVİ</a:t>
            </a:r>
            <a:endParaRPr lang="tr-TR" sz="5400" b="1" dirty="0">
              <a:solidFill>
                <a:srgbClr val="7030A0"/>
              </a:solidFill>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0000"/>
                </a:solidFill>
              </a:rPr>
              <a:t>MİNARE</a:t>
            </a:r>
            <a:endParaRPr lang="tr-TR" dirty="0">
              <a:solidFill>
                <a:srgbClr val="FF0000"/>
              </a:solidFill>
            </a:endParaRPr>
          </a:p>
        </p:txBody>
      </p:sp>
      <p:sp>
        <p:nvSpPr>
          <p:cNvPr id="3" name="Content Placeholder 2"/>
          <p:cNvSpPr>
            <a:spLocks noGrp="1"/>
          </p:cNvSpPr>
          <p:nvPr>
            <p:ph idx="1"/>
          </p:nvPr>
        </p:nvSpPr>
        <p:spPr/>
        <p:txBody>
          <a:bodyPr>
            <a:normAutofit/>
          </a:bodyPr>
          <a:lstStyle/>
          <a:p>
            <a:r>
              <a:rPr lang="tr-TR" dirty="0">
                <a:solidFill>
                  <a:schemeClr val="tx2">
                    <a:lumMod val="60000"/>
                    <a:lumOff val="40000"/>
                  </a:schemeClr>
                </a:solidFill>
              </a:rPr>
              <a:t/>
            </a:r>
            <a:br>
              <a:rPr lang="tr-TR" dirty="0">
                <a:solidFill>
                  <a:schemeClr val="tx2">
                    <a:lumMod val="60000"/>
                    <a:lumOff val="40000"/>
                  </a:schemeClr>
                </a:solidFill>
              </a:rPr>
            </a:br>
            <a:r>
              <a:rPr lang="tr-TR" b="1" dirty="0">
                <a:solidFill>
                  <a:schemeClr val="tx2">
                    <a:lumMod val="60000"/>
                    <a:lumOff val="40000"/>
                  </a:schemeClr>
                </a:solidFill>
              </a:rPr>
              <a:t>Aslı "menare" olan bu kelime dilimize "minare" olarak geçmiştir. Nur yeri (ışık yeri) manasına gelip, camilerde ezan okumak maksadıyla inşa olan yüksek yere minare denmektedir.</a:t>
            </a:r>
            <a:r>
              <a:rPr lang="tr-TR" dirty="0">
                <a:solidFill>
                  <a:schemeClr val="tx2">
                    <a:lumMod val="60000"/>
                    <a:lumOff val="40000"/>
                  </a:schemeClr>
                </a:solidFill>
              </a:rPr>
              <a:t/>
            </a:r>
            <a:br>
              <a:rPr lang="tr-TR" dirty="0">
                <a:solidFill>
                  <a:schemeClr val="tx2">
                    <a:lumMod val="60000"/>
                    <a:lumOff val="40000"/>
                  </a:schemeClr>
                </a:solidFill>
              </a:rPr>
            </a:br>
            <a:r>
              <a:rPr lang="tr-TR" dirty="0"/>
              <a:t/>
            </a:r>
            <a:br>
              <a:rPr lang="tr-TR" dirty="0"/>
            </a:br>
            <a:r>
              <a:rPr lang="tr-TR" dirty="0"/>
              <a:t/>
            </a:r>
            <a:br>
              <a:rPr lang="tr-TR" dirty="0"/>
            </a:br>
            <a:endParaRPr lang="tr-TR" dirty="0"/>
          </a:p>
        </p:txBody>
      </p:sp>
    </p:spTree>
  </p:cSld>
  <p:clrMapOvr>
    <a:masterClrMapping/>
  </p:clrMapOvr>
  <p:transition>
    <p:wheel spokes="3"/>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0000"/>
                </a:solidFill>
              </a:rPr>
              <a:t>MİNARE</a:t>
            </a:r>
            <a:endParaRPr lang="tr-TR" dirty="0">
              <a:solidFill>
                <a:srgbClr val="FF0000"/>
              </a:solidFill>
            </a:endParaRPr>
          </a:p>
        </p:txBody>
      </p:sp>
      <p:pic>
        <p:nvPicPr>
          <p:cNvPr id="1027" name="Picture 3" descr="C:\Users\engin\Desktop\Solders_2dJ17998.jpg"/>
          <p:cNvPicPr>
            <a:picLocks noGrp="1" noChangeAspect="1" noChangeArrowheads="1"/>
          </p:cNvPicPr>
          <p:nvPr>
            <p:ph idx="1"/>
          </p:nvPr>
        </p:nvPicPr>
        <p:blipFill>
          <a:blip r:embed="rId2"/>
          <a:stretch>
            <a:fillRect/>
          </a:stretch>
        </p:blipFill>
        <p:spPr bwMode="auto">
          <a:xfrm>
            <a:off x="2807482" y="1600200"/>
            <a:ext cx="3529035" cy="47085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heel spokes="3"/>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0000"/>
                </a:solidFill>
              </a:rPr>
              <a:t>SON CEMAT YERİ</a:t>
            </a:r>
            <a:endParaRPr lang="tr-TR" dirty="0">
              <a:solidFill>
                <a:srgbClr val="FF0000"/>
              </a:solidFill>
            </a:endParaRPr>
          </a:p>
        </p:txBody>
      </p:sp>
      <p:sp>
        <p:nvSpPr>
          <p:cNvPr id="3" name="Content Placeholder 2"/>
          <p:cNvSpPr>
            <a:spLocks noGrp="1"/>
          </p:cNvSpPr>
          <p:nvPr>
            <p:ph idx="1"/>
          </p:nvPr>
        </p:nvSpPr>
        <p:spPr/>
        <p:txBody>
          <a:bodyPr/>
          <a:lstStyle/>
          <a:p>
            <a:r>
              <a:rPr lang="tr-TR" dirty="0">
                <a:solidFill>
                  <a:schemeClr val="tx2">
                    <a:lumMod val="60000"/>
                    <a:lumOff val="40000"/>
                  </a:schemeClr>
                </a:solidFill>
              </a:rPr>
              <a:t/>
            </a:r>
            <a:br>
              <a:rPr lang="tr-TR" dirty="0">
                <a:solidFill>
                  <a:schemeClr val="tx2">
                    <a:lumMod val="60000"/>
                    <a:lumOff val="40000"/>
                  </a:schemeClr>
                </a:solidFill>
              </a:rPr>
            </a:br>
            <a:r>
              <a:rPr lang="tr-TR" b="1" dirty="0">
                <a:solidFill>
                  <a:schemeClr val="tx2">
                    <a:lumMod val="60000"/>
                    <a:lumOff val="40000"/>
                  </a:schemeClr>
                </a:solidFill>
              </a:rPr>
              <a:t>Cemaate yetişemeyenlerin sonradan namazlarını kılabilmeleri için ayrılmış yer.</a:t>
            </a:r>
            <a:r>
              <a:rPr lang="tr-TR" dirty="0">
                <a:solidFill>
                  <a:schemeClr val="tx2">
                    <a:lumMod val="60000"/>
                    <a:lumOff val="40000"/>
                  </a:schemeClr>
                </a:solidFill>
              </a:rPr>
              <a:t/>
            </a:r>
            <a:br>
              <a:rPr lang="tr-TR" dirty="0">
                <a:solidFill>
                  <a:schemeClr val="tx2">
                    <a:lumMod val="60000"/>
                    <a:lumOff val="40000"/>
                  </a:schemeClr>
                </a:solidFill>
              </a:rPr>
            </a:br>
            <a:r>
              <a:rPr lang="tr-TR" dirty="0"/>
              <a:t/>
            </a:r>
            <a:br>
              <a:rPr lang="tr-TR" dirty="0"/>
            </a:br>
            <a:r>
              <a:rPr lang="tr-TR" dirty="0"/>
              <a:t/>
            </a:r>
            <a:br>
              <a:rPr lang="tr-TR" dirty="0"/>
            </a:br>
            <a:r>
              <a:rPr lang="tr-TR" dirty="0"/>
              <a:t/>
            </a:r>
            <a:br>
              <a:rPr lang="tr-TR" dirty="0"/>
            </a:br>
            <a:endParaRPr lang="tr-TR" dirty="0"/>
          </a:p>
        </p:txBody>
      </p:sp>
    </p:spTree>
  </p:cSld>
  <p:clrMapOvr>
    <a:masterClrMapping/>
  </p:clrMapOvr>
  <p:transition>
    <p:wheel spokes="3"/>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solidFill>
                  <a:srgbClr val="FF0000"/>
                </a:solidFill>
              </a:rPr>
              <a:t>Son cemat yeri</a:t>
            </a:r>
            <a:endParaRPr lang="tr-TR" dirty="0">
              <a:solidFill>
                <a:srgbClr val="FF0000"/>
              </a:solidFill>
            </a:endParaRPr>
          </a:p>
        </p:txBody>
      </p:sp>
      <p:pic>
        <p:nvPicPr>
          <p:cNvPr id="6146" name="Picture 2" descr="C:\Users\engin\Desktop\untitled.png"/>
          <p:cNvPicPr>
            <a:picLocks noGrp="1" noChangeAspect="1" noChangeArrowheads="1"/>
          </p:cNvPicPr>
          <p:nvPr>
            <p:ph idx="1"/>
          </p:nvPr>
        </p:nvPicPr>
        <p:blipFill>
          <a:blip r:embed="rId2"/>
          <a:stretch>
            <a:fillRect/>
          </a:stretch>
        </p:blipFill>
        <p:spPr bwMode="auto">
          <a:xfrm>
            <a:off x="1900237" y="1930400"/>
            <a:ext cx="5343525" cy="4048125"/>
          </a:xfrm>
          <a:prstGeom prst="rect">
            <a:avLst/>
          </a:prstGeom>
          <a:noFill/>
        </p:spPr>
      </p:pic>
    </p:spTree>
  </p:cSld>
  <p:clrMapOvr>
    <a:masterClrMapping/>
  </p:clrMapOvr>
  <p:transition>
    <p:wheel spokes="3"/>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lstStyle/>
          <a:p>
            <a:pPr>
              <a:buNone/>
            </a:pPr>
            <a:r>
              <a:rPr lang="tr-TR" dirty="0" smtClean="0">
                <a:solidFill>
                  <a:srgbClr val="7030A0"/>
                </a:solidFill>
              </a:rPr>
              <a:t>HAZIRLAYAN</a:t>
            </a:r>
          </a:p>
          <a:p>
            <a:pPr>
              <a:buNone/>
            </a:pPr>
            <a:endParaRPr lang="tr-TR" dirty="0">
              <a:solidFill>
                <a:srgbClr val="7030A0"/>
              </a:solidFill>
            </a:endParaRPr>
          </a:p>
          <a:p>
            <a:pPr>
              <a:buNone/>
            </a:pPr>
            <a:r>
              <a:rPr lang="tr-TR" dirty="0" smtClean="0">
                <a:solidFill>
                  <a:srgbClr val="7030A0"/>
                </a:solidFill>
              </a:rPr>
              <a:t>YEŞİM ARSLAN </a:t>
            </a:r>
          </a:p>
          <a:p>
            <a:pPr>
              <a:buNone/>
            </a:pPr>
            <a:endParaRPr lang="tr-TR" dirty="0">
              <a:solidFill>
                <a:srgbClr val="7030A0"/>
              </a:solidFill>
            </a:endParaRPr>
          </a:p>
          <a:p>
            <a:pPr>
              <a:buNone/>
            </a:pPr>
            <a:r>
              <a:rPr lang="tr-TR" dirty="0" smtClean="0">
                <a:solidFill>
                  <a:srgbClr val="7030A0"/>
                </a:solidFill>
              </a:rPr>
              <a:t>5.A</a:t>
            </a:r>
          </a:p>
          <a:p>
            <a:pPr>
              <a:buNone/>
            </a:pPr>
            <a:endParaRPr lang="tr-TR" dirty="0" smtClean="0">
              <a:solidFill>
                <a:srgbClr val="7030A0"/>
              </a:solidFill>
            </a:endParaRPr>
          </a:p>
        </p:txBody>
      </p:sp>
      <p:pic>
        <p:nvPicPr>
          <p:cNvPr id="7170" name="Picture 2" descr="C:\Users\engin\Desktop\resimseli_net-gulucuk-smile.jpg"/>
          <p:cNvPicPr>
            <a:picLocks noChangeAspect="1" noChangeArrowheads="1"/>
          </p:cNvPicPr>
          <p:nvPr/>
        </p:nvPicPr>
        <p:blipFill>
          <a:blip r:embed="rId3"/>
          <a:srcRect/>
          <a:stretch>
            <a:fillRect/>
          </a:stretch>
        </p:blipFill>
        <p:spPr bwMode="auto">
          <a:xfrm>
            <a:off x="4214810" y="1714488"/>
            <a:ext cx="4000528" cy="4572032"/>
          </a:xfrm>
          <a:prstGeom prst="rect">
            <a:avLst/>
          </a:prstGeom>
          <a:noFill/>
        </p:spPr>
      </p:pic>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0000"/>
                </a:solidFill>
              </a:rPr>
              <a:t>MİHRAB</a:t>
            </a:r>
            <a:endParaRPr lang="tr-TR" dirty="0">
              <a:solidFill>
                <a:srgbClr val="FF0000"/>
              </a:solidFill>
            </a:endParaRPr>
          </a:p>
        </p:txBody>
      </p:sp>
      <p:sp>
        <p:nvSpPr>
          <p:cNvPr id="3" name="Content Placeholder 2"/>
          <p:cNvSpPr>
            <a:spLocks noGrp="1"/>
          </p:cNvSpPr>
          <p:nvPr>
            <p:ph idx="1"/>
          </p:nvPr>
        </p:nvSpPr>
        <p:spPr/>
        <p:txBody>
          <a:bodyPr>
            <a:normAutofit/>
          </a:bodyPr>
          <a:lstStyle/>
          <a:p>
            <a:pPr lvl="2"/>
            <a:r>
              <a:rPr lang="tr-TR" dirty="0">
                <a:solidFill>
                  <a:schemeClr val="tx2">
                    <a:lumMod val="60000"/>
                    <a:lumOff val="40000"/>
                  </a:schemeClr>
                </a:solidFill>
              </a:rPr>
              <a:t/>
            </a:r>
            <a:br>
              <a:rPr lang="tr-TR" dirty="0">
                <a:solidFill>
                  <a:schemeClr val="tx2">
                    <a:lumMod val="60000"/>
                    <a:lumOff val="40000"/>
                  </a:schemeClr>
                </a:solidFill>
              </a:rPr>
            </a:br>
            <a:r>
              <a:rPr lang="tr-TR" b="1" dirty="0">
                <a:solidFill>
                  <a:schemeClr val="tx2">
                    <a:lumMod val="60000"/>
                    <a:lumOff val="40000"/>
                  </a:schemeClr>
                </a:solidFill>
              </a:rPr>
              <a:t>Kelime olarak "Harabe" kökünden gelir.</a:t>
            </a:r>
            <a:r>
              <a:rPr lang="tr-TR" dirty="0">
                <a:solidFill>
                  <a:schemeClr val="tx2">
                    <a:lumMod val="60000"/>
                    <a:lumOff val="40000"/>
                  </a:schemeClr>
                </a:solidFill>
              </a:rPr>
              <a:t/>
            </a:r>
            <a:br>
              <a:rPr lang="tr-TR" dirty="0">
                <a:solidFill>
                  <a:schemeClr val="tx2">
                    <a:lumMod val="60000"/>
                    <a:lumOff val="40000"/>
                  </a:schemeClr>
                </a:solidFill>
              </a:rPr>
            </a:br>
            <a:r>
              <a:rPr lang="tr-TR" b="1" dirty="0">
                <a:solidFill>
                  <a:schemeClr val="tx2">
                    <a:lumMod val="60000"/>
                    <a:lumOff val="40000"/>
                  </a:schemeClr>
                </a:solidFill>
              </a:rPr>
              <a:t>Terimde camilerin kıbbe duvarında, yarım daire şeklinde ve öne doğru eğik olan yere mihrab denir. Gene mihrab, cami harimlerinde, müslümanların namaz kılacakları kıble yönünü belirleyen, kıble duvarına açılmış, cemaatle namazlarda imamın en önde durduğu yerdir.</a:t>
            </a:r>
            <a:r>
              <a:rPr lang="tr-TR" dirty="0">
                <a:solidFill>
                  <a:schemeClr val="tx2">
                    <a:lumMod val="60000"/>
                    <a:lumOff val="40000"/>
                  </a:schemeClr>
                </a:solidFill>
              </a:rPr>
              <a:t/>
            </a:r>
            <a:br>
              <a:rPr lang="tr-TR" dirty="0">
                <a:solidFill>
                  <a:schemeClr val="tx2">
                    <a:lumMod val="60000"/>
                    <a:lumOff val="40000"/>
                  </a:schemeClr>
                </a:solidFill>
              </a:rPr>
            </a:br>
            <a:r>
              <a:rPr lang="tr-TR" dirty="0">
                <a:solidFill>
                  <a:schemeClr val="tx2">
                    <a:lumMod val="60000"/>
                    <a:lumOff val="40000"/>
                  </a:schemeClr>
                </a:solidFill>
              </a:rPr>
              <a:t/>
            </a:r>
            <a:br>
              <a:rPr lang="tr-TR" dirty="0">
                <a:solidFill>
                  <a:schemeClr val="tx2">
                    <a:lumMod val="60000"/>
                    <a:lumOff val="40000"/>
                  </a:schemeClr>
                </a:solidFill>
              </a:rPr>
            </a:br>
            <a:r>
              <a:rPr lang="tr-TR" dirty="0">
                <a:solidFill>
                  <a:schemeClr val="tx2">
                    <a:lumMod val="60000"/>
                    <a:lumOff val="40000"/>
                  </a:schemeClr>
                </a:solidFill>
              </a:rPr>
              <a:t/>
            </a:r>
            <a:br>
              <a:rPr lang="tr-TR" dirty="0">
                <a:solidFill>
                  <a:schemeClr val="tx2">
                    <a:lumMod val="60000"/>
                    <a:lumOff val="40000"/>
                  </a:schemeClr>
                </a:solidFill>
              </a:rPr>
            </a:br>
            <a:r>
              <a:rPr lang="tr-TR" dirty="0">
                <a:solidFill>
                  <a:schemeClr val="tx2">
                    <a:lumMod val="60000"/>
                    <a:lumOff val="40000"/>
                  </a:schemeClr>
                </a:solidFill>
              </a:rPr>
              <a:t/>
            </a:r>
            <a:br>
              <a:rPr lang="tr-TR" dirty="0">
                <a:solidFill>
                  <a:schemeClr val="tx2">
                    <a:lumMod val="60000"/>
                    <a:lumOff val="40000"/>
                  </a:schemeClr>
                </a:solidFill>
              </a:rPr>
            </a:br>
            <a:endParaRPr lang="tr-TR" dirty="0">
              <a:solidFill>
                <a:schemeClr val="tx2">
                  <a:lumMod val="60000"/>
                  <a:lumOff val="40000"/>
                </a:schemeClr>
              </a:solidFill>
            </a:endParaRPr>
          </a:p>
        </p:txBody>
      </p:sp>
    </p:spTree>
  </p:cSld>
  <p:clrMapOvr>
    <a:masterClrMapping/>
  </p:clrMapOvr>
  <p:transition>
    <p:wheel spokes="3"/>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engin\Desktop\mihrabisfahan.jpg"/>
          <p:cNvPicPr>
            <a:picLocks noChangeAspect="1" noChangeArrowheads="1"/>
          </p:cNvPicPr>
          <p:nvPr/>
        </p:nvPicPr>
        <p:blipFill>
          <a:blip r:embed="rId2"/>
          <a:stretch>
            <a:fillRect/>
          </a:stretch>
        </p:blipFill>
        <p:spPr bwMode="auto">
          <a:xfrm>
            <a:off x="2659161" y="1600200"/>
            <a:ext cx="3825677" cy="470852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smtClean="0">
                <a:solidFill>
                  <a:srgbClr val="FF0000"/>
                </a:solidFill>
              </a:rPr>
              <a:t>MİNBER</a:t>
            </a:r>
            <a:br>
              <a:rPr lang="tr-TR" dirty="0" smtClean="0">
                <a:solidFill>
                  <a:srgbClr val="FF0000"/>
                </a:solidFill>
              </a:rPr>
            </a:br>
            <a:endParaRPr lang="tr-TR" dirty="0">
              <a:solidFill>
                <a:srgbClr val="FF0000"/>
              </a:solidFill>
            </a:endParaRPr>
          </a:p>
        </p:txBody>
      </p:sp>
      <p:sp>
        <p:nvSpPr>
          <p:cNvPr id="3" name="Content Placeholder 2"/>
          <p:cNvSpPr>
            <a:spLocks noGrp="1"/>
          </p:cNvSpPr>
          <p:nvPr>
            <p:ph idx="1"/>
          </p:nvPr>
        </p:nvSpPr>
        <p:spPr/>
        <p:txBody>
          <a:bodyPr>
            <a:normAutofit lnSpcReduction="10000"/>
          </a:bodyPr>
          <a:lstStyle/>
          <a:p>
            <a:r>
              <a:rPr lang="tr-TR" dirty="0">
                <a:solidFill>
                  <a:schemeClr val="tx2">
                    <a:lumMod val="60000"/>
                    <a:lumOff val="40000"/>
                  </a:schemeClr>
                </a:solidFill>
              </a:rPr>
              <a:t/>
            </a:r>
            <a:br>
              <a:rPr lang="tr-TR" dirty="0">
                <a:solidFill>
                  <a:schemeClr val="tx2">
                    <a:lumMod val="60000"/>
                    <a:lumOff val="40000"/>
                  </a:schemeClr>
                </a:solidFill>
              </a:rPr>
            </a:br>
            <a:r>
              <a:rPr lang="tr-TR" b="1" dirty="0">
                <a:solidFill>
                  <a:schemeClr val="tx2">
                    <a:lumMod val="60000"/>
                    <a:lumOff val="40000"/>
                  </a:schemeClr>
                </a:solidFill>
              </a:rPr>
              <a:t>Arapça'da "nebera" (yüksek olmak) ukökünden gelmekte ve yüksek yer, ikemle semeri, sedye manaları ifade etmektedir. Terimde, Cuma ve bayram namazı kılınan yerlerde hatiplerin hutbelerini okumak için çıktıkları basamaklı yerlere minber denmektedir. Mihrabın sağ tarafında ve kıble duvarına dik olarak durur.</a:t>
            </a:r>
            <a:r>
              <a:rPr lang="tr-TR" dirty="0">
                <a:solidFill>
                  <a:schemeClr val="tx2">
                    <a:lumMod val="60000"/>
                    <a:lumOff val="40000"/>
                  </a:schemeClr>
                </a:solidFill>
              </a:rPr>
              <a:t/>
            </a:r>
            <a:br>
              <a:rPr lang="tr-TR" dirty="0">
                <a:solidFill>
                  <a:schemeClr val="tx2">
                    <a:lumMod val="60000"/>
                    <a:lumOff val="40000"/>
                  </a:schemeClr>
                </a:solidFill>
              </a:rPr>
            </a:br>
            <a:r>
              <a:rPr lang="tr-TR" dirty="0"/>
              <a:t/>
            </a:r>
            <a:br>
              <a:rPr lang="tr-TR" dirty="0"/>
            </a:br>
            <a:r>
              <a:rPr lang="tr-TR" dirty="0"/>
              <a:t/>
            </a:r>
            <a:br>
              <a:rPr lang="tr-TR" dirty="0"/>
            </a:br>
            <a:endParaRPr lang="tr-TR" dirty="0"/>
          </a:p>
        </p:txBody>
      </p:sp>
    </p:spTree>
  </p:cSld>
  <p:clrMapOvr>
    <a:masterClrMapping/>
  </p:clrMapOvr>
  <p:transition>
    <p:wheel spokes="3"/>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0000"/>
                </a:solidFill>
              </a:rPr>
              <a:t>MİNBER</a:t>
            </a:r>
            <a:endParaRPr lang="tr-TR" dirty="0">
              <a:solidFill>
                <a:srgbClr val="FF0000"/>
              </a:solidFill>
            </a:endParaRPr>
          </a:p>
        </p:txBody>
      </p:sp>
      <p:pic>
        <p:nvPicPr>
          <p:cNvPr id="5122" name="Picture 2" descr="C:\Users\engin\Desktop\sahibinden_7.jpg"/>
          <p:cNvPicPr>
            <a:picLocks noGrp="1" noChangeAspect="1" noChangeArrowheads="1"/>
          </p:cNvPicPr>
          <p:nvPr>
            <p:ph idx="1"/>
          </p:nvPr>
        </p:nvPicPr>
        <p:blipFill>
          <a:blip r:embed="rId2"/>
          <a:stretch>
            <a:fillRect/>
          </a:stretch>
        </p:blipFill>
        <p:spPr bwMode="auto">
          <a:xfrm>
            <a:off x="2805199" y="1600200"/>
            <a:ext cx="3533602" cy="4708525"/>
          </a:xfrm>
          <a:prstGeom prst="rect">
            <a:avLst/>
          </a:prstGeom>
          <a:noFill/>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0000"/>
                </a:solidFill>
              </a:rPr>
              <a:t>VAAZ KÜRSÜSÜ</a:t>
            </a:r>
            <a:endParaRPr lang="tr-TR" dirty="0">
              <a:solidFill>
                <a:srgbClr val="FF0000"/>
              </a:solidFill>
            </a:endParaRPr>
          </a:p>
        </p:txBody>
      </p:sp>
      <p:sp>
        <p:nvSpPr>
          <p:cNvPr id="3" name="Content Placeholder 2"/>
          <p:cNvSpPr>
            <a:spLocks noGrp="1"/>
          </p:cNvSpPr>
          <p:nvPr>
            <p:ph idx="1"/>
          </p:nvPr>
        </p:nvSpPr>
        <p:spPr>
          <a:xfrm>
            <a:off x="428596" y="1571612"/>
            <a:ext cx="8229600" cy="4525963"/>
          </a:xfrm>
        </p:spPr>
        <p:txBody>
          <a:bodyPr>
            <a:normAutofit/>
          </a:bodyPr>
          <a:lstStyle/>
          <a:p>
            <a:r>
              <a:rPr lang="tr-TR" dirty="0">
                <a:solidFill>
                  <a:schemeClr val="tx2">
                    <a:lumMod val="60000"/>
                    <a:lumOff val="40000"/>
                  </a:schemeClr>
                </a:solidFill>
              </a:rPr>
              <a:t/>
            </a:r>
            <a:br>
              <a:rPr lang="tr-TR" dirty="0">
                <a:solidFill>
                  <a:schemeClr val="tx2">
                    <a:lumMod val="60000"/>
                    <a:lumOff val="40000"/>
                  </a:schemeClr>
                </a:solidFill>
              </a:rPr>
            </a:br>
            <a:r>
              <a:rPr lang="tr-TR" b="1" dirty="0">
                <a:solidFill>
                  <a:schemeClr val="tx2">
                    <a:lumMod val="60000"/>
                    <a:lumOff val="40000"/>
                  </a:schemeClr>
                </a:solidFill>
              </a:rPr>
              <a:t>Kürsü kelime olarak; sandalye, taht ve divan manasına gelmektedir. Aynı zamanda, camilerde vaizlerin cemaata vaaz vermek için üzerine çıktıkları yüksekçe bir yere de kürsü denmektedir</a:t>
            </a:r>
            <a:r>
              <a:rPr lang="tr-TR" dirty="0"/>
              <a:t/>
            </a:r>
            <a:br>
              <a:rPr lang="tr-TR" dirty="0"/>
            </a:br>
            <a:r>
              <a:rPr lang="tr-TR" dirty="0"/>
              <a:t/>
            </a:r>
            <a:br>
              <a:rPr lang="tr-TR" dirty="0"/>
            </a:br>
            <a:endParaRPr lang="tr-TR" dirty="0"/>
          </a:p>
        </p:txBody>
      </p:sp>
    </p:spTree>
  </p:cSld>
  <p:clrMapOvr>
    <a:masterClrMapping/>
  </p:clrMapOvr>
  <p:transition>
    <p:wheel spokes="3"/>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0000"/>
                </a:solidFill>
              </a:rPr>
              <a:t>VAAZ KÜRSÜSÜ</a:t>
            </a:r>
            <a:endParaRPr lang="tr-TR" dirty="0">
              <a:solidFill>
                <a:srgbClr val="FF0000"/>
              </a:solidFill>
            </a:endParaRPr>
          </a:p>
        </p:txBody>
      </p:sp>
      <p:pic>
        <p:nvPicPr>
          <p:cNvPr id="3074" name="Picture 2" descr="C:\Users\engin\Desktop\imagesCAZEEW0G.jpg"/>
          <p:cNvPicPr>
            <a:picLocks noGrp="1" noChangeAspect="1" noChangeArrowheads="1"/>
          </p:cNvPicPr>
          <p:nvPr>
            <p:ph idx="1"/>
          </p:nvPr>
        </p:nvPicPr>
        <p:blipFill>
          <a:blip r:embed="rId2"/>
          <a:srcRect/>
          <a:stretch>
            <a:fillRect/>
          </a:stretch>
        </p:blipFill>
        <p:spPr bwMode="auto">
          <a:xfrm>
            <a:off x="3500430" y="1714488"/>
            <a:ext cx="2786082" cy="3214710"/>
          </a:xfrm>
          <a:prstGeom prst="rect">
            <a:avLst/>
          </a:prstGeom>
          <a:noFill/>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0000"/>
                </a:solidFill>
              </a:rPr>
              <a:t>ŞADIRVAN</a:t>
            </a:r>
            <a:endParaRPr lang="tr-TR" dirty="0">
              <a:solidFill>
                <a:srgbClr val="FF0000"/>
              </a:solidFill>
            </a:endParaRPr>
          </a:p>
        </p:txBody>
      </p:sp>
      <p:sp>
        <p:nvSpPr>
          <p:cNvPr id="3" name="Content Placeholder 2"/>
          <p:cNvSpPr>
            <a:spLocks noGrp="1"/>
          </p:cNvSpPr>
          <p:nvPr>
            <p:ph idx="1"/>
          </p:nvPr>
        </p:nvSpPr>
        <p:spPr/>
        <p:txBody>
          <a:bodyPr>
            <a:normAutofit/>
          </a:bodyPr>
          <a:lstStyle/>
          <a:p>
            <a:r>
              <a:rPr lang="tr-TR" dirty="0">
                <a:solidFill>
                  <a:schemeClr val="tx2">
                    <a:lumMod val="60000"/>
                    <a:lumOff val="40000"/>
                  </a:schemeClr>
                </a:solidFill>
              </a:rPr>
              <a:t/>
            </a:r>
            <a:br>
              <a:rPr lang="tr-TR" dirty="0">
                <a:solidFill>
                  <a:schemeClr val="tx2">
                    <a:lumMod val="60000"/>
                    <a:lumOff val="40000"/>
                  </a:schemeClr>
                </a:solidFill>
              </a:rPr>
            </a:br>
            <a:r>
              <a:rPr lang="tr-TR" b="1" dirty="0">
                <a:solidFill>
                  <a:schemeClr val="tx2">
                    <a:lumMod val="60000"/>
                    <a:lumOff val="40000"/>
                  </a:schemeClr>
                </a:solidFill>
              </a:rPr>
              <a:t>Namazdan önce abdest almak için, genellikle avlu ortasında bulunan ve etrafında muslukların sıralandığı su haznesidir.</a:t>
            </a:r>
            <a:r>
              <a:rPr lang="tr-TR" dirty="0">
                <a:solidFill>
                  <a:schemeClr val="tx2">
                    <a:lumMod val="60000"/>
                    <a:lumOff val="40000"/>
                  </a:schemeClr>
                </a:solidFill>
              </a:rPr>
              <a:t/>
            </a:r>
            <a:br>
              <a:rPr lang="tr-TR" dirty="0">
                <a:solidFill>
                  <a:schemeClr val="tx2">
                    <a:lumMod val="60000"/>
                    <a:lumOff val="40000"/>
                  </a:schemeClr>
                </a:solidFill>
              </a:rPr>
            </a:br>
            <a:r>
              <a:rPr lang="tr-TR" dirty="0"/>
              <a:t/>
            </a:r>
            <a:br>
              <a:rPr lang="tr-TR" dirty="0"/>
            </a:br>
            <a:r>
              <a:rPr lang="tr-TR" dirty="0"/>
              <a:t/>
            </a:r>
            <a:br>
              <a:rPr lang="tr-TR" dirty="0"/>
            </a:br>
            <a:r>
              <a:rPr lang="tr-TR" dirty="0"/>
              <a:t/>
            </a:r>
            <a:br>
              <a:rPr lang="tr-TR" dirty="0"/>
            </a:br>
            <a:endParaRPr lang="tr-TR" dirty="0"/>
          </a:p>
        </p:txBody>
      </p:sp>
    </p:spTree>
  </p:cSld>
  <p:clrMapOvr>
    <a:masterClrMapping/>
  </p:clrMapOvr>
  <p:transition>
    <p:wheel spokes="3"/>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0000"/>
                </a:solidFill>
              </a:rPr>
              <a:t>ŞADIRVAN</a:t>
            </a:r>
            <a:endParaRPr lang="tr-TR" dirty="0">
              <a:solidFill>
                <a:srgbClr val="FF0000"/>
              </a:solidFill>
            </a:endParaRPr>
          </a:p>
        </p:txBody>
      </p:sp>
      <p:pic>
        <p:nvPicPr>
          <p:cNvPr id="4098" name="Picture 2" descr="C:\Users\engin\Desktop\Sadirvan1.jpg"/>
          <p:cNvPicPr>
            <a:picLocks noGrp="1" noChangeAspect="1" noChangeArrowheads="1"/>
          </p:cNvPicPr>
          <p:nvPr>
            <p:ph idx="1"/>
          </p:nvPr>
        </p:nvPicPr>
        <p:blipFill>
          <a:blip r:embed="rId2" cstate="print"/>
          <a:stretch>
            <a:fillRect/>
          </a:stretch>
        </p:blipFill>
        <p:spPr bwMode="auto">
          <a:xfrm>
            <a:off x="1040606" y="1600200"/>
            <a:ext cx="7062788" cy="4708525"/>
          </a:xfrm>
          <a:prstGeom prst="rect">
            <a:avLst/>
          </a:prstGeom>
          <a:noFill/>
        </p:spPr>
      </p:pic>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TotalTime>
  <Words>29</Words>
  <Application>Microsoft Office PowerPoint</Application>
  <PresentationFormat>On-screen Show (4:3)</PresentationFormat>
  <Paragraphs>25</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Apex</vt:lpstr>
      <vt:lpstr>DİN KÜLTÜRÜ VE AHLAK BİLGİSİ</vt:lpstr>
      <vt:lpstr>MİHRAB</vt:lpstr>
      <vt:lpstr>Slide 3</vt:lpstr>
      <vt:lpstr>MİNBER </vt:lpstr>
      <vt:lpstr>MİNBER</vt:lpstr>
      <vt:lpstr>VAAZ KÜRSÜSÜ</vt:lpstr>
      <vt:lpstr>VAAZ KÜRSÜSÜ</vt:lpstr>
      <vt:lpstr>ŞADIRVAN</vt:lpstr>
      <vt:lpstr>ŞADIRVAN</vt:lpstr>
      <vt:lpstr>MİNARE</vt:lpstr>
      <vt:lpstr>MİNARE</vt:lpstr>
      <vt:lpstr>SON CEMAT YERİ</vt:lpstr>
      <vt:lpstr>Son cemat yeri</vt:lpstr>
      <vt:lpstr>Slide 14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engin</dc:creator>
  <cp:keywords>www.sorubak.com</cp:keywords>
  <dc:description>www.sorubak.com</dc:description>
  <cp:lastModifiedBy>engin</cp:lastModifiedBy>
  <cp:revision>3</cp:revision>
  <dcterms:created xsi:type="dcterms:W3CDTF">2006-08-16T00:00:00Z</dcterms:created>
  <dcterms:modified xsi:type="dcterms:W3CDTF">2012-05-05T18:25:19Z</dcterms:modified>
  <cp:category>www.sorubak.com</cp:category>
</cp:coreProperties>
</file>