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81"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2" r:id="rId28"/>
    <p:sldId id="283" r:id="rId29"/>
    <p:sldId id="284" r:id="rId30"/>
    <p:sldId id="286" r:id="rId31"/>
    <p:sldId id="285" r:id="rId32"/>
    <p:sldId id="287" r:id="rId33"/>
    <p:sldId id="288" r:id="rId34"/>
    <p:sldId id="289" r:id="rId35"/>
    <p:sldId id="291" r:id="rId36"/>
    <p:sldId id="292" r:id="rId37"/>
    <p:sldId id="293" r:id="rId3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35DD"/>
    <a:srgbClr val="660066"/>
    <a:srgbClr val="0000FF"/>
    <a:srgbClr val="9900FF"/>
    <a:srgbClr val="00FF00"/>
    <a:srgbClr val="009900"/>
    <a:srgbClr val="1F23C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8945C04-2E42-4B47-879E-60C1BB08212D}" type="datetimeFigureOut">
              <a:rPr lang="tr-TR" smtClean="0"/>
              <a:pPr/>
              <a:t>21.02.2013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3810919-AD81-43A7-A9BF-BE9E9B7CBC4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945C04-2E42-4B47-879E-60C1BB08212D}" type="datetimeFigureOut">
              <a:rPr lang="tr-TR" smtClean="0"/>
              <a:pPr/>
              <a:t>21.02.2013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10919-AD81-43A7-A9BF-BE9E9B7CBC4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5.png"/><Relationship Id="rId7" Type="http://schemas.openxmlformats.org/officeDocument/2006/relationships/image" Target="../media/image13.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37.png"/></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555776" y="332656"/>
            <a:ext cx="3914775" cy="936103"/>
          </a:xfrm>
          <a:prstGeom prst="rect">
            <a:avLst/>
          </a:prstGeom>
          <a:noFill/>
          <a:ln w="9525">
            <a:noFill/>
            <a:miter lim="800000"/>
            <a:headEnd/>
            <a:tailEnd/>
          </a:ln>
        </p:spPr>
      </p:pic>
      <p:sp>
        <p:nvSpPr>
          <p:cNvPr id="6" name="5 Dikdörtgen"/>
          <p:cNvSpPr/>
          <p:nvPr/>
        </p:nvSpPr>
        <p:spPr>
          <a:xfrm>
            <a:off x="395536" y="1412776"/>
            <a:ext cx="8424936" cy="3539430"/>
          </a:xfrm>
          <a:prstGeom prst="rect">
            <a:avLst/>
          </a:prstGeom>
        </p:spPr>
        <p:txBody>
          <a:bodyPr wrap="square">
            <a:spAutoFit/>
          </a:bodyPr>
          <a:lstStyle/>
          <a:p>
            <a:r>
              <a:rPr lang="tr-TR" sz="3200" dirty="0" smtClean="0">
                <a:solidFill>
                  <a:srgbClr val="FF0000"/>
                </a:solidFill>
              </a:rPr>
              <a:t>                  </a:t>
            </a:r>
            <a:r>
              <a:rPr lang="tr-TR" sz="3200" b="1" dirty="0" smtClean="0">
                <a:solidFill>
                  <a:srgbClr val="FF0000"/>
                </a:solidFill>
              </a:rPr>
              <a:t>Karanlıkta </a:t>
            </a:r>
            <a:r>
              <a:rPr lang="tr-TR" sz="3200" b="1" dirty="0">
                <a:solidFill>
                  <a:srgbClr val="FF0000"/>
                </a:solidFill>
              </a:rPr>
              <a:t>görebilir miyiz?</a:t>
            </a:r>
          </a:p>
          <a:p>
            <a:r>
              <a:rPr lang="tr-TR" sz="3200" b="1" dirty="0" smtClean="0"/>
              <a:t>         Etrafımızdaki </a:t>
            </a:r>
            <a:r>
              <a:rPr lang="tr-TR" sz="3200" b="1" dirty="0"/>
              <a:t>cisimleri görmemizi, renkleri </a:t>
            </a:r>
            <a:r>
              <a:rPr lang="tr-TR" sz="3200" b="1" dirty="0" smtClean="0"/>
              <a:t>ayırt   etmemizi </a:t>
            </a:r>
            <a:r>
              <a:rPr lang="tr-TR" sz="3200" b="1" dirty="0"/>
              <a:t>sağlayan enerjiye </a:t>
            </a:r>
            <a:r>
              <a:rPr lang="tr-TR" sz="3200" b="1" dirty="0">
                <a:solidFill>
                  <a:srgbClr val="FF0000"/>
                </a:solidFill>
              </a:rPr>
              <a:t>ışık </a:t>
            </a:r>
            <a:r>
              <a:rPr lang="tr-TR" sz="3200" b="1" dirty="0"/>
              <a:t>denir.</a:t>
            </a:r>
          </a:p>
          <a:p>
            <a:r>
              <a:rPr lang="tr-TR" sz="3200" b="1" dirty="0"/>
              <a:t>Etrafımızdaki </a:t>
            </a:r>
            <a:r>
              <a:rPr lang="tr-TR" sz="3200" b="1" dirty="0" smtClean="0"/>
              <a:t>varlıkları   duyu </a:t>
            </a:r>
            <a:r>
              <a:rPr lang="tr-TR" sz="3200" b="1" dirty="0"/>
              <a:t>organımızla </a:t>
            </a:r>
            <a:r>
              <a:rPr lang="tr-TR" sz="3200" b="1" dirty="0" smtClean="0"/>
              <a:t>algılarız.Duyu </a:t>
            </a:r>
            <a:r>
              <a:rPr lang="tr-TR" sz="3200" b="1" dirty="0"/>
              <a:t>organlarımızdan </a:t>
            </a:r>
            <a:r>
              <a:rPr lang="tr-TR" sz="3200" b="1" dirty="0" smtClean="0"/>
              <a:t>biri   olan </a:t>
            </a:r>
            <a:r>
              <a:rPr lang="tr-TR" sz="3200" b="1" dirty="0"/>
              <a:t>gözümüz </a:t>
            </a:r>
            <a:r>
              <a:rPr lang="tr-TR" sz="3200" b="1" dirty="0" smtClean="0"/>
              <a:t>sayesinde  etrafımızdaki varlıkları,  olayları </a:t>
            </a:r>
            <a:r>
              <a:rPr lang="tr-TR" sz="3200" b="1" dirty="0"/>
              <a:t>görürüz.</a:t>
            </a:r>
          </a:p>
        </p:txBody>
      </p:sp>
      <p:pic>
        <p:nvPicPr>
          <p:cNvPr id="1028" name="Picture 4"/>
          <p:cNvPicPr>
            <a:picLocks noChangeAspect="1" noChangeArrowheads="1"/>
          </p:cNvPicPr>
          <p:nvPr/>
        </p:nvPicPr>
        <p:blipFill>
          <a:blip r:embed="rId3" cstate="print"/>
          <a:srcRect/>
          <a:stretch>
            <a:fillRect/>
          </a:stretch>
        </p:blipFill>
        <p:spPr bwMode="auto">
          <a:xfrm>
            <a:off x="4788024" y="4437112"/>
            <a:ext cx="3816424" cy="242088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179512" y="2132856"/>
            <a:ext cx="1872208" cy="2160240"/>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3857625" y="2305050"/>
            <a:ext cx="1428750" cy="2247900"/>
          </a:xfrm>
          <a:prstGeom prst="rect">
            <a:avLst/>
          </a:prstGeom>
          <a:noFill/>
          <a:ln w="9525">
            <a:noFill/>
            <a:miter lim="800000"/>
            <a:headEnd/>
            <a:tailEnd/>
          </a:ln>
        </p:spPr>
      </p:pic>
      <p:pic>
        <p:nvPicPr>
          <p:cNvPr id="5124" name="Picture 4"/>
          <p:cNvPicPr>
            <a:picLocks noChangeAspect="1" noChangeArrowheads="1"/>
          </p:cNvPicPr>
          <p:nvPr/>
        </p:nvPicPr>
        <p:blipFill>
          <a:blip r:embed="rId4" cstate="print"/>
          <a:srcRect/>
          <a:stretch>
            <a:fillRect/>
          </a:stretch>
        </p:blipFill>
        <p:spPr bwMode="auto">
          <a:xfrm>
            <a:off x="6156176" y="1052736"/>
            <a:ext cx="1619250" cy="3990975"/>
          </a:xfrm>
          <a:prstGeom prst="rect">
            <a:avLst/>
          </a:prstGeom>
          <a:noFill/>
          <a:ln w="9525">
            <a:noFill/>
            <a:miter lim="800000"/>
            <a:headEnd/>
            <a:tailEnd/>
          </a:ln>
        </p:spPr>
      </p:pic>
      <p:pic>
        <p:nvPicPr>
          <p:cNvPr id="5125" name="Picture 5"/>
          <p:cNvPicPr>
            <a:picLocks noChangeAspect="1" noChangeArrowheads="1"/>
          </p:cNvPicPr>
          <p:nvPr/>
        </p:nvPicPr>
        <p:blipFill>
          <a:blip r:embed="rId5" cstate="print"/>
          <a:srcRect/>
          <a:stretch>
            <a:fillRect/>
          </a:stretch>
        </p:blipFill>
        <p:spPr bwMode="auto">
          <a:xfrm>
            <a:off x="395536" y="4653136"/>
            <a:ext cx="1533897" cy="2016224"/>
          </a:xfrm>
          <a:prstGeom prst="rect">
            <a:avLst/>
          </a:prstGeom>
          <a:noFill/>
          <a:ln w="9525">
            <a:noFill/>
            <a:miter lim="800000"/>
            <a:headEnd/>
            <a:tailEnd/>
          </a:ln>
        </p:spPr>
      </p:pic>
      <p:pic>
        <p:nvPicPr>
          <p:cNvPr id="5126" name="Picture 6"/>
          <p:cNvPicPr>
            <a:picLocks noChangeAspect="1" noChangeArrowheads="1"/>
          </p:cNvPicPr>
          <p:nvPr/>
        </p:nvPicPr>
        <p:blipFill>
          <a:blip r:embed="rId6" cstate="print"/>
          <a:srcRect/>
          <a:stretch>
            <a:fillRect/>
          </a:stretch>
        </p:blipFill>
        <p:spPr bwMode="auto">
          <a:xfrm>
            <a:off x="2339752" y="3429000"/>
            <a:ext cx="952500" cy="2088232"/>
          </a:xfrm>
          <a:prstGeom prst="rect">
            <a:avLst/>
          </a:prstGeom>
          <a:noFill/>
          <a:ln w="9525">
            <a:noFill/>
            <a:miter lim="800000"/>
            <a:headEnd/>
            <a:tailEnd/>
          </a:ln>
        </p:spPr>
      </p:pic>
      <p:pic>
        <p:nvPicPr>
          <p:cNvPr id="5127" name="Picture 7"/>
          <p:cNvPicPr>
            <a:picLocks noChangeAspect="1" noChangeArrowheads="1"/>
          </p:cNvPicPr>
          <p:nvPr/>
        </p:nvPicPr>
        <p:blipFill>
          <a:blip r:embed="rId7" cstate="print"/>
          <a:srcRect/>
          <a:stretch>
            <a:fillRect/>
          </a:stretch>
        </p:blipFill>
        <p:spPr bwMode="auto">
          <a:xfrm>
            <a:off x="2051720" y="332656"/>
            <a:ext cx="2160240" cy="2448272"/>
          </a:xfrm>
          <a:prstGeom prst="rect">
            <a:avLst/>
          </a:prstGeom>
          <a:noFill/>
          <a:ln w="9525">
            <a:noFill/>
            <a:miter lim="800000"/>
            <a:headEnd/>
            <a:tailEnd/>
          </a:ln>
        </p:spPr>
      </p:pic>
      <p:pic>
        <p:nvPicPr>
          <p:cNvPr id="5128" name="Picture 8"/>
          <p:cNvPicPr>
            <a:picLocks noChangeAspect="1" noChangeArrowheads="1"/>
          </p:cNvPicPr>
          <p:nvPr/>
        </p:nvPicPr>
        <p:blipFill>
          <a:blip r:embed="rId8" cstate="print"/>
          <a:srcRect/>
          <a:stretch>
            <a:fillRect/>
          </a:stretch>
        </p:blipFill>
        <p:spPr bwMode="auto">
          <a:xfrm>
            <a:off x="7715250" y="5085184"/>
            <a:ext cx="1428750" cy="1772816"/>
          </a:xfrm>
          <a:prstGeom prst="rect">
            <a:avLst/>
          </a:prstGeom>
          <a:noFill/>
          <a:ln w="9525">
            <a:noFill/>
            <a:miter lim="800000"/>
            <a:headEnd/>
            <a:tailEnd/>
          </a:ln>
        </p:spPr>
      </p:pic>
      <p:pic>
        <p:nvPicPr>
          <p:cNvPr id="5129" name="Picture 9"/>
          <p:cNvPicPr>
            <a:picLocks noChangeAspect="1" noChangeArrowheads="1"/>
          </p:cNvPicPr>
          <p:nvPr/>
        </p:nvPicPr>
        <p:blipFill>
          <a:blip r:embed="rId9" cstate="print"/>
          <a:srcRect/>
          <a:stretch>
            <a:fillRect/>
          </a:stretch>
        </p:blipFill>
        <p:spPr bwMode="auto">
          <a:xfrm>
            <a:off x="251520" y="404664"/>
            <a:ext cx="1512168" cy="1512168"/>
          </a:xfrm>
          <a:prstGeom prst="rect">
            <a:avLst/>
          </a:prstGeom>
          <a:noFill/>
          <a:ln w="9525">
            <a:noFill/>
            <a:miter lim="800000"/>
            <a:headEnd/>
            <a:tailEnd/>
          </a:ln>
        </p:spPr>
      </p:pic>
      <p:pic>
        <p:nvPicPr>
          <p:cNvPr id="5130" name="Picture 10"/>
          <p:cNvPicPr>
            <a:picLocks noChangeAspect="1" noChangeArrowheads="1"/>
          </p:cNvPicPr>
          <p:nvPr/>
        </p:nvPicPr>
        <p:blipFill>
          <a:blip r:embed="rId10" cstate="print"/>
          <a:srcRect/>
          <a:stretch>
            <a:fillRect/>
          </a:stretch>
        </p:blipFill>
        <p:spPr bwMode="auto">
          <a:xfrm>
            <a:off x="4788024" y="404664"/>
            <a:ext cx="1528564" cy="1770881"/>
          </a:xfrm>
          <a:prstGeom prst="rect">
            <a:avLst/>
          </a:prstGeom>
          <a:noFill/>
          <a:ln w="9525">
            <a:noFill/>
            <a:miter lim="800000"/>
            <a:headEnd/>
            <a:tailEnd/>
          </a:ln>
        </p:spPr>
      </p:pic>
      <p:pic>
        <p:nvPicPr>
          <p:cNvPr id="5131" name="Picture 11"/>
          <p:cNvPicPr>
            <a:picLocks noChangeAspect="1" noChangeArrowheads="1"/>
          </p:cNvPicPr>
          <p:nvPr/>
        </p:nvPicPr>
        <p:blipFill>
          <a:blip r:embed="rId11" cstate="print"/>
          <a:srcRect/>
          <a:stretch>
            <a:fillRect/>
          </a:stretch>
        </p:blipFill>
        <p:spPr bwMode="auto">
          <a:xfrm>
            <a:off x="7668344" y="476672"/>
            <a:ext cx="1085850" cy="2266950"/>
          </a:xfrm>
          <a:prstGeom prst="rect">
            <a:avLst/>
          </a:prstGeom>
          <a:noFill/>
          <a:ln w="9525">
            <a:noFill/>
            <a:miter lim="800000"/>
            <a:headEnd/>
            <a:tailEnd/>
          </a:ln>
        </p:spPr>
      </p:pic>
      <p:sp>
        <p:nvSpPr>
          <p:cNvPr id="16386" name="AutoShape 2" descr="data:image/jpeg;base64,/9j/4AAQSkZJRgABAQAAAQABAAD/2wCEAAkGBhQSEBUUEhQUFRQWFRcYGBQYFxcWHBgWFBcWFxcYFRQXHSYeFxolHBUXHy8gJCcpLCwsFR4xNTAqNSYrLCkBCQoKDgwOGg8PGiwkHyQsLCwpMCwsLCwsLCoqLSwpLCksLC0sLCwsMiwsLCwtLSksLCwsLCwpLCwpLCwsLCwsKf/AABEIALQBFwMBIgACEQEDEQH/xAAbAAABBQEBAAAAAAAAAAAAAAAEAAECAwUGB//EAEIQAAEDAgQCBgcHAgQGAwAAAAECAxEAIQQSMUEFURMiYXGBoQYyQpGxwfAUI1JictHhM/FTgpLCJDRDY6LSFXOy/8QAGQEAAwEBAQAAAAAAAAAAAAAAAQIDAAQF/8QAMhEAAgECBAIKAgEEAwAAAAAAAAECESEDEjFBUYEEEyJhcaGxwdHwMpHhBSNCUhQz8f/aAAwDAQACEQMRAD8A8TqSTXRcX4M260cVhIDYjpWJlbCjYntaJ9U7TBrnKo00JGeZWOq4a+nGNhpyzyAS2v8AEB7KjWDj8IW3FIUII+dDsPFCgpJggyDyNdjkTxDD5rB5Fld3OPw/CulPrY03XmaVrnGEU1XYlhSFFKhBGoqoCuYbUelV77UJQeafgSKpilTqVxIODo/tbkkL2Nx8O6nW1EHUHf8AftqAqxtcdx1FEmV04q1bNpGnmO+qwKJkxNpq1Kc2m5jwFLLEe/5CrmREn8IjxNYxTi1yq2lUxUlVdhmhBUdE+Z2FGKqzOwzggBPK57TUnWsyc47Arv2PjFV6z41Y2uCJuCLjmPr4U1KhasmUBNOtEGKKfY6MfmVp2J2PjVTieseQoK6LTw8kb6laU0lb1Y0JVUVpix1k1thFF0zbF3DrqKTopJHiLjzFQAnL2gpPnHxqLC8pB5EUW4AA4PwrzJPZp8D5UzXZRJLtXBV3B8Przqg0SsQFD61qiKVoLdXUYC1RqajUawWKKUVKmmhSoBUdwvh4XmW4YabgqI1vZKUjck+7Wm4Zw3pVHMQhCQVLWdAB8ybAczRTj6sS4hptMNhUNt8pi6iPWVaSarCFfYm228sQnA4ZeMdCQlKEJEBIslA531NrnerOP4hDQ6Bo2HrK0zH9rVp8VcTgGegbILixK1jlsB51xT7pUZroxJLCVFqzqxILBShS+/wR1PKlU22pt4mlXHlbuc2ZC4ZxRxhedpWVUEHQgpVZSVJNlJI1Bsa18bw1vEtKxGFTlKBmfYn+mCfXam6m+euXe0VzpFX4PGLaWFtqKVpMhQ1BpU9mCUd1qVVo8E4ipp0FBgkR2HcA9lo8ahjHEujpAMrpJzpAASfzIA07R7rWAaTHfRTcWmhk6o6/imFbxLYWmASIB/Av8C/ynY7VybzJSopUII1FauE4h0LmYXbWBmTsQdR3gzRfEMGlcXsU/dL5/wDbWeewPhXRNLEWZakk3B9xmOCcOj8qyPfegQKPaQQ04gggpUkwbEag/GglCuOCo2u89XpVJKE1vFeVvYYJqQFOBTgVZI4SaFEXFSUzN0jvTuO7mKhFTaJBBGov7qLRncRj3f7f5qb6MqEjdXWPyotnDJcVaypgp/EBdUcj2UJjHMyie3+KWhgYCiXEwMvISf1H9hAq7AMe3Glh+s+r+/hVTCZVzJq0Y0Y0l2VIHSKJaw0DOr1QPedhT4bDZlhPbfsG5qeLVISE6CQPfrSON3E6cOKhFYsuLSXF/CINpLsjVQuO7cfOKodN7UVhXci0kHQgk93yqrFN3zAdVXkdx9c61KI5W222wYCjMekKCFj2hCv1CxocC3jRmDRnQtvf109418qSapRnd0RdYpYP+yt4q6+OZnxWkhkKKP8AuNEf5kgj4pHvoHJej8NHQkj1m3EqH6TAPnFVSqcElS4IgyDO4+MftQ+WtRvDdYp7Sn3G3xoN+57BYdwoKIyiqNgwTUiir20ef1NMtMmBoPomjk23DGPZzMHy0Xw7hqnVhKbblRsEpF1KJ5AXqeFwSnVhCElRPLzJ5Ac60MfjAhBw7KpakFSv8VwaqnXJPqjlfenWGqkm66FWNxGf7hiQyk2tBcUPbc5m9hsLc66HA8OGBbClR9pcFh/hoiVHsMVd6P8AC0YVn7U8OuR90g7m/WI5CK57iWPUsOOKMqWYnnN1R8KtJrCjXd6Ho/0/BUZdZJWV/wBb8zK4jjC6sqJJ7+VDITuRYbVIJmiUthMkwcu35jt4VyUq7nFjTeJJzluUPdUAbm5+Qp6rWSSTub0qVq4iB8MAVAKMJOp1jtineZKFEKEEbVWkbGiCorF1SpIETukbT2cuVTWgHVMoCo0tWjhOGl9J6KVOpBKm9yke0j8RG6ddxImM4CrGnCkhSSQoGQQYII3BGhopmaewQgy3B1SfJWvn8aK4ZxAJCmnLtr96TspPKq8MekXsFKsds87jYK0Pb5UO60QeW3jVk2ro0WtzoWsMVqUysDpMhCHJs4nVIJ3VpB5CKwXGSDBEEajlFbHA38ykIcMRZJO06juM1Y8x00oVAfSSATACwNifx8jvpTuCbbR24jS6NBrRNrw0fyYQRT5aL+zmJ5WUOVOhr+KZYZzONGq6MFyURhmTE7ft1v2q3oI7vl/FG4RsJOU+1r4dYeYSPE1slqjKPbyPUGw7ZSCTr6oPaesTNPi2gsgmylCx0BOhBPOd6J4u2UhKdxJV+o3PyqzCgFpS4ktmRyzKt5EZv706h5hw7xcX9aBHmilITugyr9c3+Q8KFSmHe8/H+9aOAcC5Qs9yjeNoPMad1Rew3RlKlQSAABqCQfWndOlLKyT5FejYfWwnhN0pflo/YGfHRnKPWJ63YNk/vSfw+RpJI6xzDuv8YojFswsrN5uO08z2VLHplodjixRydtoGNidZhRkrJOiXJgXC8NndAP4Vn/ShR+VV4RE9Qx1tJMQrY9nLxo3gyYWs8mnfNBHzoJLcmO2jkqkJKKUE/EsewhSADYhJUR2kkD4UuHHIrP8AhrT4unMkq3SUtqHYkSFe8x4DnWepEND8xnwFZQTbFUnhww5Rd3f9v4GxOG66iNFXT/mqeFblfRj2kKHjBy+YFG4fC5mQf8PWfzXHuoHDrPSJKLXBnuv7rUMNdlI7f6hh1xUoqzVeb+HbkGs4aOudVJBHuyk+8R41kralZre4iiFZUewpSR+gQ4n4E+NZ+JZyqM95HwTRVK1ZxPtSUY/eLAl2HafJP81LDYJS1BCElSlGAAJMnarGcOpagACpSjAAEkk8gNa2nB9kRkQf+IWPvFj/AKaSP6aTqFXOaOQHOnUf2xcSWZ5I6L7UHxCuhR0DJlarPLTubjoUkaoG/M9kVpcH9Egkh5/+mkZikbkXSkDttPfRnoh6LqXLi02F77DWT30/pj6SASy0bAQSPPxplY5FiPrFlVl5nN8d44vEOEbTAA0A0CRWfxBVwgaIt47mrMCiCVnRIkd+goVRnx351zyrKdXse5KeTo+aT/N+S+X6DNIv1bmfOliE+yDYanmrfvo3C4cx1QVKV1UBIJKlH1ikC55DvrYw/Dk4UwttL2LI6rEBbbIOqsR7JXqAj2TBVe1Gh5M8RJ1lyQHw7gTSEJdxq1tNrTLaEAKdcExnCDZLevWVrFppVVj8aOkUt89O8bGTKEgaJTETGkDqiLTSoWRBqcrtvlY5fKd6mkkXFM2uP2q5tnMerryPyrlSrodepDJuNPgafo6K6DKrKsFJ0M/GmKIMeex7RVMhkkVNtT3j6tRiW8wuNfMj51WEVeh2RB5z9e6rQikPSjXHyYkt5Y8j3VvNcMOJdU2j+rqkaZxrE870LwfCNvS0tYbdMZFrMNq/IsxKFclXGx50RjWXGHkkhTbiAJmxSpJi/u8aovyR1webo2LGO1HT9r4KSFOG4h5IggiOlA2/XtG/fqGtmLj1Tp2HlXcY7ho4iwrGMgJxDYnENDcD1XWxqbC/aPfzioWCVWX7f5/zp/MNxvrVLM8/DfZyT0enc/gz2281t/mfkaPYZBjNtc/pHXP+wVUwwQuPPmDWo91GlGOsohP+5Z95Cf8ALSS1LNOSo/yj5r+Puhkvy7KtSoxH5to7x8Ksw6ghQa9kA5+1SrKjusP8hq3BNhKiq8EAJOwWT1ZPZc/3oV9nKoEDw7dCIqmWipw9CivOOJHf1/kpYwxDsGwBIUeVaD6QsHMPu0kQd0gi2XmSZtpVnEmCqAIvBUrbMixM8og+NVYo5kADTKRPMi9TlHNX9na4xw8TqI/5J18aVS5erBeNNk5FapKbEaGPh3a0sYmWT/8Ab8Ug1MOfcJkSmYKfgQdj20RjMP8AcKUm6c6DPKURChsbU61XgeXH/oa4SXuvcB4W31HzyZPmtA+dUcOR96idM0nuF/lWhw1EMYk/kbHvdSf9tUcOYkrPJCr9qoSPjRSK46/tJL7VkEvkLBiQvNKeYWY+Qjwq7H4MJcSk6BIjtTzPLu51fhkDperogXV+kbcr1LCN9KFayCSP0E5lAeR99IovL4lJKK6TR/jBX5Knt5lAfiAdFyCNgD9CqkYXo0kq9a4Hdoffp76kpsuOwOceAoribecpyyRp4ptfwv401KStudGHKWJ0Zyf5Jt8pa/r3JMsmEOahaEf6kHo1D/Teg+IN5iI0HmedamEP3XR6wSR2BwZSf9QT4GjncP8AZ8rhH3p6zabdQG4cWk76ZRzEnQUKKp5vagsiXafoANtfZEEkf8StMBO7KDvOziht7KVczR3od6IrxjuYglMySdO8nlVfo/6PrxT4QASJ6x18z513/HuLN8LwyWGY6VQGY8raWoyey1JySXYTtu+LML034+3hUDDYci1lKHO4OleXrBUSTWhjHVOLK1m5JP121SyzmUBtPkLkms7Ivg4OecVxsl92K8VCW0oGp6x+Qp+E8JW84EpEm/YEgXUpajZKQLkmtnhfo8vErUv1Gges6QcqZ0SmPWXGg98C9GcW4ozh2SywkZVETJJU4lJlJfVMKM3yJASN81RjGw/T+kdZjZcNVpZcEkQexDeHQroViSMpxQSRlSLFODBgkn2nDl5CN+YxfEZBQ2ClGqlEypZ5rV/t0HbrVWKxCnVSokntP1A7NqqDZJCUiTsBeT2Ci+44o4aj2pPn8FIQSbAnsF6Vb6cWcDZsj7SR94uyujFj0aAdF2hR20G8qkyrdkni4rdcOCa73TyocilNWtrqlKvdVqViuROh2I6nhXGmV9TGIKkkR0qQM6eRINiK0eIegiui6fCLTiWNiPWHMKTFiK4ttVavBuPvYZWZhxSCbGLg9ikmxHhXZCaapIMYpXQKW4+rippE/X1Fd09j+H45tBcAwuIUCFOpByBYj+onkrUEdo2vica9E3sKQVgKbVo8i6FA/A1XKPFqUar78ehmNYb2SYVOh8hPP6mukZxqcQ0lvFKhxPUbfVJECIbeiTluYXqncEac46sEJHtAQTsSLWO4iKOwuKBTldkiRChcp2NvaHZryrNVK4btJvhZ7r5NTg+LdwOIC0gpUgwpCpEg6pWN0keRBrZ9JuBIcbGNwohpZ6yBEsubpt7J1B7e2h8CptaUtPqB2axIMgD8LoiVIk6nrJvHKj+GYlzAOqbcTnZVAdakFK0nRSVaG1wrto1de/1OWLTs+fyjE4fw8PBUnrpk5dCRqcnMxNvHaqccmVBsXy9XvUTKveo+QrpsdwX7MsPMHMyRnbcFjA2J2UDCT30IlgOpOIQAh1AMoTELVE9I2DoUg5iNiARY2yabqNmlF1rfY57GtW6MXCZvzWdT5Zf8tSbbJbze2bDvA9bvIt3g1c0xN+Vz2/XyqzPlOY2KoA/JyMbfsTzpn6Hp4KWFDMv8vx7nx+AYNHoVNi5ScxPdYge/yoTCN/dkbpVPh9Gj8P8AdvSRZWo57EfEU7eHCH1ImyhY/DyNOo0+7M45yaisTeLXk6/JkpaPRLH4VjztRGGUUsrNiJbkHQjrC/uonDYUqLqd1IzR2iD+9WNNAYdyLkJQZ1AhahbnrStaLxRsRZetjwlF8m18g6MIkYd1QzZSW+qfWEZj3ZZjreVD4QwhR0TKRHdK/E9XzopkKSwpYJkuATrPVVrNiL6US6yn7OMggqzLyawPUlJ5WVbUTvQo9w6ThXx/V/YymhDS1bqOX/caIbHRt5h62g7zc/XZV6sPAbQdAM5H6tPIAeNWv4crWlsba8gTdRNUy7ciUauD4zfkvl0KUtBDZciCvQC0fiA8fKnwTHUUCCZ6wP1zEiiykLV0d8ibDsI0I+HjR2GwIT946Pu0KgImC6oWOXkgbnYAjXRJffA6cHHWFOr/ABVvGv2vgVcI4Xkh5zKVOAlto+0U3BWJs31YHMpjmaicEt9yASpa1XUdTNpPhHvq53Ot8KuVFQy2iAIAAA2AAEdgHOu84XwdvhzKn3oK/YG86DxiKSTpTjsceMpYU5Rf5PV8O4pKG+EYQ6F5YgaWmvLeMcQU+6p1w3JPbre3bWv6Q8ZXiXekcPcmdO6sYYZS1AJHYAL+A599NGOVVeokYKKq/vewAtFRt/aul4P6MoSx9oxK+jaJgAf1HRyaSdibZtNdatRw5nCQcQkOukWw8wEE6F9Q9Y/9seJ2rH43xNzEO9ZRJSAkWgADZKRZKRsBU5PNY6MJyUZYq8K+PBeG4Vxf0kLoyNpDWHbByNDQJMTJk3UddzJkmIrk8S4VKKlam/8AYbCtLiDuVIaTtdW8q2HcPjNZxb8SdB8zRpY5YRjFVByNh49n81qtzhB1f+aULH/BQobQbOkWM+qDzNtLhno+42M6gEuWKSogBkSCHFbFR2G2pExUy0wx1lEOqUT94vMETqerdbhv86KjuDI8a7/Dd8f49TFwPAHHZVGadSTAk81HelVmO9Is22cSYzApQBtlaSR7yfCnpKYe53LpEY2hG3el7nHpqQHKrEs+P1ypsvurzzlEkGr0LNQSB/NWBMU6MXNuxXQ8D9MH8MOjBS4ydWXBmQQdYE9W3KucQnnWjhcKFSgkAgKUhRnrwJ6MbSrad7b10wkylGln23O0wHBMJjwThlFl+JOHWRkka9Eu3u17KwXOGLZcU26lSVAGxEaHbmIm9DcLeQlaFA5FpUDmMqTa4lOo0i1rmwrscPx9eZLeKbDzKvUVmBKc1h0bw1EHQ89quzp6NL+9FNHN4F/KZAB5g7/PxFxXbcKxbbzSW3MxQmwMS4yVbC33rM3Ii07b4+N9GkGV4NfTI1KQOu3+tGp0NwKBwrpSoRKVA22II5UcqaIY+C07WO1wy+gBwuJuys6jrdHOjrRvOu3LnWTxTh7mGeShMhSIKVj2ib5wdxsOwQd61eC8ZS4gJfGUJJyOCBlWoapA9U6mPVJiwJBJ3/xxKfszxGaD9ndmwBjq5t0Ki3I1Ori7/e82AlJ9vRfbHNYphLiC40ACky42BAvbOj8nMez3aZbrE3Oite/6+dbBw62XJAKVJsUnbsI5HzmrMTgErTnbEfjQLwfxJnRMwI2PYRV1YtPFq2np6cKGC8yVIk+sk3Pd9eRp8SzKGndIso8yDaBvb4VpfZshBV3H8vInn3cqm1hMxdaVMqGZM8xoB8PGnpVGfaqnvZ+P868wJP8AzKABCVyk9oWLSd9fKhcI19y8OTf/AOXW/wD2NGvf02XPwESf0HfwqfQZTiU8krHhnbPyrNeorum+MF+4ySfoZ7jMYJPa8r/xbR/7VarCnO0i4IyJ7sozKv8A5jRLuGKsPh0D23HP/JSEf7am+rM46s6hJA/Us5R4xNBAxK1bWqjReMmkvcqaCXFrciCNBoCEiE+OnfVLSClCln11qIHdqTHfbw7aN+xGG2hqo5iewSAT2esa0sNhEurKlnK20AkLMXA0A2KzFvEnSm0VxJLq26bdlctfOoBw/hMNlayQkG53USPVRzJjXRIknUSsa4XTmIACQEhAmEgGwSCTA8dbmdzMasrVEZUJslOuVMzE7ncnc+FbPot6OdKrpHRDSZ10MdvKklSKzS+9wqss36+X7Bfor6OpbbGKxFgkEpB5bEg+VYfpPxxWJgq9S+VPIgkX8I99avpJ6Ql9zokf05CUpA9bkf2FZ3DOESk9IU9VUmT1W5EZnVA75bIF5AqKt2paj4uixJOrZzvD+BrfVyTzNh2xpMfyYF6PxXE28DLeGhT2i3iASnYpaiydDKhMzYnUx43xwEFDMhJAClEJBVBmMqeqlAN8oETcybjmHTy99PRyuyKhmdZffn0EHCVKcWZIk3Oqidb3J1M1Qwcg6Q9uUXkq2IHZr4DnWrg+AOuhOUQnUuKEJvynsvWniGsJhZzZXHEaSTruOj18VECgludnSmowjhcNfF+vDgcxw/0cde6xGVGpWo5feo2roG+F4bBpS6opU4T1cwkSPa6IHOdokpGhNtRsZ6RuqHSEBIiGWzcnWXIFkJEagJk2mxrlMdiypSlElS1ElSyZJJ1vtWk0rI4YxeLdWitXu+5LbvNPjfpSpajkkzuuFEE6lKAMgUeZCj2mucfcUoytRUdJUSYA0H8VYGrxBJNgkAyfn8zRQwIQkLeE3IDQOUSI9dyeqNbamNpqTbY05pukUAYfDLcVDaZ7TA7dTZPd8aVXY3GJICSeoNENgAA73PrHmbzzpVOojT4+VfdGIF1MPDeqsgqc1yDFgHK9TSuP2qsEd1WJk7SOyiAsB5fXfRWFbUuySJFwMwBM/hBN9tKEamRlN+yZqz1jpB5aA/IGrRbGTpoawwSlXR1le0jRU8wggEg9k1a1j3EnVVosbxlMgEHYbTpQmAxSm1GQSCIUkiQRyIO/bqNq1WMUQIICkm4zdbxCpzJOxg11xuh8LOnbkE4fGQ5mQVNLGhRIHldPhIrpm+KtvJAxaIVFsS2B1jtnSLK7xeufCGlkZZbtfNKhmHJQuAe0W50Ww2tFxppmBCkz2qEg251RI7HWUm+JvvcIcbShRhbQFloOYEkyZjTbXkOVHcP4oSno3ZU2dDqps82zt3WnzrJ4VxhbKgWjlJ1GqSDrmTuPfXSoZZxACkgMOk3n+ks75TfKaDX+xsRLKorTXmH4vhZebBICnAJS6NHkD2Vb5wNtbVhJaKPVJA/FuD3aR2aHTeK3eG9Jh1AOJISdtdPaQdCRzo/iXC+lT0rYCj7QA17cux5ihGWV5Xo9GcyqnRnK4nBgpzpEaBaJ0J0KSdUGRB2Nqz3WSAFj1miPFP8Ab4HlW39nUk2Fxp3bpO3vpPYT20A5dFov1RaRB2mSPEVdPLYLs6fe748DDfwg+/bSLSHE/pUIt/qHuqnEHMp1X42kn/UhJPmK2A3lKAfZJYUeaHAS2ruFr9lZ72FgJ7WlA96FrHwigzJ6rul5x+YjIRBwv5W1r8czqh5gU2HwoIQDqtSnCeSEAoHnmPhRT7Uaapw7YH6nIUPiaIZ4dmkAjKYbCjoltsDOonYDn+agtKsWbadef6VvOVeQNhMMpzMtNislIJ0Q0nU++ABzq7EgWQgQ2iQNsytFLV2/CjcSsEBLYKUQImJgWzRtOgG1zuangeFqcUEpHfGw5T2bmmX+zBFKlNvb+fTxIcF4GX1x7A1V2bitb0gx5KSwyAlpFlLuBbaRreLCZo3G4tOHaDLd1QQopt1jtO3cL91YGKSlHWeuqOqzsnlnGiR+QeNc+ZzeZq23yLKXAHYaShGcyhqTD3/Ud/K2J6o1kjaZKtBn4vixcISEhDZCgGk2AULyfxHqgkm9WuYB59XSGQnUur6qALbmwHYKcYrC4WSn790SQR/TBHKbqotKtXdj4UE009/VGMz6PuvqOVMJ/ETCR47nsFWlvC4YkEh90CTaUJI1EafQtQnpJx111eVazlgdUQBpyGtYjLRUCb5NVK5JGgnSSbXo1dCuHT8p6K7NDivpK6tIuUSSUpTYhJketaJjaB2VlMMAALVBTJhE3WU7m39MGQTvBA5i1LCZ6R1QCJ9UGSUgeoFaCAIJ7hqaoxOOU4slCQEwDBAJCRYGD1UIG02FBs5G8/adl69y92DPKW6TlEg6qskWEdgSkQABMC1VowQy5lKyoEQsCx5huYzHtEx2a07+MSmQT0zmYZfabGxsbunSDpbcUBisyiVPLgzcE5lTuAgaeMClbDPErROy2S9ix3i4QMrCMmsuHrOGZHrR1BB0SBrcmgyytzrKNhbOtVu6T8BNWF4AAtII2K3Mp635Z6qY8T20K+oEytwrM3iVH/Ube6alKRPNwVByttMe2d/ZSDOx1Vbu8aVVrxQB6iQBtm6x95t5U1RzAy1/9M+acGoU9c5QmDUkqqunFExel2iE4nx7/wB6CFSFOpNGNRrF6Tp5ij2MTaJ7u/l2TasBCoopvFneDaPCuqGLxKKbRvNYyjsPxLKZBIPMfvWYtpHRqcDqCpKkpyScysyScyQRcJiD4UOzjK6FKp0xxU1U67CY0HXsuLHw2muh4eT7BkG3LwIVYnkJPZXB4bHV0PDMeoXBI+uW9UqWTb0PQeHcVIAQsdX8CgY7/wAST3V0GBVBls2OqCRfuIsfjXCcOxsiFCx7fCYOvlW/g307Ez2/Hs86lPDqgTws2xtcRwSVdYA335H8Kv31rIXh1JVPmBPjyI2I5XrZwvExELuDaRy+udRxuGgZk9ZBvbb9jUoScezI53h0szncZw4EEaBSckXlKploknYKGSe0Vm4tIUJSLQ4e4OM5o96V+6tleMRJmIggi1wbRBP0UidKDeUkg5RqF2F4PX8vvVwdwkVe6ItOLv8AfqqDBk9McoJIKEhPMtNiPDNl99HQMoQmCIykj20gyTfQFYgdyjsIpVigCrKQSVKJVfmQAkReMiVduWNKk2pKdY/TrGwknQAbd/OslUX8n97wnD4IrPiL8p0jwsN4vvW70HQIyNiXVC5/CN45ClwxGVHSqhMjqzYJHP40HiOLoEhAzqJupWk7QBt31GUpYkqLRFlFsrThSkZkwVbvKICUH8hPrHtv2VjYjFMNXA6dczmVISD2J1V41HivECoytQnkLx3AWFYOK4ikaCf1Xn/KNPeauoP/ACYyhR3JY3iDz5hSlLj2dh4CAmshSADKlJAnbrGdhbq9mtU4ziZOqiezasl/iF/lTNJKwa5bo0eKr6rZCRKhAUoyeoYvtoRttVDiSoDpJ6NJiR7SgJCEAWBEz2ZjOwrV4RgkvMKdW4G0MKzKKrnrpgBIAOYmBttcc8nifpA2JDeYwMoVYWvm1vckkmLkzyjnTbI4+JBdmK1deXD9gmPdUpRCwU5R1WhfIDdIM2QBNyqTfQkk0FiMWpSSJKW5zdGkkJn8ylHrG2vWOkUNi+LrUZECCSI2BkwOYkk351mrcrN0OejlragV9qyiyokQQkR/5m48KFViNIAEeM++qVKqBVUJTGyok44TqSe+9Vk0xNRJqLYRE0qjNKkMUzTzTUqUw81IGoinFExMKpwqoVIUTFqVWmphdUipCmTMFJWKtQrtoMGrUqq8ZjJmky4a08JjDymsFC+2jWH66oyKqbR1mD4uU7GthjjvI1xuFxUe18a1GcTOsHvH8VSof+RJHWI42sbnw/itPhvpkpBhZJSTqNUnnG/aN64oOjYR3ZhVpxgIvJ7YCvOJ86zpJUZGXSG/yO8xKEOuKKoSqxzplQhUZSU8jbrp8UzS/wDi1okgJCiLq1RCjBAUL3nwkwK5zgHpChKIdWoONyGYSTlB1SrUFJJOsxfnXT4f0gw7aAsOEoUQFIuSkRqEH2Z7ZqVWrE3iqTygyeGKSMyeqmILirEDSAm5vaY15i4ojBBlgdM4kqSPUKo66vyNiYAj1lE6RHIN30twayFOreAKiCg3GUCRMAGDplk7GYseS9IPSFT7xVmlNglI6oSkaAJ2+dFNysxlNKyOi4r6Ul1RKtvVSSYSO4G57ZrHxHGVG0mOWg91YJxh5GqXMSTz86umoqiHWI0qI0n+KK51l4jiHbQzr1AvPfV6DkN1je5e9i6DcxFVOOVQtypOQtS84wxG1DOPTVanKrK6hKQB1KqtSqZSqgTUJSAOTUc1MajUmwDzUSaVRJoGFNKo0qBiuaeaalSmHmnmo09YxIKqQqFODRRiwGpA1WDUgaYxYFVYF1SDUgaZSoEKQruq9Lo+hQKTVqVVeM2Y1WHr1q4Z01z+HcvWrhnr3vXTF2JYjZrhztHgPnSWAQSTpuT77UEcaBYXO31vVf2gqN/fFh3CnTOasvAOaeEmOqAPhVzeNJBE8hHfb41mvYiwSOUnuG1RDkAjv8hNapVJK3cy9zFFJt/fwqH2gG5Av4R3Rp4iqcQ8DHaJ8dP48O2hSuD2/XlRqjJbbmhYbkeY94/aorJ2v3X/AJoNGK8PMHwpOPcxHaDQbaCnJDuYg86FcfNO68Y1kUKtwd1I5FYjreqlTlRUqqyqoSkOSUqoFVRKqY1FyMIqqBNKaaptgEVVEmkTTUDCJpjSpjQMI0qanrGK6VKnpTDU9KnFYwqQpUhWMODUhUacUxiwVIVAVKiYmDU01VSz0U6GC0KiiEYgm31/es0LqxLvKqxxOIGqmqh7kfHn/FF4dYgqUbC/KeUDt0rES57/AKgVNzF7Tp8TVniURPJV3NAvlRJJuT9eZpIxF09qlecVnsP37vlf5VJb3VT4/L9qbrEkgNNyDW3pBSdjbx/mKXSSI3Hx/Y/GgluZV+JHgf70lPkd+hrKaGlHNcJK9jryqsuEdoqhTs9/xqHTf250vWBSrqXdJyt2VBTvOqFKpul50jmNShNSeRqtVInlUekqTkEYqpppzUDUzD1EmkTTTQMI01OaYisYalSpprGGNPSJpUDEKQpUqBh6VPSrGFNKlSrGEKkKVKmMPNTQLE0qVYA0000qVYI81YmlSpkYkg7/AFyqBpUqVhQs1KaelRqBE3zfwFM4dO4UqVF6gWiIg0l0qVAJWXDSBpUqBhA1KlSomImlTUqBhqVKlWMMaaaVKsYemp6VAwxFKlSoG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387" name="Picture 3" descr="C:\Users\acer\Pictures\indirxx.jpg"/>
          <p:cNvPicPr>
            <a:picLocks noChangeAspect="1" noChangeArrowheads="1"/>
          </p:cNvPicPr>
          <p:nvPr/>
        </p:nvPicPr>
        <p:blipFill>
          <a:blip r:embed="rId12" cstate="print"/>
          <a:srcRect/>
          <a:stretch>
            <a:fillRect/>
          </a:stretch>
        </p:blipFill>
        <p:spPr bwMode="auto">
          <a:xfrm>
            <a:off x="3491880" y="4797152"/>
            <a:ext cx="2657475" cy="206084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620688"/>
            <a:ext cx="8784976" cy="5505475"/>
          </a:xfrm>
        </p:spPr>
        <p:txBody>
          <a:bodyPr/>
          <a:lstStyle/>
          <a:p>
            <a:pPr>
              <a:buNone/>
            </a:pPr>
            <a:r>
              <a:rPr lang="tr-TR" b="1" dirty="0" smtClean="0"/>
              <a:t>      </a:t>
            </a:r>
            <a:r>
              <a:rPr lang="tr-TR" sz="2800" b="1" dirty="0" smtClean="0">
                <a:solidFill>
                  <a:srgbClr val="FF0000"/>
                </a:solidFill>
              </a:rPr>
              <a:t>Ay </a:t>
            </a:r>
            <a:r>
              <a:rPr lang="tr-TR" sz="2800" b="1" dirty="0"/>
              <a:t>ışık kaynağı </a:t>
            </a:r>
            <a:r>
              <a:rPr lang="tr-TR" sz="2800" b="1" dirty="0">
                <a:solidFill>
                  <a:srgbClr val="FF0000"/>
                </a:solidFill>
              </a:rPr>
              <a:t>değildir. </a:t>
            </a:r>
            <a:r>
              <a:rPr lang="tr-TR" sz="2800" b="1" dirty="0"/>
              <a:t>Güneşten aldığı </a:t>
            </a:r>
            <a:r>
              <a:rPr lang="tr-TR" sz="2800" b="1" dirty="0" smtClean="0"/>
              <a:t>ışınları     etrafına </a:t>
            </a:r>
            <a:r>
              <a:rPr lang="tr-TR" sz="2800" b="1" dirty="0"/>
              <a:t>yansıtır.</a:t>
            </a:r>
          </a:p>
          <a:p>
            <a:pPr>
              <a:buNone/>
            </a:pPr>
            <a:r>
              <a:rPr lang="tr-TR" sz="2800" b="1" dirty="0" smtClean="0"/>
              <a:t>        Çeşitli yerlerde kullanılan </a:t>
            </a:r>
            <a:r>
              <a:rPr lang="tr-TR" sz="2800" b="1" dirty="0" smtClean="0">
                <a:solidFill>
                  <a:srgbClr val="FF0000"/>
                </a:solidFill>
              </a:rPr>
              <a:t>kaşık</a:t>
            </a:r>
            <a:r>
              <a:rPr lang="tr-TR" sz="2800" b="1" dirty="0" smtClean="0"/>
              <a:t>,</a:t>
            </a:r>
            <a:r>
              <a:rPr lang="tr-TR" sz="2800" b="1" dirty="0" smtClean="0">
                <a:solidFill>
                  <a:srgbClr val="1F23CF"/>
                </a:solidFill>
              </a:rPr>
              <a:t>ayna,  </a:t>
            </a:r>
            <a:r>
              <a:rPr lang="tr-TR" sz="2800" b="1" dirty="0" smtClean="0">
                <a:solidFill>
                  <a:srgbClr val="9900FF"/>
                </a:solidFill>
              </a:rPr>
              <a:t>alüminyum folyo,</a:t>
            </a:r>
            <a:r>
              <a:rPr lang="tr-TR" sz="2800" b="1" dirty="0" smtClean="0">
                <a:solidFill>
                  <a:srgbClr val="00B050"/>
                </a:solidFill>
              </a:rPr>
              <a:t>silgi,</a:t>
            </a:r>
            <a:r>
              <a:rPr lang="tr-TR" sz="2800" b="1" dirty="0" smtClean="0">
                <a:solidFill>
                  <a:srgbClr val="F935DD"/>
                </a:solidFill>
              </a:rPr>
              <a:t>kalem</a:t>
            </a:r>
            <a:r>
              <a:rPr lang="tr-TR" sz="2800" b="1" dirty="0" smtClean="0">
                <a:solidFill>
                  <a:srgbClr val="9900FF"/>
                </a:solidFill>
              </a:rPr>
              <a:t>,</a:t>
            </a:r>
            <a:r>
              <a:rPr lang="tr-TR" sz="2800" b="1" dirty="0" smtClean="0">
                <a:solidFill>
                  <a:srgbClr val="0000FF"/>
                </a:solidFill>
              </a:rPr>
              <a:t>ağaç </a:t>
            </a:r>
            <a:r>
              <a:rPr lang="tr-TR" sz="2800" b="1" dirty="0" smtClean="0">
                <a:solidFill>
                  <a:srgbClr val="9900FF"/>
                </a:solidFill>
              </a:rPr>
              <a:t> </a:t>
            </a:r>
            <a:r>
              <a:rPr lang="tr-TR" sz="2800" b="1" dirty="0" smtClean="0"/>
              <a:t>gibi cisimler ışık kaynağı değildir</a:t>
            </a:r>
            <a:r>
              <a:rPr lang="tr-TR" sz="2800" dirty="0" smtClean="0"/>
              <a:t>.</a:t>
            </a:r>
            <a:r>
              <a:rPr lang="tr-TR" sz="2800" b="1" dirty="0" smtClean="0"/>
              <a:t> </a:t>
            </a:r>
            <a:endParaRPr lang="tr-TR" sz="2800" dirty="0"/>
          </a:p>
        </p:txBody>
      </p:sp>
      <p:pic>
        <p:nvPicPr>
          <p:cNvPr id="6149" name="Picture 5" descr="C:\Users\acer\Pictures\images.jpg"/>
          <p:cNvPicPr>
            <a:picLocks noChangeAspect="1" noChangeArrowheads="1"/>
          </p:cNvPicPr>
          <p:nvPr/>
        </p:nvPicPr>
        <p:blipFill>
          <a:blip r:embed="rId2" cstate="print"/>
          <a:srcRect/>
          <a:stretch>
            <a:fillRect/>
          </a:stretch>
        </p:blipFill>
        <p:spPr bwMode="auto">
          <a:xfrm>
            <a:off x="467544" y="3068960"/>
            <a:ext cx="2613273" cy="3240360"/>
          </a:xfrm>
          <a:prstGeom prst="rect">
            <a:avLst/>
          </a:prstGeom>
          <a:noFill/>
        </p:spPr>
      </p:pic>
      <p:pic>
        <p:nvPicPr>
          <p:cNvPr id="6151" name="Picture 7" descr="http://t1.gstatic.com/images?q=tbn:ANd9GcT-XfMqWStEoO7WKh8Mm18ciNwscf87t7oICrZ-XGyt5NZFSjpj"/>
          <p:cNvPicPr>
            <a:picLocks noChangeAspect="1" noChangeArrowheads="1"/>
          </p:cNvPicPr>
          <p:nvPr/>
        </p:nvPicPr>
        <p:blipFill>
          <a:blip r:embed="rId3" cstate="print"/>
          <a:srcRect/>
          <a:stretch>
            <a:fillRect/>
          </a:stretch>
        </p:blipFill>
        <p:spPr bwMode="auto">
          <a:xfrm>
            <a:off x="3491880" y="3068960"/>
            <a:ext cx="3110855" cy="3456384"/>
          </a:xfrm>
          <a:prstGeom prst="rect">
            <a:avLst/>
          </a:prstGeom>
          <a:noFill/>
        </p:spPr>
      </p:pic>
      <p:sp>
        <p:nvSpPr>
          <p:cNvPr id="6153" name="AutoShape 9" descr="data:image/jpeg;base64,/9j/4AAQSkZJRgABAQAAAQABAAD/2wCEAAkGBg0NDw0NDQ0NDQwNDA0NDQwNDQ4MDA0NFBAVFBQQEhIXGyYeFxkkGRISHzssIzMpOC4tFR40NTIqQScrOCoBCQoKDQwNFA8PFCkYFBgpKTUyLCkpKSkuNSkpKTUpKSkpKSkpKSkpLSkpKSkpKykpKSkpKSkpKSkpKSkpKSkpKf/AABEIAN8A4gMBIgACEQEDEQH/xAAbAAADAQEBAQEAAAAAAAAAAAAAAQIDBAUGB//EADIQAAICAgEDAgQDCAMBAAAAAAABAgMEERIFEyExQQYiUWEHFJEjMkJxcoGhsVOC8Bf/xAAZAQEBAQEBAQAAAAAAAAAAAAAAAQIDBAX/xAAeEQEBAQEBAQEAAwEAAAAAAAAAARECEgMhIjFhBP/aAAwDAQACEQMRAD8A/DgADSgAGAIehAUMQw0ADAegEA9BoBAAaKAA0GiAANBoBAx6EAgG0ACEMAEAARAAAAbANAQAABVAwAoAAaAYBoNFQIaDQ0AAVoNATobHoNASBWg0BOhF6FoCRFNC0AhaK0LRBIFC0AhDEAAAEAAAAAAFDHoBhS0NINFJBBoND0NIqEkNIaRSiXAkh6GkUolxNRoNF8Q4lw1GgZfEOIw1noNF8RcSYajROjRoXEio0LRbQtEwRoRbQtAQLRTEyKQhgAgAAAYhoBoaQIpFQtFJBopIuA0NIrQ0iyInRSRSiUomsTSUSlEqMTRRNSIy4hwNuAcDWJrHgLib9sO2MNYcSXE6OBLgTF1g4kuJu4EuJmxdYtE6NXElozYrNoTRo0S0TFZtE6NGiWjIhiZQmFSA9DAQwQ0AJFpCSLSLECRaiKKNIo1IgSKjEpRNIwNyM6hQLUDWMDSNR0nLOsYwNVA1VZpGo3OWdYdsfbOpVD7JvymuRVh2zt7InUPBrhdZLrO2VREqjN5XXFKBm4Ha6zOVZi8rK43EhxOqUDOUDnY3rncSGjdozcTFismiWjRoloxWmTQmjRohogkBjAkpIEikA0i0iUjSKNRFRRrCJMYnRXA6SM0RgawrKjA6K6jtzyxaiFRtCk2rpOqvHO/PLna5I0G0cc74Yp01YO/Y6Tli9vNhi/Y3jgP6Hv4PSHNpJNttJJLy2fofQfw8pjGNmWucnpqneox+0vqzH0754/s53q/j8blh/Yh432PvfinDrnkWdquFdUH24RhFRWo+/wDNs+cswtG+f2Ss3rK8GWOZSoPcninPZjlvKzp40qTGdR61lBy2VHK8tzp5cqzGcD0bKjmnA4dR0lcUomconVOJjOJysbjmkiGjeSMmjnY3GTJaNGiGZVOgDYEAkUkJFxRQ0jWKIijWKNxmtIROmqJjWjqqR05jFawgddVZlXE7aIHp5jna1ppO+jHM6Ino0QO8jh1VU4p6GNhr6E0Q9D1cSvyjTla+n+CujxcnbJbVaSj/AFP3/T/Z9u4+Dw/hBJUyS/5PP6I97R8j79W919D4zOJ/r8v6tifNLx/FL/Z4N2MfoXxD0vUnJLxLyv5+6PlMrE0fR+XcvMeH6SyvnLcc5LaD3LqDhuqOzMrxbqTitqPZurOG6szY6815FlZy2QPSuh6nHbE4dR2lcE4nPOJ2WI5pnDqOsc0kYyRvNGMjlWmTIZoyGYrSAGBlSRaIiaIouJrAyiaxZuM10QOms5YM6a5HXliu2o7aWcFcjrpmejly6epjs9GhnkU2HfTcd449R7FEj08Ww8Om87qclI042PvvhTqKhNwk9KxLT9uS9D7FH5Fi9R468n2PSPjGGlC/b16WLy/7o+f/ANHwtvqPX8frJMr6fIx42RcZLaf+PufN9S+Gp+XWlNfT0l+h7lXWcaa2r6/7ySf+THK+IMWpPdsZP6Q+Znn4v04v5HbucdT9fCdQ6LdWpSlVOMV6ya8HgZEEfS/EXxM8j5V8ta9IJ+r+rZ8llZaZ9T53qz+Tw9czfxzXpHn36NrrzgvuN1rmOe9nDcze2w4rZnDp35jGxnLNm1kjnmzz11jKZjI0mzKRyrURIhlyIZhtIAIyEi0zNMtFg0iaRZimaRZqI6IM6K5HHGRtCZ0lYrvhM6K7Dz4zNYWHXmsWPVruOurIPHhabwuPRz053l7lWWdEM08KF5rC/wC50lc7w96Gd9zeHU2vc+eWQy1kmtZ8vpY9Yf1Js6w/qfO/miJZP3IuPYt6k37nHZmbPOlkGUsgavl22ZByW2mErzGdpzvTc5VZYc1kwnYYTmcOq6SFORhNlTkYykceq6RMmZyZTZnJnO1qEyGNslmGhsCQASKRnspMgtMtMzTKTNQaxZrGRzxZcZGpWa6lM0jM5Uy4zNys47I2G0LTijM0jYdZ0zY742lq04YzL7h0nbNjuVw+8cStGrTftny7e6J2nJ3Adg9GN3YZyt+5i7DNzM3prG0rTOVhk5kSmc70si5WGU5EykZtnO9NyHKRm5A5GbZztakNyIbBslsxWg2Q2NslsyABDAgZIwq0ykzNMpMI0TKTM0yky6jVSLUjHZSkblG6kWpHOpFKRqVnHTGZSmc6mPmb9JjpVgdw5+Y+ZfSY6FYV3DlUyuY9GNXMiUzNzJciXpcW5EOZDkS5GdXFORLkS5EtmbVw2yWwbJbMNBslsGLZkJsTG2Swo2AhgSAhkDQ9iDZRaZSMykwjTY0yNgmUaJlKRmmNSLqNeQ+RlyHyNamNOQ+Rlsey6Y05FcjHkPkNMachNkchOQ0w3ITZLYtmdU2xNi2LZnVGxNibE2QPZLYbEwo2IAIoAQAIYgIhgIZQxpkjQF7BMkeyitjTI2PY1Gmw2Rsey6K2PZGw2NF7GmZ7HyGi2xNi5C2NDbE2LYtkDbFsWxbCnsQNiIATAWwpiAQDAAAQDERAAAADEBRQbEAFbDZOx7ArYbJHsorYbJ2GwK2GydhsCzerCunGVkKrJVQ8TsjXOVcP6pJaXqvU5tn0/RPiinEw+1wttyllZNkIKzt46hbixp5WLi3Z/F4TjrXqyI8rM6DlU3zxXTZO2MrElVXZNWKDalOHjco7i/OvYys6PkxUW6bGp4yy04R7i/LPa7rcd6jtNeda15Po7PxBdjyO9RbOORlW5DlHLcbq4uVMoVQsdbSSdCXp5UtJRH/9CcrFfZi/PG3FvjGrIddfex7L51xcXCTdTV7TjtN8U1KPoB84ujXvGWZGEp0O2yqUoRnLtyioP59LUU+5HW358nOsKznCtxlCdk1CKmnDy5uHuvaSa/6s9zoXxPDGphQ4TU425MoXu7WPFZFUKpO2hVuVnFR5LUl5fv769X+Kqb83vyo7+PXGcaVylRbzlfPIldF/Mk3dZbLTTSjPWvC0V4eX0m6mVqlCTjTfPHnbCMpU92LacVPWt+DN9Nv/AGn7G7VU1Xa+1PVc29KE/Hyyb8aZ9FX8dSScnRJXN2LlXkyqqUJ5n5ptQUeSsUvlUuXhezOzF/ERJ8XRKut5SsU1ZVbKFcoUwnGXKrk0o0rSrdaW9a1pKD5qPw5lcLpumyLodXOqddkbuNim1JQcf3dVyezB9NmseOVuPalkTx0tvnzjCM29a9NTR9XlfiGoycMam7sLNryFKzKbtujHJlc4TarS4tyjpa+XX8Xt4cOt0Sx7Me7Huk3l3ZdU6smupQnOtR4yjKqXJLin4cfcDis6PkLm4022VwslW7oU3dpzXqtuKaf2en9gr6Nc1kSlCVaxoRnb3IWRceTSjFpRem9+N6Xh+T7lfiLjxU8xKz87ZqEMaq+yNdUFlSvU5yda+db/AHot78fKvLPHr/ECaxvy3YfJY7pVqsqcpSlQqZym51SlrilpQlD1lty2tB8hoB7X/kA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155" name="AutoShape 11" descr="data:image/jpeg;base64,/9j/4AAQSkZJRgABAQAAAQABAAD/2wCEAAkGBg0NDw0NDQ0NDQwNDA0NDQwNDQ4MDA0NFBAVFBQQEhIXGyYeFxkkGRISHzssIzMpOC4tFR40NTIqQScrOCoBCQoKDQwNFA8PFCkYFBgpKTUyLCkpKSkuNSkpKTUpKSkpKSkpKSkpLSkpKSkpKykpKSkpKSkpKSkpKSkpKSkpKf/AABEIAN8A4gMBIgACEQEDEQH/xAAbAAADAQEBAQEAAAAAAAAAAAAAAQIDBAUGB//EADIQAAICAgEDAgQDCAMBAAAAAAABAgMEERIFEyExQQYiUWEHFJEjMkJxcoGhsVOC8Bf/xAAZAQEBAQEBAQAAAAAAAAAAAAAAAQIDBAX/xAAeEQEBAQEBAQEAAwEAAAAAAAAAARECEgMhIjFhBP/aAAwDAQACEQMRAD8A/DgADSgAGAIehAUMQw0ADAegEA9BoBAAaKAA0GiAANBoBAx6EAgG0ACEMAEAARAAAAbANAQAABVAwAoAAaAYBoNFQIaDQ0AAVoNATobHoNASBWg0BOhF6FoCRFNC0AhaK0LRBIFC0AhDEAAAEAAAAAAFDHoBhS0NINFJBBoND0NIqEkNIaRSiXAkh6GkUolxNRoNF8Q4lw1GgZfEOIw1noNF8RcSYajROjRoXEio0LRbQtEwRoRbQtAQLRTEyKQhgAgAAAYhoBoaQIpFQtFJBopIuA0NIrQ0iyInRSRSiUomsTSUSlEqMTRRNSIy4hwNuAcDWJrHgLib9sO2MNYcSXE6OBLgTF1g4kuJu4EuJmxdYtE6NXElozYrNoTRo0S0TFZtE6NGiWjIhiZQmFSA9DAQwQ0AJFpCSLSLECRaiKKNIo1IgSKjEpRNIwNyM6hQLUDWMDSNR0nLOsYwNVA1VZpGo3OWdYdsfbOpVD7JvymuRVh2zt7InUPBrhdZLrO2VREqjN5XXFKBm4Ha6zOVZi8rK43EhxOqUDOUDnY3rncSGjdozcTFismiWjRoloxWmTQmjRohogkBjAkpIEikA0i0iUjSKNRFRRrCJMYnRXA6SM0RgawrKjA6K6jtzyxaiFRtCk2rpOqvHO/PLna5I0G0cc74Yp01YO/Y6Tli9vNhi/Y3jgP6Hv4PSHNpJNttJJLy2fofQfw8pjGNmWucnpqneox+0vqzH0754/s53q/j8blh/Yh432PvfinDrnkWdquFdUH24RhFRWo+/wDNs+cswtG+f2Ss3rK8GWOZSoPcninPZjlvKzp40qTGdR61lBy2VHK8tzp5cqzGcD0bKjmnA4dR0lcUomconVOJjOJysbjmkiGjeSMmjnY3GTJaNGiGZVOgDYEAkUkJFxRQ0jWKIijWKNxmtIROmqJjWjqqR05jFawgddVZlXE7aIHp5jna1ppO+jHM6Ino0QO8jh1VU4p6GNhr6E0Q9D1cSvyjTla+n+CujxcnbJbVaSj/AFP3/T/Z9u4+Dw/hBJUyS/5PP6I97R8j79W919D4zOJ/r8v6tifNLx/FL/Z4N2MfoXxD0vUnJLxLyv5+6PlMrE0fR+XcvMeH6SyvnLcc5LaD3LqDhuqOzMrxbqTitqPZurOG6szY6815FlZy2QPSuh6nHbE4dR2lcE4nPOJ2WI5pnDqOsc0kYyRvNGMjlWmTIZoyGYrSAGBlSRaIiaIouJrAyiaxZuM10QOms5YM6a5HXliu2o7aWcFcjrpmejly6epjs9GhnkU2HfTcd449R7FEj08Ww8Om87qclI042PvvhTqKhNwk9KxLT9uS9D7FH5Fi9R468n2PSPjGGlC/b16WLy/7o+f/ANHwtvqPX8frJMr6fIx42RcZLaf+PufN9S+Gp+XWlNfT0l+h7lXWcaa2r6/7ySf+THK+IMWpPdsZP6Q+Znn4v04v5HbucdT9fCdQ6LdWpSlVOMV6ya8HgZEEfS/EXxM8j5V8ta9IJ+r+rZ8llZaZ9T53qz+Tw9czfxzXpHn36NrrzgvuN1rmOe9nDcze2w4rZnDp35jGxnLNm1kjnmzz11jKZjI0mzKRyrURIhlyIZhtIAIyEi0zNMtFg0iaRZimaRZqI6IM6K5HHGRtCZ0lYrvhM6K7Dz4zNYWHXmsWPVruOurIPHhabwuPRz053l7lWWdEM08KF5rC/wC50lc7w96Gd9zeHU2vc+eWQy1kmtZ8vpY9Yf1Js6w/qfO/miJZP3IuPYt6k37nHZmbPOlkGUsgavl22ZByW2mErzGdpzvTc5VZYc1kwnYYTmcOq6SFORhNlTkYykceq6RMmZyZTZnJnO1qEyGNslmGhsCQASKRnspMgtMtMzTKTNQaxZrGRzxZcZGpWa6lM0jM5Uy4zNys47I2G0LTijM0jYdZ0zY742lq04YzL7h0nbNjuVw+8cStGrTftny7e6J2nJ3Adg9GN3YZyt+5i7DNzM3prG0rTOVhk5kSmc70si5WGU5EykZtnO9NyHKRm5A5GbZztakNyIbBslsxWg2Q2NslsyABDAgZIwq0ykzNMpMI0TKTM0yky6jVSLUjHZSkblG6kWpHOpFKRqVnHTGZSmc6mPmb9JjpVgdw5+Y+ZfSY6FYV3DlUyuY9GNXMiUzNzJciXpcW5EOZDkS5GdXFORLkS5EtmbVw2yWwbJbMNBslsGLZkJsTG2Swo2AhgSAhkDQ9iDZRaZSMykwjTY0yNgmUaJlKRmmNSLqNeQ+RlyHyNamNOQ+Rlsey6Y05FcjHkPkNMachNkchOQ0w3ITZLYtmdU2xNi2LZnVGxNibE2QPZLYbEwo2IAIoAQAIYgIhgIZQxpkjQF7BMkeyitjTI2PY1Gmw2Rsey6K2PZGw2NF7GmZ7HyGi2xNi5C2NDbE2LYtkDbFsWxbCnsQNiIATAWwpiAQDAAAQDERAAAADEBRQbEAFbDZOx7ArYbJHsorYbJ2GwK2GydhsCzerCunGVkKrJVQ8TsjXOVcP6pJaXqvU5tn0/RPiinEw+1wttyllZNkIKzt46hbixp5WLi3Z/F4TjrXqyI8rM6DlU3zxXTZO2MrElVXZNWKDalOHjco7i/OvYys6PkxUW6bGp4yy04R7i/LPa7rcd6jtNeda15Po7PxBdjyO9RbOORlW5DlHLcbq4uVMoVQsdbSSdCXp5UtJRH/9CcrFfZi/PG3FvjGrIddfex7L51xcXCTdTV7TjtN8U1KPoB84ujXvGWZGEp0O2yqUoRnLtyioP59LUU+5HW358nOsKznCtxlCdk1CKmnDy5uHuvaSa/6s9zoXxPDGphQ4TU425MoXu7WPFZFUKpO2hVuVnFR5LUl5fv769X+Kqb83vyo7+PXGcaVylRbzlfPIldF/Mk3dZbLTTSjPWvC0V4eX0m6mVqlCTjTfPHnbCMpU92LacVPWt+DN9Nv/AGn7G7VU1Xa+1PVc29KE/Hyyb8aZ9FX8dSScnRJXN2LlXkyqqUJ5n5ptQUeSsUvlUuXhezOzF/ERJ8XRKut5SsU1ZVbKFcoUwnGXKrk0o0rSrdaW9a1pKD5qPw5lcLpumyLodXOqddkbuNim1JQcf3dVyezB9NmseOVuPalkTx0tvnzjCM29a9NTR9XlfiGoycMam7sLNryFKzKbtujHJlc4TarS4tyjpa+XX8Xt4cOt0Sx7Me7Huk3l3ZdU6smupQnOtR4yjKqXJLin4cfcDis6PkLm4022VwslW7oU3dpzXqtuKaf2en9gr6Nc1kSlCVaxoRnb3IWRceTSjFpRem9+N6Xh+T7lfiLjxU8xKz87ZqEMaq+yNdUFlSvU5yda+db/AHot78fKvLPHr/ECaxvy3YfJY7pVqsqcpSlQqZym51SlrilpQlD1lty2tB8hoB7X/kA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157" name="Picture 13" descr="http://t0.gstatic.com/images?q=tbn:ANd9GcTKypRvrxV4Meq4ZtlsBbZ9ktHuCc7fp8q1OB0yriV2elzXV2iK"/>
          <p:cNvPicPr>
            <a:picLocks noChangeAspect="1" noChangeArrowheads="1"/>
          </p:cNvPicPr>
          <p:nvPr/>
        </p:nvPicPr>
        <p:blipFill>
          <a:blip r:embed="rId4" cstate="print"/>
          <a:srcRect/>
          <a:stretch>
            <a:fillRect/>
          </a:stretch>
        </p:blipFill>
        <p:spPr bwMode="auto">
          <a:xfrm>
            <a:off x="6915150" y="2780928"/>
            <a:ext cx="2228850" cy="374441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850106"/>
          </a:xfrm>
        </p:spPr>
        <p:txBody>
          <a:bodyPr>
            <a:normAutofit/>
          </a:bodyPr>
          <a:lstStyle/>
          <a:p>
            <a:r>
              <a:rPr lang="tr-TR" sz="2800" b="1" dirty="0" smtClean="0"/>
              <a:t>Enerjisi çok olan ışık kaynakları çevresine daha çok ışık yayar.</a:t>
            </a:r>
            <a:endParaRPr lang="tr-TR" sz="2800" dirty="0"/>
          </a:p>
        </p:txBody>
      </p:sp>
      <p:sp>
        <p:nvSpPr>
          <p:cNvPr id="3" name="2 İçerik Yer Tutucusu"/>
          <p:cNvSpPr>
            <a:spLocks noGrp="1"/>
          </p:cNvSpPr>
          <p:nvPr>
            <p:ph idx="1"/>
          </p:nvPr>
        </p:nvSpPr>
        <p:spPr>
          <a:xfrm>
            <a:off x="0" y="1052736"/>
            <a:ext cx="9144000" cy="5073427"/>
          </a:xfrm>
        </p:spPr>
        <p:txBody>
          <a:bodyPr>
            <a:normAutofit/>
          </a:bodyPr>
          <a:lstStyle/>
          <a:p>
            <a:pPr>
              <a:buNone/>
            </a:pPr>
            <a:r>
              <a:rPr lang="tr-TR" dirty="0" smtClean="0"/>
              <a:t>     </a:t>
            </a:r>
            <a:r>
              <a:rPr lang="tr-TR" b="1" dirty="0" smtClean="0"/>
              <a:t>Çevrelerine yaydıkları ışığın parlaklığına göre ışık kaynakları 2’ye ayrılır.</a:t>
            </a:r>
          </a:p>
          <a:p>
            <a:pPr>
              <a:buNone/>
            </a:pPr>
            <a:r>
              <a:rPr lang="tr-TR" b="1" dirty="0" smtClean="0"/>
              <a:t>   </a:t>
            </a:r>
            <a:r>
              <a:rPr lang="tr-TR" b="1" dirty="0" smtClean="0">
                <a:solidFill>
                  <a:srgbClr val="FF0000"/>
                </a:solidFill>
              </a:rPr>
              <a:t>1.Parlak ışık kaynakları:</a:t>
            </a:r>
            <a:r>
              <a:rPr lang="tr-TR" b="1" dirty="0" smtClean="0"/>
              <a:t>Güneş,yıldız,el feneri,ampul</a:t>
            </a:r>
          </a:p>
          <a:p>
            <a:pPr>
              <a:buNone/>
            </a:pPr>
            <a:r>
              <a:rPr lang="tr-TR" b="1" dirty="0" smtClean="0"/>
              <a:t>    </a:t>
            </a:r>
            <a:r>
              <a:rPr lang="tr-TR" b="1" dirty="0" smtClean="0">
                <a:solidFill>
                  <a:srgbClr val="FF0000"/>
                </a:solidFill>
              </a:rPr>
              <a:t>2.Az parlak ışık kaynakları:</a:t>
            </a:r>
            <a:r>
              <a:rPr lang="tr-TR" b="1" dirty="0" smtClean="0"/>
              <a:t>Mum,gaz lambası,kandil      	</a:t>
            </a:r>
            <a:endParaRPr lang="tr-TR"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Aydınlatılmış (karanlık)Cisimler:</a:t>
            </a:r>
            <a:r>
              <a:rPr lang="tr-TR" b="1" dirty="0" smtClean="0"/>
              <a:t/>
            </a:r>
            <a:br>
              <a:rPr lang="tr-TR" b="1" dirty="0" smtClean="0"/>
            </a:br>
            <a:endParaRPr lang="tr-TR" dirty="0"/>
          </a:p>
        </p:txBody>
      </p:sp>
      <p:sp>
        <p:nvSpPr>
          <p:cNvPr id="3" name="2 İçerik Yer Tutucusu"/>
          <p:cNvSpPr>
            <a:spLocks noGrp="1"/>
          </p:cNvSpPr>
          <p:nvPr>
            <p:ph idx="1"/>
          </p:nvPr>
        </p:nvSpPr>
        <p:spPr>
          <a:xfrm>
            <a:off x="0" y="1052736"/>
            <a:ext cx="9144000" cy="3888432"/>
          </a:xfrm>
        </p:spPr>
        <p:txBody>
          <a:bodyPr>
            <a:normAutofit lnSpcReduction="10000"/>
          </a:bodyPr>
          <a:lstStyle/>
          <a:p>
            <a:pPr>
              <a:buNone/>
            </a:pPr>
            <a:r>
              <a:rPr lang="tr-TR" b="1" dirty="0" smtClean="0"/>
              <a:t>      Çevremizdeki </a:t>
            </a:r>
            <a:r>
              <a:rPr lang="tr-TR" b="1" dirty="0"/>
              <a:t>bazı varlıklar </a:t>
            </a:r>
            <a:r>
              <a:rPr lang="tr-TR" b="1" dirty="0" smtClean="0"/>
              <a:t>ortamda bulunan </a:t>
            </a:r>
            <a:r>
              <a:rPr lang="tr-TR" b="1" dirty="0"/>
              <a:t>ışık kaynakları sayesinde </a:t>
            </a:r>
            <a:r>
              <a:rPr lang="tr-TR" b="1" dirty="0" smtClean="0"/>
              <a:t>ışık       kaynağı </a:t>
            </a:r>
            <a:r>
              <a:rPr lang="tr-TR" b="1" dirty="0"/>
              <a:t>gibi görünürler. </a:t>
            </a:r>
            <a:r>
              <a:rPr lang="tr-TR" b="1" dirty="0" smtClean="0"/>
              <a:t>Kaynağından  aldığı </a:t>
            </a:r>
            <a:r>
              <a:rPr lang="tr-TR" b="1" dirty="0"/>
              <a:t>ışığı yansıtırlar. Böyle </a:t>
            </a:r>
            <a:r>
              <a:rPr lang="tr-TR" b="1" dirty="0" smtClean="0"/>
              <a:t>cisimlere     </a:t>
            </a:r>
            <a:r>
              <a:rPr lang="tr-TR" b="1" dirty="0" smtClean="0">
                <a:solidFill>
                  <a:srgbClr val="FF0000"/>
                </a:solidFill>
              </a:rPr>
              <a:t>aydınlatılmış cisimler </a:t>
            </a:r>
            <a:r>
              <a:rPr lang="tr-TR" b="1" dirty="0" smtClean="0"/>
              <a:t>denir.</a:t>
            </a:r>
            <a:endParaRPr lang="tr-TR" b="1" dirty="0"/>
          </a:p>
          <a:p>
            <a:pPr>
              <a:buNone/>
            </a:pPr>
            <a:r>
              <a:rPr lang="tr-TR" b="1" dirty="0" smtClean="0"/>
              <a:t>      </a:t>
            </a:r>
            <a:r>
              <a:rPr lang="tr-TR" b="1" dirty="0" smtClean="0">
                <a:solidFill>
                  <a:srgbClr val="9900FF"/>
                </a:solidFill>
              </a:rPr>
              <a:t>Ay</a:t>
            </a:r>
            <a:r>
              <a:rPr lang="tr-TR" b="1" dirty="0"/>
              <a:t>, </a:t>
            </a:r>
            <a:r>
              <a:rPr lang="tr-TR" b="1" dirty="0">
                <a:solidFill>
                  <a:srgbClr val="F935DD"/>
                </a:solidFill>
              </a:rPr>
              <a:t>gezegenler</a:t>
            </a:r>
            <a:r>
              <a:rPr lang="tr-TR" b="1" dirty="0"/>
              <a:t>, </a:t>
            </a:r>
            <a:r>
              <a:rPr lang="tr-TR" b="1" dirty="0" smtClean="0">
                <a:solidFill>
                  <a:srgbClr val="002060"/>
                </a:solidFill>
              </a:rPr>
              <a:t>ayna</a:t>
            </a:r>
            <a:r>
              <a:rPr lang="tr-TR" b="1" dirty="0" smtClean="0"/>
              <a:t>,</a:t>
            </a:r>
            <a:r>
              <a:rPr lang="tr-TR" b="1" dirty="0" smtClean="0">
                <a:solidFill>
                  <a:srgbClr val="00B0F0"/>
                </a:solidFill>
              </a:rPr>
              <a:t>trafik levhaları</a:t>
            </a:r>
            <a:r>
              <a:rPr lang="tr-TR" b="1" dirty="0" smtClean="0">
                <a:solidFill>
                  <a:srgbClr val="FF0000"/>
                </a:solidFill>
              </a:rPr>
              <a:t>,  reflektörler</a:t>
            </a:r>
            <a:r>
              <a:rPr lang="tr-TR" b="1" dirty="0"/>
              <a:t>, </a:t>
            </a:r>
            <a:r>
              <a:rPr lang="tr-TR" b="1" dirty="0" smtClean="0">
                <a:solidFill>
                  <a:schemeClr val="accent6">
                    <a:lumMod val="75000"/>
                  </a:schemeClr>
                </a:solidFill>
              </a:rPr>
              <a:t>demir kaşık,  </a:t>
            </a:r>
            <a:r>
              <a:rPr lang="tr-TR" b="1" dirty="0" smtClean="0"/>
              <a:t>bazı </a:t>
            </a:r>
            <a:r>
              <a:rPr lang="tr-TR" b="1" dirty="0"/>
              <a:t>giyeceklere </a:t>
            </a:r>
            <a:r>
              <a:rPr lang="tr-TR" b="1" dirty="0" smtClean="0"/>
              <a:t>dikilen  </a:t>
            </a:r>
            <a:r>
              <a:rPr lang="tr-TR" b="1" dirty="0" smtClean="0">
                <a:solidFill>
                  <a:srgbClr val="00B050"/>
                </a:solidFill>
              </a:rPr>
              <a:t>parlak </a:t>
            </a:r>
            <a:r>
              <a:rPr lang="tr-TR" b="1" dirty="0">
                <a:solidFill>
                  <a:srgbClr val="00B050"/>
                </a:solidFill>
              </a:rPr>
              <a:t>kumaşları </a:t>
            </a:r>
            <a:r>
              <a:rPr lang="tr-TR" b="1" dirty="0"/>
              <a:t>aydınlatılmış cisimlere örnek </a:t>
            </a:r>
            <a:r>
              <a:rPr lang="tr-TR" b="1" dirty="0" smtClean="0"/>
              <a:t>olarak   verebiliriz</a:t>
            </a:r>
            <a:r>
              <a:rPr lang="tr-TR" b="1" dirty="0"/>
              <a:t>.</a:t>
            </a:r>
          </a:p>
        </p:txBody>
      </p:sp>
      <p:pic>
        <p:nvPicPr>
          <p:cNvPr id="15363" name="Picture 3"/>
          <p:cNvPicPr>
            <a:picLocks noChangeAspect="1" noChangeArrowheads="1"/>
          </p:cNvPicPr>
          <p:nvPr/>
        </p:nvPicPr>
        <p:blipFill>
          <a:blip r:embed="rId2" cstate="print"/>
          <a:srcRect/>
          <a:stretch>
            <a:fillRect/>
          </a:stretch>
        </p:blipFill>
        <p:spPr bwMode="auto">
          <a:xfrm>
            <a:off x="2267744" y="4941168"/>
            <a:ext cx="1420044" cy="1728192"/>
          </a:xfrm>
          <a:prstGeom prst="rect">
            <a:avLst/>
          </a:prstGeom>
          <a:noFill/>
          <a:ln w="9525">
            <a:noFill/>
            <a:miter lim="800000"/>
            <a:headEnd/>
            <a:tailEnd/>
          </a:ln>
        </p:spPr>
      </p:pic>
      <p:pic>
        <p:nvPicPr>
          <p:cNvPr id="15364" name="Picture 4"/>
          <p:cNvPicPr>
            <a:picLocks noChangeAspect="1" noChangeArrowheads="1"/>
          </p:cNvPicPr>
          <p:nvPr/>
        </p:nvPicPr>
        <p:blipFill>
          <a:blip r:embed="rId3" cstate="print"/>
          <a:srcRect/>
          <a:stretch>
            <a:fillRect/>
          </a:stretch>
        </p:blipFill>
        <p:spPr bwMode="auto">
          <a:xfrm>
            <a:off x="6876256" y="4293096"/>
            <a:ext cx="1944216" cy="2564904"/>
          </a:xfrm>
          <a:prstGeom prst="rect">
            <a:avLst/>
          </a:prstGeom>
          <a:noFill/>
          <a:ln w="9525">
            <a:noFill/>
            <a:miter lim="800000"/>
            <a:headEnd/>
            <a:tailEnd/>
          </a:ln>
        </p:spPr>
      </p:pic>
      <p:sp>
        <p:nvSpPr>
          <p:cNvPr id="14338" name="AutoShape 2" descr="data:image/jpeg;base64,/9j/4AAQSkZJRgABAQAAAQABAAD/2wCEAAkGBg0NDg0NDg0MDQ4NDQ0NDA0NDA4MDA0MFBAVFBQQEhIXGyYeFxkkGRISHy8gIycpLCwuFR4xNTEqNSY3LDUBCQoKDQwOFA8PDikYFBgpKSkpKSkpKSkpKTUpKS0pKSkpKSkpKSkpKSkpKSkpKSkpKSkpKSkpKSkpKSkpKSkpKf/AABEIAPsAyQMBIgACEQEDEQH/xAAbAAEAAgMBAQAAAAAAAAAAAAAAAQQCAwUGB//EADkQAAICAQIDBQYDBQkAAAAAAAABAgMRBAUSITEGIkFRYRMycYGRoUJSwRRygtHhByMkQ1NisbLw/8QAGAEBAQEBAQAAAAAAAAAAAAAAAAECAwT/xAAbEQEBAAMAAwAAAAAAAAAAAAAAAREhMQISgf/aAAwDAQACEQMRAD8A+1AAoAAAAABJBIAAAAAAAAAAASCCQAAAAAAAAAAAxAAAAAASkZcAGIJksHK3Hev2fm4cS9HgdHUBwdD210NsuCVnsZ9MW92LfpLp9Tup55rmnzTXRotliS5SACKAAAASAAAAAAAAAAAAAAYgAAYyk8qK6y+yXV/+8zI16N8TnZ5ycI/uQbX/AG4vsBZSxyJAIMZI4PaHS8UGzvsobnXmD+BZ0fGd70uJSN3Zntlq9vkoKTuozzosbaS84P8AC/t6HW33RZk/medlocM9OrHDlfadn3mnW1K6mWV0lB8p1y/LJF4+Tdndxs0linB+k4v3Zx/Kz6no9XC+uNsHmMln1T8U/VHDymHaXLcADKhJBIAAAAAAAAAAAAABiCBkCSrs9uaafWuLfxfN/dstZKO0L+7lX+Ki62v5cXFH7SQHUBhXLJmQCprl3WWyvql3WB4XdqMtnBu0/M9XuVfNnC1FR2lc8Ocq8Hq+x25uFnsJPu2+76WJfquX0POcBsoscJKUXiUWpJ+qeUS7WPqQNWk1CtrrsXScIy+qNxzbAAAAAAAAAAAAAAAAa8kZMWzFzA2cRSU/ZalP8GpioPyV8F3frHK/hNsrSrrErYODeHycZLrGaeYyXzKjqy5d5fM2Rlkobbrvaw73KyD4bY+UvzL0fUsSzDmvd/4/oZVYNGo6MyjamYah8gPObjDqcLUxPQbh4nA1T6nWMVRkjBsiyZgaTL6D2Uu49HV/tc4fST/mdc4nY5f4ODTypTnJNdGs/wBDuHG9bgCAFSCABIIJAAAAAAAAArSNM2WGjVOBUUbbCvK4uXUHPvqaLErGWolCatrxxxWHF9LIflZ2dBudd8OODzh4nB+/CXimjzVljRz7rJQn7amx03JY4kuKE1+WyP4l9y3xymcPbzwucXyNc7njzR5zS9r4NY1EXp59PaLM9NN+k/w/CWDddr0+/CfXpKDzF/QmKuW/W5eTh6qpm67erV41T/e7r/Q5Wt3y3HKNUfXOf1NyVm2Isqxlvkl1b5I4mv3B2NU0pviajldZtvCijRrtZKTblNy9E8r+R67+z7sxJyjrboYXXTQkuef9V/p9S3STb3Gx7f8As2moo8a64xk/OWO8/rkvkIHB1AAUAAAAAAkgkAAAAAA14IcTIAa3WabNMmWiMAcbU7SpdDha/ZrVnhWT2riYyqTLKzY+Q7k9RQ3KPFB/DKa8mnya+JzaO1VEJY1Omsqb636GTrz6yqfdfyPsuo2yuxYlCL+KPNbt2A0l2WocD848jftKz62PObfuO06jGN05v/Lv4aJ/B8SRZ3HbtNHhcH7WMn3pRsUuXpg5G4/2Y8DbjicfVYZb2PsjGqS5OPom0h9Pi/otm0s+lal6SbbPebVqlKKi0oyikkl0aXkeansk6sW1ttLr5r4l3S6jKTXJrr5pmbtqaepBU0WtU1h+8vuWzDQACgAAAAAAAgEkAoEkEgYAAAAAAAAhowlE2MxYFS6hPwKEtIk84OvJFe2sqI02MYZzNx0Lql7SC7r6o6MHgsSgpxcX4gcSm7pJP4Hb0erViw/eR56+p0WOL91vkzfVc4tNAekBX0mqVi9fFFgyoAAAAAAAAAAAAKMQAAAAAAACCSAMWa5o2sxaAqTiZ1TMpxNPQIbjo1dB/mXRnE08mm4S6x5HoarDlb1o+F+2h/EUTRa4NNHb096mso87RbxJMuabUODz4eJB2wYVWqSyjMigAAAAAAAAAKMQQSAAAAAACCQBBi0ZEMDXJFeyJaaNU4hFeMsG5pTi4vnlGmaIrsA4s63Ra4P3XziW4ssbrpfaQyvejzRztHdlYfVcmUdTSalwfodaEk1k4CZd0Wqw8Pp4EV1AQnkkgAAAAAAAKMAABIIJAAAAAAIBJAGLMJI2ENAVbIlaXIvTiVboFRFdmeRxtfS6rONe7LqdHiwyNTBWQaCNFc8rJtiyjpJNNwfgXokV0tFqc8mXTiVyw8nU01/EiKsAgAAAAABRiAAAAAkAAAAAIJAEEMkAa2jTZAsNGEohHM1FZWjbjkdO6s5WprwVGjULElJePUt1SyihOeVg26K3wFIvo30WcLNETZEjTq1zyjMpaazHIuJkEgAAACjEAAAAAAAEggASCCQIAAAxaMgBpnEo6qjKOk0abIZCPLauDizRptTiR29w0mUzy+qi65fM3Ns8eoqllG+JzNr1CnFHTijFbbYF2mzJTibq3gguAxizIACCSjAkgkAAAAAAAAAAAAAAAAAYtGQAr21ZPPbztfEm0j1DRptoUkWVLHhNs1TqnwS5c+R6ui1SSZU1/Z2M3xLk/NEUbXbFY42LsjpqaJV8V4lWG3T8ZMs1bcl15mVW6LMm4wrr4TMAACjEAACSABIIJAAAAAAAAAAAAAAAAAjA4SQBGCcEgAAAAAAxBBIAAAAAAJIAEggkAAAAAAAAAAAAAAAAASQAJBA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4340" name="AutoShape 4" descr="data:image/jpeg;base64,/9j/4AAQSkZJRgABAQAAAQABAAD/2wCEAAkGBhQSERQUEBQVFRUVFRUVFBQVFRUUFBUUFBUVFBUQFRcYHSYeFxkjGRQUHzAgJCcpLCwvFR4xNTAqNSYrLCkBCQoKDgwOGg8PGiwkHR8pKSosLCoqKSkqLCwpLCwsLCwpLCwsLCwsLCksLCwsLCwsLCwsLCwsKSwsLCksKSksLP/AABEIAMIBAwMBIgACEQEDEQH/xAAcAAABBQEBAQAAAAAAAAAAAAAAAgMEBQYHAQj/xABHEAABAwIDBAUHCQYFBQEBAAABAAIRAyEEEjEFIkFRBjJhcZETQlKBkqGxBxQjM2JywdHSFyQ0c5PwFVOCstNDY6Lh8UQW/8QAGQEBAAMBAQAAAAAAAAAAAAAAAAEDBAIF/8QALhEAAgIBAwMDAwMEAwAAAAAAAAECAxESITEEQVETMnEikbFSYfAUgaHRBSNC/9oADAMBAAIRAxEAPwDuKEIQAhCEAIQhACEIQAhCEAIQhACEIQAhCEAIQhACEIQAhCEAIQhACEIQAhCEAIQhACEIQAhCEAIQhANYl0McRyKrG4t3pHxVljPq3dxVFKur4KbOSe3EnmfFL8ueZ8VBa9Oh6s2KtyV5Y8yjyp5lMNcltKjYbjnlXcyjyp5lIdUA1MJh+M5CJ0LrT90an1BUW311+5lkYSlwS/KO5lMVtpNb1qg7pk+5UW0Nqx1nReBm3QXEEhoaLkmDqQszidvMMFrpzl9OmXEUg6qwhpplroIhzmi/AyJWKXWuXsj9zTHp/LNtW6TMGmc/+I8SVEq9LXea3xc4/ALJU8U81adIsZTc8u3nPAZDQS7eIvpwPBOf46ym5+byb8sw3ykmGgmQHZSb3t6IGa5BzPqbJcvCLvRijRP6T1uYHq/UV4OklUzD9BPmC1yfO5An1LBbQ6QZ6VU03mkatWWMa5zi0ETkIiGxIALQBGrjCjnHxReGlzzlpNyknIRSc15DWXBzFouY6pMm08apt7zf3OvTXg6nR26fOLp7Mnwzp8bW5vcO9v5SuTVsTUDWuNSlWrPe57qfkppUg+XZC+RnAmOr2SQAouNxldrg9j3bwa19MzlJAgOZJkASQJtBI0kKtSmnjW/uT6afY7Odpf8Acj72dn+4AJA2m46Enta4O/2krl+G27WblaHaTmMbpI3osZyi400A0U+p0geDFQsqwwOLmNNTrGA1xLRld2TG6YLjZSuouXD/AAcuhG+O2BoahB5EkJ0Yxx0efFc+G3WggOzMnQjNl0aTOa0bwHrHAyp9DEGTkNwASBumCcoMaXNtFoj1sltNFUqPDNl87f6TvFJ+dv8ASd4rPUNsPaYeJ7xB/JWFDaTXcYPIrZX1Nc9lyUShKJYHFv8ASd4lefPH+m7xTIeiVpK9x754/wBJ3ij52/03eJTQQVJzlj4xb/Sd4lScHiHF7QXE35qC1S8F12966wQm8l0hCFSagQhCAEIQgGMb9W77pVBmV/jvq3/dKzwCsiVT5FhycY9NBqW0clOcHGCS1yZrY2NPH8BzTOPrim3eIHMkwB38u7XnErB4r5QG+ULaeV18lxJ1jNuuJA0sWiZ4Lz7uqctoGqunvI1+L2u1kuc4CBOozcRI4C9pE9pCynSHpjLXtY7I7fAdZ5flEhzd4SJaBmcY39DABojtFz353QbEAljXkRuhga+cpIc7S4jtKThtll3Wkn7V4BiQ1vAQ1ovwaLLzVZFPfdmxQJGC2xUq5/LgFrXVA0MZTnO0ZQ6rOUBmkExfSYtEw2Fc2o2pQBY5odvhznVDUqOl9UvGVoMbgjgOJKsqWHbIHWceqAM54dVrRA14D4K8wfRXFVYJYKLbXqGX8PMAMecLxoDxhWQVs9oLBDlGPJmzs5z3Z3lz3+m97nvA5S2IQ3ZjLlzgTx6pPjc8D4Ld0egNOPp6tSpzDYpt7R5zo148VY0ei2FZpRa7tfmqX1nfJV0ehk/cyp9TFcHNDTpA9a+kS7tEcP77wnmUm8GOPdTzcCfS7PeF1KnhmM6jGt+60N+ASnE8z4qxf8fDuzh9U/ByypTaOsxw76UaT9rs94TYNLg4N5wXNNp9GRG6fBdUJPMpqpTB6wDvvAH4o+gh5I/qn4ObfN+TiOFyDxNt4c2nwKjYjZ0g5g0g66jMCCIJB0hxsF0StsSg7Wiz/SMhuCDdscCR6yoVfolTdJY6ow3uDmuc996+rydeXIKl9FJbxZ2upj3Of1tnAtykFoA3QwANzXyk5QbNzO0AO8bqRXyllTI4N3SSXB1Sq4uEOYyN0lxAbeLeA0mN6L1mE5CyoLmOo6+YgXPawdbgTcmFT4zC5XZajHNN4zAgkSRaLmwGkjeAmbKiVdtbzJZL42RlwyOyvWIdWENbOXyQe6q4CID609Wpo6TrMyp+zNtsqcQDe17Rr/8AVUVdlDVtx2GJjhLbHjyN9QnqW03NFOm8ZGtbllu6BfMHuMye2ZGgJtettSZODaYWs6ARvDsubfH1XHJTqWJB1WQw/SUBtM0mPLjULapa1zm5JP0kSBroLGBwtF7hNs08Q0upm4Jnti09tuOo48StFXU2VYUt0ZrKUy6DkqVWUMXeDqFObVlevXbGayjFKLi9yQ0qVgTvt71Ba5TMC7fb3q/OxwuS9QhCpNQIQhACEIQDGP8Aq3/dKoGK/wAd9W/7pVAxWQKpjgao+0dsU8M0GoSMxF4cQBIGd7ohjRIMusBdSa9dtKm6pUIAAlxOgHb2cT4Ll/STbXzkmtlIaxrm0njqvbUDhlMxmzBrzwtHMBYOot1PT2/JfTX3ZI6SdITiKNSowQGP8ic5a5oe4tJDWAnOQLkm3OZg0FPAGq4kBrWhwIIaGDdA1i8k31Pq4q2dsnmSRInmXC2npfBW7QSclLUang0dkXnt1uI5rzlqtlpgbdoLcVQwrGQNTpA63D1N1mLnjCu8H0bfUg1AQw6saQCddXEGDfW5sCC1VmzcKWVWmJkwJ7TJMCwEk2HNdNpDdHcvSq6KNfu5Mdl7fAjZuz6VERSY1k6nVxm5zO1dftU0hRdFKatqXYyt5EELwtThCSQgGSxJcE8UhwQDJCQQni1NkLlgaIXtIfA/BKLUqi26gkhEKK5pMtqAPb3CfWNCe2ymEJDmrkkz+N6LtO9QJYbS0mxAyDLJBI3WBokOABMATKz2KwzmHJXbB1mN0wCS4awN0mQSAIkgmFvsqZxlNjmxVALSR6jwcOIPaFlt6aE14LoXOPJznFYQwAZcwGcoI4mTwMjj/wDTLTsY2iA5rgPNaMzW08zh13E77YnUNmWyAdTo9qbHNE7m8w6cxaAJ0BkNvoS4lxFpqSSw56cGRxaCCOYkS13aIN157UqnifBtjNSWxc7N2gKrGnNmJEh4aW+dlksJJaDax9IcbK3w2KMwbEf3I7Fz+rinNdUrEUyxwBDQxwLXNcHENh2hFyQb6xOun2XtPy9Gm+wflzC+otr7TZ7Suq7HW9S4KrK9SNVSrKds930je9UGDxWYSPDkeIVxsup9KzvXtQmpLKMDjhmpQhCFwIQhACEIQDOM+rd3FVGCw2Z3YLn8P77FbY36t3cVW1tp08JhnV67g1ouSePBrRzJ/Fd5xBs4azIpek7XOBpMfk1kZM+cHdIMmA3eEk+lqFy2gxz3ZM4fTpvc6mWghjGvOYimD1W30gXHYrPpJj3y5rqYDcU41muuagMAFr5uBPAAATHAkxMHT8nS3Rw9XYD2cV4V0tT0xN8FhZZLdUjcZrpx3Rx9cG/eBxWp6K9GMzC51sxHeWjQDlx8VntjYAnLN3OgnWY1EzPfrx7F1TBUMlNoHJex01Powz3Zjusy8ESnsWmCDFwp+Ver2FczONOC8FQhOlqSGqAKbVlKITQbdPoBsrwhKK9QDJCbcFILUnKoJGC1Koi4SnhFEbwTAIJCS5qdLUhwXGBkbDUnF4AuZbmD4KdhKPFSiFOnKBna2DNp4TroQdQVj9p4cNecklpN2xLgeXMnWNSbN4ArpdWkCLrF7TwjfKOa5tncfwngfyWe6pSWGXVSwzJYzCggg3a7UAmDxBtzTeAo+R3qbTLW8TmGQkExAtIt3d5mxxFPKS10cRwE+cYAiBFwAIGUidAjBYs0ic2QhsmajTUYBAl2Q2MC40ubXIXlKLi9DN+cot8FjASHtO6/XvFgfw9QWi2PU+mp/e/ArnmxMYS0t4WiwbwGgFgJMCPALZ9GcTmrUfve+CtnSSazBmW6O+ToiEIXolYIQhACEIQEfaB+if8AdKxHTzpTSZhzQdTfUZUpiS1hcxrWkEl5HVsG3i2ZbDb1XLhqzuVJ58GkrjNaq2rh3Pq5h5M2ey7i4ttTILgHCGu7r8yFRdZpWlHcI5eSsxG2KuINM4h2ZzGBsgQ29y8RZxdck9wtCmubmLGc4LveSNPRbzHW4iVAqUWg0mMaGgAAjM1xmQMxLSRJBkgHWVZYeoBiHHk0gafYb38D/evn0RVlyz5/Bps+mOxveiGzw6XOHG3Fayoqjo2QKQNhPqVs5e7J5PLfI2Wrxr4S4TbguAO5l4mSlMegHqbV7UK8FQBDyp7AbcENqQvYSSFAHcySU0Upj0JFOavKGqUXBJp6oQyK8XPekEJypqe8/FFIXUYA/hjZPlqYcvW1FJIp7FS7V2PMuarvygSKokEcwuWkwng5ptmgQARqDHETeWzcCziBeQM5MGyrq1MOY08OqZHmlpImxPVLhpwWo2/s9zc88iR3gSPeAs1TH0bxwa4H1NfaP9Lo/NeZdHEv52N9ctiooud5WWNDabDkJkHziGMYS6SAGsFuUaabHotV/eqQ/wC4PAgwsvti72tDXVnGkDlY5oq0wJLiQRvU3h435kOB00N30Vq/veG0uadhJAMOkAm5jRcV5VibOrEnE7ChCF6plBCEIAQhCAq+lI/csT/Jqf7Svn5uMeGgMzE5nFuUEkFwidRlEtaZ7OxfQvSEfutaf8t3wXz7hdmF1Rzd05Z3XEgkAwQ0AjMSBEcnFY+p2abL6e6E4F5NQSIO6XC0Zs14IsdB2zINwVd0BNaON+/rA8zz5D16qrqUmsqNLA4TmJJaQCZkQT1tSVtejew/K1s50F+PEDt+yOHrWPppf9yaLbtoGz2XQy0mjsU2nUiyG04AA4IIXtnmC21br0tUap2KVS0uoAktScidIXhQgZISmVIEL0tSSFJI6KgRkUchSaeigCHNSciecEh2lkA0QnGPTIDuKcLEAzWN002rBT1SnKZfTUbkYF+XkqQoVNt1YNbZSiRhzbynmVF49kppjYbdAU3SesCI7FjcPgTlrADqsJNo/wAoToOJ/wDZWh2hU8pWDeZDfGyV0fwuejXqRZ7gNB1XVc7hEDzQ3gFitWqS/v8Ag1V7L7HP9u4dpytMOqS3K50B1MNzvaGOmcpzXMQMo5BXHRG2MwoExmaL9mafeCmNvV25A3yLWvzg+Uc68MObNFjE5miZFjEXJV0PP77hhyqMH/i8/iFmj70i+ftO4IQheoZQQhCAEIQgK7pD/C1v5bvguGbQe6liMzA0l4MZoybwyvzTw1K7n0i/ha38t3wXGdvYeWZhqwz6jr+fqWe+OqJZW8SKuvtJ1Zxa5rJouOZ4eRmAbLpYbTqbTF+2dtsfbnzdjXRLSA12vdNhzjgucUMU2nlYabXZ6uZ5qG7jEZg7/p5SQZgzmN4ELZ7JAg4erF5y3DheYuLGRbvHavHm3TOMomtpSjhmjf00c52Voi8LV4WSwEmZC5W6g5mZsb9MT2uYPO9VhoIELYdG+k0gMqW5Fe5RcrYZ+559lel7GlcbpxtSEAg3CS8K4pHHVgmM5lGVEKASZSHL3if74BKIXRAyWr0VSEshNuCgkH1l5SklJypdOpCgDjmwvEh9SV5Q4qcgX5NIe1PJJapA1Tp3UoqOQvC8qAOPMKFtKoG0yZTpJKz+3MSXHIO4fmexcTlhHUVllQ+sYc7iT5NunWeCCYOsNzHw5rQ1mChgxTECWFzgZ85oa1pygnq8gSoGxMKHvzn6mkDlJB3iYzPg8XEACwMAC6qunO1HFhkkGpJaG+aKcvD5DvSptgQQcp9XnRs1NtfzybVHsZrGYljs3l21DXeSAXZcrQwtjR5M5SZmZPcp3Qtv75hnelWLh3ZSB7gs/h69V7GsJMOyhgv9XlBbm5gBzjf0ib2K13RqiG43CgaB1vArqmP1tkWvbB2BCEL0CgEIQgBCEICu6R/wtf8Alu+C5VUAK6p0j/ha/wDLd8FyshcyBkdp7PFN5luZsEiTEtgiJgwRp4JnZW0Ax2hGupdAEyGBz3XEcbcDyWqxuDD2wdeB5FZyrRyHfaHZQYaZLZ1DYB0PPu5LzL69Oz4Zsrnq+TZtrtxTGljorNEtcIOaBe484aEevuhCpMmMj29dg0++37JPhMKopYx/lWndbnuwNBbBEATALi4gEzJ619TN1SxjMSAZyVRo7SbRpwMeo8FirslRLK4O5QUkXexNuVcwYDra621JjgN665hQxDqNQZwGO1nRhi8gnTjY+K3uz+k9N8Necr9IPE9i92m6Nqyjz7a3FlqQmyE61wcJGiBTV5SJpuT4TDmr1hMHuKAdLUghIoV51TxQgaISITxCbGqAQWpVLj3H4LzEHePq+ATNPEw64Ec0BMagheteEmvYSOCkCHuhNAyElm0WO1KZ2htFrGHeaLHusCZPZZctrGWSkP1DAWSyHEVXMZdp+sfO7l40xFiI1NxcjUFScM6riJa0kU756jrSOOX0W631NiCE5UqtgUsPZhgOebZ5cGzPBm8DPL3+X1HUKf0QNldendjtap9G5tGPJ0mue4khocWNLpkxyIHjouYbc2jTxeIL6TQxuQAdbOC24ql0gSCSNL3EHVWe39s4pj6lNlNkM8rSLnFjA6m8ttDiPKEsa2OMOMaqJhMM6oYc4kSC83A0ADGjgPgFXp04S9zL84W45sLA2zu5Q2fR5xw7uxaPo+z9+w/3h8HJinSgQFO6P0/32j2OHwK9CuGlJGSUsvJ1FCEK8gEIQgBCEICu6R/wtf8Alu+C5bkXU9vj92rfy3fBc28kOYTGTlvBEdTVfjcGHd/92V4aY5hRKtLtCqsgmsM6jLDyjJ1qLmxlsWmR2EGbcu/sUpuPqYipSaaYpgM3nxOk2B7wZB096scTQlVtfDktLWksMgyJBBHEH8NF5dlLhysrz4NsLFL5LehtLLuVw2oyYEkZo5ibx3+9Tqez5AdhHh4BB8k/rNIM7p1adeYubLA1cKaRB3pyuzVLPcTLWtYA/dZYkz39yvcJi3DI5xaw+TJ3XQczTYO1a0kXgHnbgszrcfqgzvnk02E6QVaVZpqOcwGA+m+zSYIzMdpPZabcTC1bekgIBH9+vRYyj0nBAbXFOs3TUCoIE3b1m2B6zQnsM3DuvQrOoHUNPU4f6T1R4QtMOvshtNFEuni+Df0Mc1zbEKQyoIdcaH4LB/NMS3eaKdcR1qbix3ZMSJ0vHEpmrth4s9ldmurQ8ceRngOHFbYddXLkzy6eXY3FCqCbFSmv5rnmG6RCmZFUduYOba/MfZ945hTK/StzyIfTA4w9vCZ4/ZPgrl1NeOTh0y8G4Ndo1IXgcDouf4ja2v0jZv5zbRmnj9h/snkmsP0lq0zHlGQDxLTEF3b9l3gVP9RDyiPRl4Og4x8OJPIfALP47awJhtxzWW2rt2vWMeXy8Po2ZtJGoHYUvZVOoxoa0Vapky9wAJkiesZjWBHAc1XPq61wzqNEu6NLQ2q7gncRtYxvuA7JVI3DYgjeDafaSSdP9Pb7k1Uw1IfWvNQ+iNJvwFvOIuqJdcsfSi1UeRw7Q8o6KLS485tw46Tc2EmWkGE/80ayHYl2Y6im3QQZG7zBPWddQMd0iFJoj6MOdkbEZ3HvPVA4nhdZ+r0hNSAz6MODzmdBNQBxZIIMsBLXAOPEHXhklZZdu3t/g0RrUeDUbc6TbrWjKxri4MpZgJLC0E1CdbuGvImDBIhnpjQL5YCHCmQS2m4Av62Q5r9YNJJbHCSHSMpjXms50jXVxbBc0hsQS4ll26TBB4QpmAwAFhoOPPtnie1RFJNRgsslpJZYqtSdiKzqrtSRJvGgExN3WV1hMMGgALzD0QBbRS6YXo006N3yZLLNXwKaxTOj1P8AfKZ5O/ApqmxWPR+lGIYftfgVrjHLKGzfIQhC0EIQgBCEICv6Qfw1b+W74Lm4C6H0pcRg8QQYPkn39S5E3aL/AEyodijsxocuC4fooxKh/PnjVx92qb+dVD5x935KmdsWzpVtEqqFDqslePr1PS9zfyUao9+uY+A/JceojrQxNUcCP77FEqYVruqYMzyM8HCOI/BFd9Xg73D8lBqCrz9wWaVNcnmLwy+MpLncKmDe12gIOQQY6rTcTEyQAJFxJM3IOy2diW1msNYBuVjoDIblabjOSQ4NGUnhJJvCxAxlZupDhyIsnWbVF8zHN5lh/BZ7KLGuM/BapR+C9/xdrKzmUn1NJpndaaxnrMuG5JBEzJ5K/wAB0prk5GuZWjrNllTLFjnJgNv2rAPqU35PpD9GZYHGCDAEzrwb4L07OJObPJIIJBAzdpIgnjcyVVKqvvlP4Jw3+5vX9MKZBLqNEw4gkGJLTBAg71+Ur1u3aBBLsOyBY75ABkAg21uLdqwNHBvkiC1o6oaM2ggCeAmXHtKm4d5ZTpU8shrw905xJnrdaDbgA0rl1Q7SGP2Nq7G4cf8A5Wz2OJPhCR/i9KdygwHkSc3fEArMUtp1GOJpkticoJ3SNBbhAAC8w+KcajqtQy8tjKQcovI3myeY0VarXknT+xp6W3STDW02bpfJAs1ty4zoI5phvShz3BoqGTeG5W259vcNVkKgrOzuM53lsRIDWNdmy3FwffN09g2upPz5oJa5riXBsh+sFlx7uKs0QXLI0vwX1bbbDdxcd2S2ZqGTuhrTYAjzj6gVTO6ROqhlOkwMcHzVe5wLrE7rQDIEGPUolbE0RGeoHEAgZRmIB1bbTlomXbcaPq6ZOgl2kDS3Z3BWQg37YZ+Q8Lllniqb3VWODmlrDm4OzPMGXAgADWxJ1KZwuAayLl2WQ2Y3QTOUGNJJ8Sq7/EKz+XcApeHxFXk31j/2r40P/wBvbwv9lcp/pRc0KPPw4d/arOi1UdDF1B6PgfzVhQxz+TZ4WPD1rZXogsRRmkpPdlxT7FIpMVPS2m7k33/mpVPajuQ8D+avjKJW4SLunRVhsX6+n978Cs7R2s6d4eC0Gxng16ZHF34FaoOLi8FDi01k3CEIVJeCEIQAhCEBH2hgm1qT6b5yvaWmLGDylZr9mmG9Ot7TP0LWoXLinySm0ZM/JthvSre0z9C9Hyb4f063tM/QtWhR6cfBOpmU/ZvhvSre0z9CP2b4b0qvtM/QtWhPTj4GpmTPya4b0qvtM/Qku+TLCnV1X2mfoWuQnpx8DUzGO+SnCHV1b2mfoTZ+SPBxGat7bP0dq26FHpx8DXLyYM/I3gj51f26f/GvG/IxgRoa47nsHwYt6hToiNbMK35HsGNKmJ/qt/Qlt+STCjSrif6jP+NbdC5dMHyjr1JeTF/sqw3+bif6jP8AjST8k+GP/VxP9Sn/AMa2yFHoV/pX2HqT8mEd8juEOtXFf1W/gxNfsTwPF1c972H4sXQELtVxXCI1y8mDZ8jWBGhre0z9Ceb8kmDHnVvbZ+hbZCaI+CNTMc35LMIPOre0z9CUPkwwvpVvaZ+ha9CaI+BqZkh8mmG9Kr7TP0JQ+TjDcHVfaZ+hatCaI+BqZlf2cYaZzVfaZ+hKb8nuHHnVfaZ+hahCaI+BqZmf/wCAw/pVfab+lTcB0VpUXNc11QlpkZi0jus0K5QukkuDl7ghCFIBCEIAQhCAEIQgBCEIAQhCAEIQgBCEIAQhCAEIQgBCEIAQhCAEIQgBCEIAQhCAEIQgBCEIAQhCAEIQg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4341" name="Picture 5" descr="C:\Users\acer\Pictures\indir (1).jpg"/>
          <p:cNvPicPr>
            <a:picLocks noChangeAspect="1" noChangeArrowheads="1"/>
          </p:cNvPicPr>
          <p:nvPr/>
        </p:nvPicPr>
        <p:blipFill>
          <a:blip r:embed="rId4" cstate="print"/>
          <a:srcRect/>
          <a:stretch>
            <a:fillRect/>
          </a:stretch>
        </p:blipFill>
        <p:spPr bwMode="auto">
          <a:xfrm>
            <a:off x="3995936" y="4509120"/>
            <a:ext cx="1080121" cy="2130127"/>
          </a:xfrm>
          <a:prstGeom prst="rect">
            <a:avLst/>
          </a:prstGeom>
          <a:noFill/>
        </p:spPr>
      </p:pic>
      <p:pic>
        <p:nvPicPr>
          <p:cNvPr id="14342" name="Picture 6" descr="C:\Users\acer\Pictures\indir (2).jpg"/>
          <p:cNvPicPr>
            <a:picLocks noChangeAspect="1" noChangeArrowheads="1"/>
          </p:cNvPicPr>
          <p:nvPr/>
        </p:nvPicPr>
        <p:blipFill>
          <a:blip r:embed="rId5" cstate="print"/>
          <a:srcRect/>
          <a:stretch>
            <a:fillRect/>
          </a:stretch>
        </p:blipFill>
        <p:spPr bwMode="auto">
          <a:xfrm>
            <a:off x="5292080" y="4293096"/>
            <a:ext cx="1463427" cy="2409825"/>
          </a:xfrm>
          <a:prstGeom prst="rect">
            <a:avLst/>
          </a:prstGeom>
          <a:noFill/>
        </p:spPr>
      </p:pic>
      <p:pic>
        <p:nvPicPr>
          <p:cNvPr id="14343" name="Picture 7" descr="C:\Users\acer\Pictures\indir (3).jpg"/>
          <p:cNvPicPr>
            <a:picLocks noChangeAspect="1" noChangeArrowheads="1"/>
          </p:cNvPicPr>
          <p:nvPr/>
        </p:nvPicPr>
        <p:blipFill>
          <a:blip r:embed="rId6" cstate="print"/>
          <a:srcRect/>
          <a:stretch>
            <a:fillRect/>
          </a:stretch>
        </p:blipFill>
        <p:spPr bwMode="auto">
          <a:xfrm>
            <a:off x="251520" y="4869160"/>
            <a:ext cx="1872208" cy="18002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274638"/>
            <a:ext cx="8363272" cy="6583362"/>
          </a:xfrm>
        </p:spPr>
        <p:txBody>
          <a:bodyPr>
            <a:normAutofit/>
          </a:bodyPr>
          <a:lstStyle/>
          <a:p>
            <a:pPr algn="l"/>
            <a:r>
              <a:rPr lang="tr-TR" b="1" dirty="0" smtClean="0"/>
              <a:t>     Kendini </a:t>
            </a:r>
            <a:r>
              <a:rPr lang="tr-TR" b="1" dirty="0"/>
              <a:t>aydınlatan cisimler hiç </a:t>
            </a:r>
            <a:r>
              <a:rPr lang="tr-TR" b="1" dirty="0" smtClean="0"/>
              <a:t>ışık alamayan  ortamda </a:t>
            </a:r>
            <a:r>
              <a:rPr lang="tr-TR" b="1" dirty="0"/>
              <a:t>görünmez, ışık aldıklarında parlak görünür.</a:t>
            </a:r>
            <a:br>
              <a:rPr lang="tr-TR" b="1" dirty="0"/>
            </a:br>
            <a:r>
              <a:rPr lang="tr-TR" b="1" dirty="0" smtClean="0"/>
              <a:t>     </a:t>
            </a:r>
            <a:endParaRPr lang="tr-TR"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9144000" cy="6669360"/>
          </a:xfrm>
        </p:spPr>
        <p:txBody>
          <a:bodyPr>
            <a:normAutofit/>
          </a:bodyPr>
          <a:lstStyle/>
          <a:p>
            <a:pPr algn="l"/>
            <a:r>
              <a:rPr lang="tr-TR" sz="3100" b="1" dirty="0" smtClean="0"/>
              <a:t>    Işık kaynaklarının bir kısmı soğuk, bir  kısmı ise sıcak ışık kaynaklarıdır. </a:t>
            </a:r>
            <a:br>
              <a:rPr lang="tr-TR" sz="3100" b="1" dirty="0" smtClean="0"/>
            </a:br>
            <a:r>
              <a:rPr lang="tr-TR" sz="3100" b="1" dirty="0" smtClean="0"/>
              <a:t>    </a:t>
            </a:r>
            <a:r>
              <a:rPr lang="tr-TR" sz="3100" b="1" dirty="0" smtClean="0">
                <a:solidFill>
                  <a:srgbClr val="FF0000"/>
                </a:solidFill>
              </a:rPr>
              <a:t>1.Sıcak ışık kaynakları: </a:t>
            </a:r>
            <a:r>
              <a:rPr lang="tr-TR" sz="3100" b="1" dirty="0" smtClean="0"/>
              <a:t>Hem ısı, hem de ışık yayan, ışık kaynaklarına </a:t>
            </a:r>
            <a:r>
              <a:rPr lang="tr-TR" sz="3100" b="1" dirty="0" smtClean="0">
                <a:solidFill>
                  <a:srgbClr val="FF0000"/>
                </a:solidFill>
              </a:rPr>
              <a:t>sıcak ışık kaynakları </a:t>
            </a:r>
            <a:r>
              <a:rPr lang="tr-TR" sz="3100" b="1" dirty="0" smtClean="0"/>
              <a:t>denir.     	Güneş,elektrik ampulü, meşale,mum  ,ateş,    gaz  lambası   </a:t>
            </a:r>
            <a:r>
              <a:rPr lang="tr-TR" sz="3200" u="sng" dirty="0" smtClean="0">
                <a:hlinkClick r:id="rId2"/>
              </a:rPr>
              <a:t>www.</a:t>
            </a:r>
            <a:r>
              <a:rPr lang="tr-TR" sz="3200" u="sng" dirty="0" err="1" smtClean="0">
                <a:hlinkClick r:id="rId2"/>
              </a:rPr>
              <a:t>sorubak</a:t>
            </a:r>
            <a:r>
              <a:rPr lang="tr-TR" sz="3200" u="sng" dirty="0" smtClean="0">
                <a:hlinkClick r:id="rId2"/>
              </a:rPr>
              <a:t>.com</a:t>
            </a:r>
            <a:r>
              <a:rPr lang="tr-TR" sz="3100" b="1" dirty="0" smtClean="0"/>
              <a:t/>
            </a:r>
            <a:br>
              <a:rPr lang="tr-TR" sz="3100" b="1" dirty="0" smtClean="0"/>
            </a:br>
            <a:r>
              <a:rPr lang="tr-TR" sz="3100" b="1" dirty="0" smtClean="0">
                <a:solidFill>
                  <a:srgbClr val="FF0000"/>
                </a:solidFill>
              </a:rPr>
              <a:t>    2. Soğuk ışık kaynakları: </a:t>
            </a:r>
            <a:r>
              <a:rPr lang="tr-TR" sz="3100" b="1" dirty="0" smtClean="0"/>
              <a:t>Işık yayan ,ısı yaymayan ışık kaynaklarına </a:t>
            </a:r>
            <a:r>
              <a:rPr lang="tr-TR" sz="3100" b="1" dirty="0" smtClean="0">
                <a:solidFill>
                  <a:srgbClr val="FF0000"/>
                </a:solidFill>
              </a:rPr>
              <a:t>soğuk ışık kaynakları </a:t>
            </a:r>
            <a:r>
              <a:rPr lang="tr-TR" sz="3100" b="1" dirty="0" smtClean="0"/>
              <a:t>denir.</a:t>
            </a:r>
            <a:br>
              <a:rPr lang="tr-TR" sz="3100" b="1" dirty="0" smtClean="0"/>
            </a:br>
            <a:r>
              <a:rPr lang="tr-TR" sz="3100" b="1" dirty="0" smtClean="0"/>
              <a:t>       Lazer, </a:t>
            </a:r>
            <a:r>
              <a:rPr lang="tr-TR" sz="3100" b="1" dirty="0" err="1" smtClean="0"/>
              <a:t>floresan</a:t>
            </a:r>
            <a:r>
              <a:rPr lang="tr-TR" sz="3100" b="1" dirty="0" smtClean="0"/>
              <a:t> lamba,fosforlu cisimler,neon lambası, halojen ampuller …</a:t>
            </a:r>
            <a:r>
              <a:rPr lang="tr-TR" b="1" dirty="0" smtClean="0"/>
              <a:t/>
            </a:r>
            <a:br>
              <a:rPr lang="tr-TR" b="1" dirty="0" smtClean="0"/>
            </a:br>
            <a:r>
              <a:rPr lang="tr-TR" b="1" dirty="0"/>
              <a:t/>
            </a:r>
            <a:br>
              <a:rPr lang="tr-TR" b="1" dirty="0"/>
            </a:br>
            <a:r>
              <a:rPr lang="tr-TR" b="1" dirty="0" smtClean="0"/>
              <a:t>     </a:t>
            </a:r>
            <a:endParaRPr lang="tr-TR"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8820472" cy="5674642"/>
          </a:xfrm>
        </p:spPr>
        <p:txBody>
          <a:bodyPr>
            <a:normAutofit fontScale="90000"/>
          </a:bodyPr>
          <a:lstStyle/>
          <a:p>
            <a:r>
              <a:rPr lang="tr-TR" b="1" dirty="0">
                <a:solidFill>
                  <a:srgbClr val="FF0000"/>
                </a:solidFill>
              </a:rPr>
              <a:t>AMPUL NASIL IŞIK VERİR?</a:t>
            </a:r>
            <a:r>
              <a:rPr lang="tr-TR" b="1" dirty="0"/>
              <a:t/>
            </a:r>
            <a:br>
              <a:rPr lang="tr-TR" b="1" dirty="0"/>
            </a:br>
            <a:r>
              <a:rPr lang="tr-TR" b="1" dirty="0"/>
              <a:t>Ampulün içinde ince bir tel</a:t>
            </a:r>
            <a:br>
              <a:rPr lang="tr-TR" b="1" dirty="0"/>
            </a:br>
            <a:r>
              <a:rPr lang="tr-TR" b="1" dirty="0"/>
              <a:t>vardır.Ampulü yakmak için elektrik</a:t>
            </a:r>
            <a:br>
              <a:rPr lang="tr-TR" b="1" dirty="0"/>
            </a:br>
            <a:r>
              <a:rPr lang="tr-TR" b="1" dirty="0"/>
              <a:t>düğmesine bastığımızda telden</a:t>
            </a:r>
            <a:br>
              <a:rPr lang="tr-TR" b="1" dirty="0"/>
            </a:br>
            <a:r>
              <a:rPr lang="tr-TR" b="1" dirty="0"/>
              <a:t>elektrik geçer.Tel, elektrik</a:t>
            </a:r>
            <a:br>
              <a:rPr lang="tr-TR" b="1" dirty="0"/>
            </a:br>
            <a:r>
              <a:rPr lang="tr-TR" b="1" dirty="0"/>
              <a:t>sobasındaki teller gibi ısınır ve ışık</a:t>
            </a:r>
            <a:br>
              <a:rPr lang="tr-TR" b="1" dirty="0"/>
            </a:br>
            <a:r>
              <a:rPr lang="tr-TR" b="1" dirty="0"/>
              <a:t>yayar.Bu nedenle ampuller, elektrik</a:t>
            </a:r>
            <a:br>
              <a:rPr lang="tr-TR" b="1" dirty="0"/>
            </a:br>
            <a:r>
              <a:rPr lang="tr-TR" b="1" dirty="0"/>
              <a:t>enerjisinin büyük bir kısmını ısıya</a:t>
            </a:r>
            <a:br>
              <a:rPr lang="tr-TR" b="1" dirty="0"/>
            </a:br>
            <a:r>
              <a:rPr lang="tr-TR" b="1" dirty="0"/>
              <a:t>dönüştürür.</a:t>
            </a:r>
          </a:p>
        </p:txBody>
      </p:sp>
      <p:pic>
        <p:nvPicPr>
          <p:cNvPr id="16386" name="Picture 2"/>
          <p:cNvPicPr>
            <a:picLocks noChangeAspect="1" noChangeArrowheads="1"/>
          </p:cNvPicPr>
          <p:nvPr/>
        </p:nvPicPr>
        <p:blipFill>
          <a:blip r:embed="rId2" cstate="print"/>
          <a:srcRect/>
          <a:stretch>
            <a:fillRect/>
          </a:stretch>
        </p:blipFill>
        <p:spPr bwMode="auto">
          <a:xfrm>
            <a:off x="7524328" y="0"/>
            <a:ext cx="1289298" cy="1556793"/>
          </a:xfrm>
          <a:prstGeom prst="rect">
            <a:avLst/>
          </a:prstGeom>
          <a:noFill/>
          <a:ln w="9525">
            <a:noFill/>
            <a:miter lim="800000"/>
            <a:headEnd/>
            <a:tailEnd/>
          </a:ln>
        </p:spPr>
      </p:pic>
      <p:pic>
        <p:nvPicPr>
          <p:cNvPr id="16387" name="Picture 3"/>
          <p:cNvPicPr>
            <a:picLocks noChangeAspect="1" noChangeArrowheads="1"/>
          </p:cNvPicPr>
          <p:nvPr/>
        </p:nvPicPr>
        <p:blipFill>
          <a:blip r:embed="rId3" cstate="print"/>
          <a:srcRect/>
          <a:stretch>
            <a:fillRect/>
          </a:stretch>
        </p:blipFill>
        <p:spPr bwMode="auto">
          <a:xfrm>
            <a:off x="467544" y="5373216"/>
            <a:ext cx="2088232" cy="148478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274638"/>
            <a:ext cx="8820472" cy="6106690"/>
          </a:xfrm>
        </p:spPr>
        <p:txBody>
          <a:bodyPr>
            <a:normAutofit fontScale="90000"/>
          </a:bodyPr>
          <a:lstStyle/>
          <a:p>
            <a:pPr algn="l"/>
            <a:r>
              <a:rPr lang="tr-TR" dirty="0" smtClean="0"/>
              <a:t>    </a:t>
            </a:r>
            <a:r>
              <a:rPr lang="tr-TR" b="1" dirty="0" smtClean="0"/>
              <a:t>Enerji </a:t>
            </a:r>
            <a:r>
              <a:rPr lang="tr-TR" b="1" dirty="0"/>
              <a:t>kaynaklarının </a:t>
            </a:r>
            <a:r>
              <a:rPr lang="tr-TR" b="1" dirty="0" smtClean="0"/>
              <a:t>bilinçli  kullanılması </a:t>
            </a:r>
            <a:r>
              <a:rPr lang="tr-TR" b="1" dirty="0"/>
              <a:t>ve </a:t>
            </a:r>
            <a:r>
              <a:rPr lang="tr-TR" b="1" dirty="0" smtClean="0"/>
              <a:t>enerjide   tasarruf </a:t>
            </a:r>
            <a:r>
              <a:rPr lang="tr-TR" b="1" dirty="0"/>
              <a:t>yapmak için </a:t>
            </a:r>
            <a:r>
              <a:rPr lang="tr-TR" b="1" dirty="0" smtClean="0"/>
              <a:t>insanlar   </a:t>
            </a:r>
            <a:r>
              <a:rPr lang="tr-TR" b="1" dirty="0" err="1" smtClean="0"/>
              <a:t>floresan</a:t>
            </a:r>
            <a:r>
              <a:rPr lang="tr-TR" b="1" dirty="0" smtClean="0"/>
              <a:t> lambaları  geliştirdiler</a:t>
            </a:r>
            <a:r>
              <a:rPr lang="tr-TR" b="1" dirty="0"/>
              <a:t>. </a:t>
            </a:r>
            <a:r>
              <a:rPr lang="tr-TR" b="1" dirty="0" err="1" smtClean="0"/>
              <a:t>Floresan</a:t>
            </a:r>
            <a:r>
              <a:rPr lang="tr-TR" b="1" dirty="0" smtClean="0"/>
              <a:t>   lambasının </a:t>
            </a:r>
            <a:r>
              <a:rPr lang="tr-TR" b="1" dirty="0"/>
              <a:t>içindeki gaz, elektrik enerjisinin </a:t>
            </a:r>
            <a:r>
              <a:rPr lang="tr-TR" b="1" dirty="0" smtClean="0"/>
              <a:t>etkisiyle     ışık </a:t>
            </a:r>
            <a:r>
              <a:rPr lang="tr-TR" b="1" dirty="0"/>
              <a:t>yayar. </a:t>
            </a:r>
            <a:r>
              <a:rPr lang="tr-TR" b="1" dirty="0" err="1"/>
              <a:t>Floresan</a:t>
            </a:r>
            <a:r>
              <a:rPr lang="tr-TR" b="1" dirty="0"/>
              <a:t> lambaları enerjinin büyük </a:t>
            </a:r>
            <a:r>
              <a:rPr lang="tr-TR" b="1" dirty="0" smtClean="0"/>
              <a:t>bir  kısmını </a:t>
            </a:r>
            <a:r>
              <a:rPr lang="tr-TR" b="1" dirty="0"/>
              <a:t>ısıya değil ışığa dönüştürür.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274638"/>
            <a:ext cx="8820472" cy="3658418"/>
          </a:xfrm>
        </p:spPr>
        <p:txBody>
          <a:bodyPr>
            <a:normAutofit/>
          </a:bodyPr>
          <a:lstStyle/>
          <a:p>
            <a:pPr algn="l"/>
            <a:r>
              <a:rPr lang="tr-TR" b="1" dirty="0" smtClean="0"/>
              <a:t>      Ampul</a:t>
            </a:r>
            <a:r>
              <a:rPr lang="tr-TR" b="1" dirty="0"/>
              <a:t>, ışıkla beraberinde ısı</a:t>
            </a:r>
            <a:br>
              <a:rPr lang="tr-TR" b="1" dirty="0"/>
            </a:br>
            <a:r>
              <a:rPr lang="tr-TR" b="1" dirty="0"/>
              <a:t>da yayar.Çok </a:t>
            </a:r>
            <a:r>
              <a:rPr lang="tr-TR" b="1" dirty="0" smtClean="0"/>
              <a:t>enerji   harcar.Maliyeti </a:t>
            </a:r>
            <a:r>
              <a:rPr lang="tr-TR" b="1" dirty="0"/>
              <a:t>düşüktür </a:t>
            </a:r>
            <a:r>
              <a:rPr lang="tr-TR" b="1" dirty="0" smtClean="0"/>
              <a:t>ama  çok </a:t>
            </a:r>
            <a:r>
              <a:rPr lang="tr-TR" b="1" dirty="0"/>
              <a:t>enerji harcadığı </a:t>
            </a:r>
            <a:r>
              <a:rPr lang="tr-TR" b="1" dirty="0" smtClean="0"/>
              <a:t>için   ekonomik değildir.  Pillerle  çalışabilir</a:t>
            </a:r>
            <a:r>
              <a:rPr lang="tr-TR" b="1" dirty="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363272" cy="4954562"/>
          </a:xfrm>
        </p:spPr>
        <p:txBody>
          <a:bodyPr>
            <a:normAutofit fontScale="90000"/>
          </a:bodyPr>
          <a:lstStyle/>
          <a:p>
            <a:pPr algn="l"/>
            <a:r>
              <a:rPr lang="tr-TR" b="1" dirty="0" smtClean="0"/>
              <a:t>        </a:t>
            </a:r>
            <a:r>
              <a:rPr lang="tr-TR" b="1" dirty="0" err="1" smtClean="0"/>
              <a:t>Floresanlı</a:t>
            </a:r>
            <a:r>
              <a:rPr lang="tr-TR" b="1" dirty="0" smtClean="0"/>
              <a:t>  lamba </a:t>
            </a:r>
            <a:r>
              <a:rPr lang="tr-TR" b="1" dirty="0"/>
              <a:t>pahalı</a:t>
            </a:r>
            <a:br>
              <a:rPr lang="tr-TR" b="1" dirty="0"/>
            </a:br>
            <a:r>
              <a:rPr lang="tr-TR" b="1" dirty="0"/>
              <a:t>olmasına rağmen daha uzun</a:t>
            </a:r>
            <a:br>
              <a:rPr lang="tr-TR" b="1" dirty="0"/>
            </a:br>
            <a:r>
              <a:rPr lang="tr-TR" b="1" dirty="0"/>
              <a:t>ömürlü ve daha verimlidir.Isı yaymaz ve </a:t>
            </a:r>
            <a:r>
              <a:rPr lang="tr-TR" b="1" dirty="0" smtClean="0"/>
              <a:t>ampule  göre </a:t>
            </a:r>
            <a:r>
              <a:rPr lang="tr-TR" b="1" dirty="0"/>
              <a:t>daha az enerji harcar.Enerjinin büyük bir</a:t>
            </a:r>
            <a:br>
              <a:rPr lang="tr-TR" b="1" dirty="0"/>
            </a:br>
            <a:r>
              <a:rPr lang="tr-TR" b="1" dirty="0"/>
              <a:t>bölümünü ışığa dönüştürdüğü için daha </a:t>
            </a:r>
            <a:r>
              <a:rPr lang="tr-TR" b="1" dirty="0" smtClean="0"/>
              <a:t>ekonomiktir.Şarjlı </a:t>
            </a:r>
            <a:r>
              <a:rPr lang="tr-TR" b="1" dirty="0"/>
              <a:t>olanları vardır.</a:t>
            </a:r>
          </a:p>
        </p:txBody>
      </p:sp>
      <p:pic>
        <p:nvPicPr>
          <p:cNvPr id="17410" name="Picture 2"/>
          <p:cNvPicPr>
            <a:picLocks noChangeAspect="1" noChangeArrowheads="1"/>
          </p:cNvPicPr>
          <p:nvPr/>
        </p:nvPicPr>
        <p:blipFill>
          <a:blip r:embed="rId2" cstate="print"/>
          <a:srcRect/>
          <a:stretch>
            <a:fillRect/>
          </a:stretch>
        </p:blipFill>
        <p:spPr bwMode="auto">
          <a:xfrm>
            <a:off x="3851920" y="5013176"/>
            <a:ext cx="1428750" cy="14287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9"/>
            <a:ext cx="8686800" cy="4248472"/>
          </a:xfrm>
        </p:spPr>
        <p:txBody>
          <a:bodyPr>
            <a:normAutofit/>
          </a:bodyPr>
          <a:lstStyle/>
          <a:p>
            <a:pPr>
              <a:buNone/>
            </a:pPr>
            <a:r>
              <a:rPr lang="tr-TR" b="1" dirty="0" smtClean="0"/>
              <a:t>          Görme olayının     gerçekleşebilmesi için baktığımız </a:t>
            </a:r>
            <a:r>
              <a:rPr lang="tr-TR" b="1" dirty="0"/>
              <a:t>varlıkların </a:t>
            </a:r>
            <a:r>
              <a:rPr lang="tr-TR" b="1" dirty="0" smtClean="0"/>
              <a:t>bir   ışık </a:t>
            </a:r>
            <a:r>
              <a:rPr lang="tr-TR" b="1" dirty="0"/>
              <a:t>kaynağı tarafından</a:t>
            </a:r>
          </a:p>
          <a:p>
            <a:pPr>
              <a:buNone/>
            </a:pPr>
            <a:r>
              <a:rPr lang="tr-TR" b="1" dirty="0" smtClean="0"/>
              <a:t>  aydınlatılması </a:t>
            </a:r>
            <a:r>
              <a:rPr lang="tr-TR" b="1" dirty="0"/>
              <a:t>ve bu varlıklardan gözümüze ışık</a:t>
            </a:r>
          </a:p>
          <a:p>
            <a:pPr>
              <a:buNone/>
            </a:pPr>
            <a:r>
              <a:rPr lang="tr-TR" b="1" dirty="0" smtClean="0"/>
              <a:t>  gelmesi </a:t>
            </a:r>
            <a:r>
              <a:rPr lang="tr-TR" b="1" dirty="0"/>
              <a:t>gerekir.Dolayısıyla karanlıkta görme olayı</a:t>
            </a:r>
          </a:p>
          <a:p>
            <a:pPr>
              <a:buNone/>
            </a:pPr>
            <a:r>
              <a:rPr lang="tr-TR" b="1" dirty="0"/>
              <a:t>gerçekleşmez. Çevremizde ışık olmasaydı hiçbir </a:t>
            </a:r>
            <a:r>
              <a:rPr lang="tr-TR" b="1" dirty="0" smtClean="0"/>
              <a:t>şeyi    göremez</a:t>
            </a:r>
            <a:r>
              <a:rPr lang="tr-TR" b="1" dirty="0"/>
              <a:t>., hiçbir cismi bulamazdık. Çünkü </a:t>
            </a:r>
            <a:r>
              <a:rPr lang="tr-TR" b="1" dirty="0" smtClean="0"/>
              <a:t>bütün   cisimler </a:t>
            </a:r>
            <a:r>
              <a:rPr lang="tr-TR" b="1" dirty="0"/>
              <a:t>ancak ışık sayesinde görülürler.</a:t>
            </a:r>
          </a:p>
        </p:txBody>
      </p:sp>
      <p:sp>
        <p:nvSpPr>
          <p:cNvPr id="24578" name="AutoShape 2" descr="data:image/jpeg;base64,/9j/4AAQSkZJRgABAQAAAQABAAD/2wCEAAkGBhIREBUUExQVFBUSFBcXFRYVFRkYFhkZGBcVFxgdExcYGygfGRwlHBccHy8gIycpLC0sFx4xNjAqNSYrLSkBCQoKDgwOGg8PGiolHyQpKS8sLCwsLC4tMCwpMCwsLiwvLCwsLy4sLSwsLywsMCwsLiwsLCksLCwsLCwsLCwsLP/AABEIAKMA6AMBIgACEQEDEQH/xAAbAAEAAQUBAAAAAAAAAAAAAAAABAECAwUGB//EAEUQAAIBAgQDBQQHBgMGBwAAAAECAwARBBIhMQUTQQYiUWFxMoGRoQcUI0JScrEzYnOSotEVQ4IWJGOywvBTdIOTwdLh/8QAGwEBAAIDAQEAAAAAAAAAAAAAAAECAwQFBgf/xAAxEQACAQIEBAMHBAMAAAAAAAAAAQIDEQQSITETQVFxIoHwBWGRobHR4RQzwfEyQnL/2gAMAwEAAhEDEQA/APcaUpQClKUApSlAKUpQClKUApSlAKVa8gFrkC5sLm1z4Dzo0gBAJAJvYX1Nt7eNAXUq0yAEC4uQSBfUgWvYeVx8RTmC+W4uADa+tjcA28ND8KAupVkcoa9iDYkGx2I3B86RSqwupBFyLjUXBIPzFqCxfSlKAUpSgFKUoBSlKAUpSgFKUoBSlKAUpSgFKUoBSlKAUpSgFKUoDUT836xmMLOsYtFlZLXI7zHMwN/ujwGb8WlkEk3NeR8O5J7sYDx2VNCfv7sdT6KOlbqsU2JVCoYgZ2yrfq1ibetgaixl4mmy+f3NF/iLxScyWCTPPIIo7NGQo7xVfb0vlLE+JA6CroWxKxuRA3PlN2bNGVXoAO/qEXYdSDtc1m7S+1hP/OR/8ktbqq2LudknZa9+XmaVElEQhjieIHQyM6EgE3dtGJLnXX8RvW2w8CooVRZVAAA6AbVkpVkjFKdxSlKkoKVq+MdoYsMAzsmUH7Q51DItvayHVgOoGtuhrR9qe1suExAKhXi+qmTKxCLmM8MYYyHayu2nWrRi5OyB2FK89xX0iy/YukYyEjmb5cr4aOUu5KZlSMuSbC5C7VtOK9rZMPxAwst4TDG2ciyo1sUxF1BZmcRAKNu63WwOTgzIuddSuD4Z9I8kwj+wQmaYwIySMyGQcl98mi8qR39YWHWscn0lyrh2keGJGKRSRgyvlZZPrPdZuX3X/wB3Pl3gL30LgT6C6PQKV5yfpKlEznljIUJSIvaQWEBzMBH7Lc3unMbhT7vRqrOnKFrhO4pSlYyRSlKAUpSgFKUoBSlKAUpSgFKUoDDi3dUJjUOw+6Wy3HWxsdfC+nmK1suKjxStA2aGUi4VxlkUqbh4+j5TY3UkbX3rFipUZyzLi4m2zIHKm3lHmX5VgxnFJlkOHgIllQBnmnACRBr5QVjCmRyATlGXTUsLi8N21B5p217e4teJLA00UAw3KJBVSObluXUtqVs2gPQ+Neg8C4xPiMFhpZHADjmTSoLAhGyqkYGpLsOnS4G4rRxdi45ZsVzGEzyKM0jwREJNIBm5SlTayJHoSfaOtyaldlsNisJhIRCyYmFRmMDoI5kNyXEMq9wlXLDK6ja2YVo/r6MZ5ZOxkyux1XEONNHIsaqhZwCA8hU66d5VRiqjbMbC5A3rJycW28kSeSxs5H+pnAP8tcvFiMKAkkR+sPKeYM4kflnoZIo0Z2kG3f7wykXWum4TxJnChllYm93aExL1PsscwHQXufOt8xl/+EufbxEx/KUQf0KD86p/s/CfaDSfxJHcH1DNb5VsqUBB/wAGhAAVFQXuQiqoYDo1hqL626210qViMOrqVYXVgQR4g7islKAsihCKFUWVQAAOgAsAPdV9KUBFl4ZE0qSsoLxBghN+7mFjYXte2l7XsT41JIqtKXBAh4FAk7TrGOa17tcncKDYE2UkKLkAXtU+lKltvcClKVAFKUoBSlKAUpSgFKUoBSlRcbxFY7DVnb2Y11dvQdB4sbAeNCUm9ESWYAEk2A1JOw9a1Zx8kxywDKlv27Dun+Ch1c/vGy9e9sb14c0pzYixG4hBvGPzn/Mb17o6DqZOL4hHFbOwBb2V3ZvyqNW9wqC6SWi1fr4/Tuc3j8OwkaOCMysLZmMkwuxAJMzgql/QkgWFhoK1sPE3hlkxD5JFmdUnWI5WSZAI1aESN9srABSoswKaAm9briUOLxBNgIoBsjBi7i2udEYMfAJmXzzbCvBOyYVudiAskmnLUquSFFBCLGoAGax1YDqQNNTD1Vg1zkzkuJcFwDzPM2NmgdiSy5+UQTb7rxhzt52v51tODYpY4eVgxNi2uftJLrEG0uZJioUDqQoZvK5rtIsHaV5CxOcIoHRQmbb1LE39PCo+I4ZaRpUNy65ZIjblyW0ubjR7d2+xFgQbC3NrezYVn45Nrp61JjM4/h8UWGdMLMcTeLMbkZlkBJaR4whzgFmJ0zWG/Wuzw/CYlIdc+mo+1kI1HVS1jVMNhonjC6kKSAG9tD4X3BHQ32tqavgnZGCSG5PsP+LyPg367jqB01poUsTKUpUlRSlKAUpSgFKUoBSlKAUpSgFKoapQF1L1bXHdv+1v1dORCxE8gBLr/lpffbVmsQB6nTS9ZSUVdkxTk7I7OleJT9rcc4UHEydzVSMqncHvZQM23XxNegdhe2EmN5qyoiPEVIyE2dWv3spJy6qRbMfdpfFTrxm7IyToygrs62o/EcSY4ZHFiUjZgDsSqk6/CrMdxFIRdjqb5VGrNbew/UnQbkitMMQ+JN8hkTpGpyw/+rKf2vogK/m3rK2IQb8T2M57QieUQ4Z0JObNLmVguSwbIoN3a5Av7I13tas0U8MDMqZppTbPl78hPTmNso8ASB4CsU/AJJSHeUqwFgsSgR5TYlWv3nGg6rsNBWz4fhuXGFsgtf8AZrlXfotzb4moVy8nBLw/D8kblYiX2mEK/hTvSH8zkWX0UE/vVJwnDo4rlV1PtMblz+ZjqfjUmlWsYXJ7ClKVJUUpSgI2JwpJzocrgWv0YeDjqPPcfEGiOsylWFiLZlO4PQgj4hh4eVSqj4nChrEHK6+yw6eRHVT1H6HWoLJ9THBMUYRub39h/wAXk37w+e46gSo5QwupBFyLjyJB+YtWn4lPmQh2aMrbMqhGzXZVDIXGwJ3FiOvSpHDVMAETktqxWQ275JLHNYABrk6denUCLl5Q0vzNlSlKsYhSsc2IVFLOwVRuWIAHqTSDEo4zIysPFSCPiKAyUpSgFKUoBSlKAoapVTVKggV4j2oxiy47EOpuDKVGpN8gCd2/S6mvbq8NjwkcOKmgxDRKsUyjNINHUM5KqxH2bMJI2sNTYgHStXEpuKRs4dpSua9WubKGY3AsisxBO18oNvfXa9kOD4nDSOyvDzJowmRhcIynNl5gNy4u2mitptl1lcT4rDw3Bq6reIMoAD7iQk3Ba+Y63t18qtSRJQC0RfmI8qSwC75Qy5Dlj+0Js69DqDe1aVJuMrpG7OKcfEb/AAmAijYviI55JD7Ukw5q6bACK6oo3AygCugwuMjkF0dXHirA/G2xqBg8HOI0IlYMVUskqiQBiBcXBDb/ALx9K4jsZxwcRnxMsuFlaSA8pyD7DZ3uqAsPZCLtqMx3zV023FpJb+tTSlapq367P7np1K0McyAgJiHibpHOL38gJQGP+lqmjEYhfajSQeMTWP8AI/8A9jWS5jdNr1Y2NK1445ENHzRH/iqUHuY90+41PVwRcG48RS5Vxa3K0pSpKilKUAq01dXNdq+MFSMPGSrOuaRhoVj1AAPRmIIBGwVjppVoQc2oorOSiszMPF8RhQeWZJ5WUi6pIWyMCCM7E5VP7pOvgRUSXtXK9o2jjAO5YsS1rEFctgrDfc23Fa6OMKAqgAAWAGw9KSRhhY/9+nga6kMDCK11Zz5Y+pLTZfMy4rtxLCQkk0KEi6s0ZJYA2732mhuQL21+VR4vpJue7jMI2m3KJ/Sa9SeymEV8TiecMy5IYEci2tpJXGYbMeYm1rlR10rb8D47hZJmguVliZlAcFHNiRsdzYXuNxrpetGpUpwm45UbkKVSpDPm+hyPG+1gxJSN5cM4QTOAlkYOI2VdZJWCnvm1+oBqD2NxrYdo+UUDmCQyiVs578qZb8tgCRy2tfUA20vXrGJ4TFIQXBNv32ttba9jUOTsnhWvmjDDwYAja3UeHWte0XVz206GXxcPJfXqc8eNYttefa/4IowPcGDH4k71fh+0uLjbvFJ06qV5cm33XByE+RUeorbf7CYKxtFa+xU5SNLC2W2nWuf4/wAETC4jDiFpMrrMXR5WdcqKgUqHJI7zjWt6E6NRqOQ0pxqwTlmOz4TxePEpmjJ7pyurCzo1gcrjobEHwIIIuKn1wPB5zFjImG0v2L+BBBZCfNWFgfB28a76tetS4U8psUanEjmFKUrCZihqlVNUqCCNxLHrBE0jAkLbQbkswUAX8yK834/g1xnEY5BnhCmHmA2Od1vIlrNYDu5Dbf3a9f2rxlzFAu7MJHPQIhFgfNmIsP3WPSua4pw6Rs7xPZyq5VKixeMsVu241PTwG4uDsRw3FpPryOhhqGaOcmY6eKJFgCly4yrCi82TJexYRkG6re/eFrC3lUzsjwwmTmMGKxqOUeT9XW7B1YLEQG0XcnQmQ+AtzvDcdJinTFxWiAyZc2bMzKrB1YaAJmd0N73y3sLCu6h7WYV1JEozDQx7ygg2I5Y7x10uBbztWhTwrpxjUlzK4jNZWWjKcf7QfV1ORDK4UnIpANyCIxrpdnsALjqelU7HxIMHGVXKZLySjrznJaXNoO8HJBuOleddreIvNjsNDHG7yzYhpnjyK6iNEC2kUsFZwoB9ru33vY13HYriPc+rsjLJGGdvasuZyQGz95TroGvcKSCQKtCbk/dyNaUEl7+Z0ssKsCGAYHcEXB9Qahf4JGP2ZeL+GxUfyar8q2FKy2KqTWxrjDiV2aOYeDjI1vNlup/kFQWhiU3aCWA/ihvb38k/qtb+lLFlUt6sabDSu2sGISYD7sgBYeWaOxX/AFKTVknGsSrlTh17oGokZr36hVjzFem19Nq2eK4bFJq6KxGxI7w9G3HuNaLiPZ0cwHmSKCQEZmLqp07jgm+U+IIvsdbGqu62MsHCT8Xr4W+htOHcXEhKuY1fogds9v3kkRWHwrZVok4e6LleCOZb30Yk+5JiQPc1WBoE0DzYU+DkhPdzA0Z9Aam75lXCLfh+/wCToK89xkwfETv15zJr/wAOyD3aX95rsEfEKLgxTrbcXjb/AKlb+muExOLyT4gSK6fbs2q3ADBW1ZbjcnWt3BSSqa9DQxlOTp+HXX1puSKVZFMrC6sGHipB/SrxvXaucZq2jN12EwobDzMwBE+JlJ8CEIiF/dH8qw8Z7NJOhVv2ifsZf8xCNV741IB/7vrWx7CRZeHwGwUuGkIHjK7yf9VWdpHdMPiWQlWWGVlYbghGYEeelfOfb7q8SjKnK152v/1/R6bDLTL2K9i+OHEYFZJmAePMkxNhZkJBLeGmtQeI9qUnyZBOMOJFeScRExuim9lObPkJscwUggHob1z2DefC8xsO6z4fEEy5GUyIQ4JN7d6520vtrfeo/B+ONz5BFC3JAVjFnzsC7Ek4IBNVygsE3IBK7Wro414mlRUqMU3zT5pb2t/JOGrUqk24PVeu1/jY7fC8ZklmGZooYibwqsiyS4gdHXL7Met9LnxI1vp+0sufHnwhw6KNt5XZ3sfSOOpnYSVXOIaIDkcwco2IszKGmVL6hQ9rjoxbTStTjmDY3FsDf7VFPkUhiFh8a6fsuXFcajTV1ez3Rg9pySjaKtt9/V2/gVwoviMOoFyZ1PoFV2J+Ar0OuM7K4XPi2c7QxAD80rG/vCxj3SeddnWxi5Zqr9xrYWNqfcUpStQ2ihqFxjG8mCSS9iqmxsW7x0XQb94ippqHxbhq4iB4WJAkUi43U7hl8wQCPSod+Q56nkpwU+IdJedK0yKpmBbI7g5yY4gB3gGBYAt6b1K4Dx9ea6Fi4ZwBIdCGKjKr+RAsrWGoIIvqYGKwBWdxPZZ8OyADUB1ZlAaBgQwIa7i99G6ENaFj8UjpbDMG5RPNCXzZVBW5BF5ADvv5a2rlw9oV1WzWfh0kv9V/d9H1dvcdPiqnFyir9Et35HR8XxQjw7yi4GGxGY+QzAOR5BZC1V55wjBUu7SoRDbXd7tpfvtl5dlGrkdBcjVYPjRMUglRneaKJXiUE3mbNC+pGVQV5bG56mvTODdlY4GR8z5ljC5C5aNWIAYoCLja1r28AK9DiJQqU7PaSQrYiKWm/wBO5ZwzsosWMbEXvlgWCEbkDM0krueru5FyPw+em/FKqK0jmFaUpUgUpel6AVbJGGBBFwRYg7EVdelAUAoReq0oCA3BIb3VTGfGIlPiFIB99cn2m4bLDOrrJnEy5TzBrnjFwMyAbpfUg/s67utH2wgzYVmAu0TLILeCsM/9BaslGWSaZWs3ODT17nDyqCbyQm/40sx+K2f5VgxOJCRSNHMSY43bI1mPdUm1ms428a21ROJYdZBHGwuJp4Y9r2DSKWt4d0EXHjXZqRyxcvXyOTCpmaj+V8Hc7LgqT4bDQxNFnEUMaXRxm7iKuqsFF9OhrPxbDc6B+6RzIpFIYWIzIy6j31mPBwv7OSWPyDZl/lkzD4WqXEhygOQxtqbWB91zavM18PGvFRnyaa7p3Xrod7OovNE8R45xp8LFA0VlzYeJnW10YsgvmHUnYkWPnXU/RrjZ+IuMRMqrHhrrGFvZpmWzub/hTQeGc6msnaj6JPrAAgnKKLZY5BnVQLkBGvmCgn2TfTQECu14BwZMJho4I9o1sT1ZjqzHzJJPvrvYvFUKmHhCEfHfxPt9bv6HPoYZU6sqj8vNWfy/GxOjjCiwAAudALDU3PzN685hlzmRzrzJ5mHpzGVf6VFegcQxXKikkO0aM+v7qltfhXnXC4SkESndYkB9cozfO9YcBHxN+4x42XhS951XYsC05trzgD52ijt+tdLXJ9jJrS4hD15Ui+hUxtb3x6/mFdZWtX/cl3Nih+3HsKUpWEzFDVKqapUEHK9v8HDyBK3dnQhYGAF2ZvuMDuu5PUAEgg15Xg+GR4SdpyJACCMqgOozEbEWY67KRfUb133bfHZ8WI9csEY9M8hJPvCKv85qV2D4CHRcTMFZ8zCJQDljysVza7ubb20BsOpO3LC01hpSk5Jz00drpcnuv56GKNeaq5Y2supx0SMcwkSSJpczcuRGjfIbLezAX8yL2JFen9lOMfWcOC37SM8uX8yga+jAhv8AVWs+kaNThUBOVzOnLYWzC12bLcHdAQR1BqN9HqHPiDfQiHTzHN1+Fh7qyuKnhI2VslkuxjTarPX/AC1O0rHO9hcVkrBjBpXOextLcYaUnfasbzFzpovzP9hWHNoBVSTlql3axZx18y8YMeFVODXwFYwxF9aIxBGu9UtLqMrt67lYsOp6CsgwoG2h8qwqennV7HU+lHe+4lGzsZDO4sDapStp7q14+7VL7+tXUmMvrzsbOsGMwwkjdDqHVlI8mBB/Wq4X2ax8SxQihkkO0cbtp+6pOnwrItSh5/hWJRM3tZVzethf53ricZwTFJiJCkZccwtHJlBc5tdXWRGuLkeQAArt4EKooO4VQbbXAANvfWSu7Xw8a8FGTa7HGo15UZNxOGjxuPiJ+ym8sj4ofozirm7d4mNsryTo++UzyA63tpLHfofhXbVyXHsNI8zyo6RiN1izs6xsDy0tlZgQdZHFtPa9a42LwSoQzxm/M6mFxcq08rivgZoPpRxP/jPbbfDP+qg/OpsP0r4jxB/NArD4xzCtb2a7OGLESmZULWZsoGYLzpCwFyLEhYxfwz1K7QYGBZICYkNzIrKsQY5SobMVRb2DKovbTMPGsCw1XgcZT8rfkzPEQ43BcfMlcV+kqSeCWE8oCWJoyeTiAQHXKxAGYbE2F/fWTs/xdsQrkqAEfIGXNlbugmwdQwsTbUVouyvBoZoQXiV0VQocx8tmdWdWykG7JYL3iAb38K6vBYGOFMkahFvew8TuSdyfM108BRqx8cpaNbWsc/G1qcvAo6rnc2HBZsmMhP488R9GAcf1Rj4nxrvK89wzKJYi2yzRn3lgo+bCvQqrjY2qX6oyYN3p294pSlaRuFDVKqa5vtR28w2BBVm5k1tIU1a9rjOdkB8T7gaEHD8RxokxuKtr9qdbEaKeUN/4TfCvQOxigYKO3Uuf62rxTD9rTnkeSEhpXLWSQFQC7uB3ragua9n7BShuHYdh95CT5MWYsPcxI91dHE1YSoQhF6o1qUJKpKTOZ7dY4yY5Ige7hoczfxJjYX/LGh/92pfYDF2xE0f4o0YeqEhvlInzrQ/SRxRcJju9Z/rEauAGCsuX7PXNuDbS3nWj7JduxhsaZJovs5FyEqSWjHcubW798i6C1rG16l1aSwnDT1/JChN1s3I90rHPGSLCqYXEpIiujBkcBlZTcEHUEGswrmWubRCkgsoJ8afVzbepjoCLHrUdHIOVt+h6H/8AaxTTWqLXfUxcrXfeqLFY77Vc41q229FHTcw8SVrXHK8+tVaK53ogq6FRuelJaX1JVSd9y14rC/hVfqh+NZIxna/3R8z/AGqVUwi7XZlTa5mOFLC1artcL4OQeJjB9DIgPyrc1B4xw76xC8WYpmAswF8rAhlNjvYgadazRsmikldNI4g0NROPYWeB4o5mWJJM5aWN7A5AvdVmH2eYsN9bAgeNanFcHwEhzPICxG5xbE/OSuhX9p06btFNmhS9nzmrtpG/5g8R8RWigjMkEbCFJxNiGlbObBFLtlYBuuQDT+9Rl7D4Bh3Sdeqyg39SQb1tcNwJkRUjxGICoAFAMTaKAANYjpYVycZjv1MVG1rPr+DpYXB8Bt3vciHiDq+KMaqWWUAvI2SJFWKMDO53OpOVfeReo+A4K2IJknzBZLHLIE5xsdAHQAxRaXEY1N9bag0xXYhyWIxUt2k5nfUZc973tGUG+ugqv+D8RW2XFo1ujhtf5lb9atQxlOyjVu0tktu711K1sNO7dLRvd8+y6HSKoAAAAAFgBoAPADpV1crxDiXEMKmeQQOmZVuL6FjYZrZbAmwvY7jSup4VhcRio0eKEosiKweYhVGYAiyi7tv4AHxrt0sdRqJtPY5M8HVg7NGXAG+JgQAMWkzEHoiDMzH0OX3kV6DWn4H2dTD3ckySuAGkItoNcsa/cW+ttSepJ1rcVzsRV4s7rY6FClw4WYpSlYDOUNeNdueyeGXFOwRwZJCz2ml1Zu8TbPYa+FKUBou0PZTCxcPinSMiVpipcySMcthpZmIr2vspgUhwOHjjXKqxLYXJ3GY6k3NySaUoC3tH2VwmNQDEwrLl9km4YXOoDKQbHwvXin0p9n4MDIRhlaIXGgkkZRfwVmIHupSgPWfoviC8Kw9r6qWN2J1ZiTudNTttXVilKArVroCLEXpSgIjwgHS495/vVuT1+J/vSlUaFhk9fif71lgw6nUi58yTVKVKBLpSlWAq00pQCrJIg24B9Rf9aUqCCI/A8Mx70EJ9YkP/AMVGk7HYJrf7vGLfhGX/AJbUpQlGu4z2aw8UbNGrIbfdlkHXwz2rkMXMymwZtvxE/qaUqkoR6FlJ9SzjGHE0ccb3KSSRhgGYE95TupBGo6GvVsNhljRUQBURQqqNgqiwA9AKUqYJJaCTbepkq6lKuVFKU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4580" name="AutoShape 4" descr="data:image/jpeg;base64,/9j/4AAQSkZJRgABAQAAAQABAAD/2wCEAAkGBhIREBUUExQVFBUSFBcXFRYVFRkYFhkZGBcVFxgdExcYGygfGRwlHBccHy8gIycpLC0sFx4xNjAqNSYrLSkBCQoKDgwOGg8PGiolHyQpKS8sLCwsLC4tMCwpMCwsLiwvLCwsLy4sLSwsLywsMCwsLiwsLCksLCwsLCwsLCwsLP/AABEIAKMA6AMBIgACEQEDEQH/xAAbAAEAAQUBAAAAAAAAAAAAAAAABAECAwUGB//EAEUQAAIBAgQDBQQHBgMGBwAAAAECAwARBBIhMQUTQQYiUWFxMoGRoQcUI0JScrEzYnOSotEVQ4IWJGOywvBTdIOTwdLh/8QAGwEBAAIDAQEAAAAAAAAAAAAAAAECAwQFBgf/xAAxEQACAQIEBAMHBAMAAAAAAAAAAQIDEQQSITETQVFxIoHwBWGRobHR4RQzwfEyQnL/2gAMAwEAAhEDEQA/APcaUpQClKUApSlAKUpQClKUApSlAKVa8gFrkC5sLm1z4Dzo0gBAJAJvYX1Nt7eNAXUq0yAEC4uQSBfUgWvYeVx8RTmC+W4uADa+tjcA28ND8KAupVkcoa9iDYkGx2I3B86RSqwupBFyLjUXBIPzFqCxfSlKAUpSgFKUoBSlKAUpSgFKUoBSlKAUpSgFKUoBSlKAUpSgFKUoDUT836xmMLOsYtFlZLXI7zHMwN/ujwGb8WlkEk3NeR8O5J7sYDx2VNCfv7sdT6KOlbqsU2JVCoYgZ2yrfq1ibetgaixl4mmy+f3NF/iLxScyWCTPPIIo7NGQo7xVfb0vlLE+JA6CroWxKxuRA3PlN2bNGVXoAO/qEXYdSDtc1m7S+1hP/OR/8ktbqq2LudknZa9+XmaVElEQhjieIHQyM6EgE3dtGJLnXX8RvW2w8CooVRZVAAA6AbVkpVkjFKdxSlKkoKVq+MdoYsMAzsmUH7Q51DItvayHVgOoGtuhrR9qe1suExAKhXi+qmTKxCLmM8MYYyHayu2nWrRi5OyB2FK89xX0iy/YukYyEjmb5cr4aOUu5KZlSMuSbC5C7VtOK9rZMPxAwst4TDG2ciyo1sUxF1BZmcRAKNu63WwOTgzIuddSuD4Z9I8kwj+wQmaYwIySMyGQcl98mi8qR39YWHWscn0lyrh2keGJGKRSRgyvlZZPrPdZuX3X/wB3Pl3gL30LgT6C6PQKV5yfpKlEznljIUJSIvaQWEBzMBH7Lc3unMbhT7vRqrOnKFrhO4pSlYyRSlKAUpSgFKUoBSlKAUpSgFKUoDDi3dUJjUOw+6Wy3HWxsdfC+nmK1suKjxStA2aGUi4VxlkUqbh4+j5TY3UkbX3rFipUZyzLi4m2zIHKm3lHmX5VgxnFJlkOHgIllQBnmnACRBr5QVjCmRyATlGXTUsLi8N21B5p217e4teJLA00UAw3KJBVSObluXUtqVs2gPQ+Neg8C4xPiMFhpZHADjmTSoLAhGyqkYGpLsOnS4G4rRxdi45ZsVzGEzyKM0jwREJNIBm5SlTayJHoSfaOtyaldlsNisJhIRCyYmFRmMDoI5kNyXEMq9wlXLDK6ja2YVo/r6MZ5ZOxkyux1XEONNHIsaqhZwCA8hU66d5VRiqjbMbC5A3rJycW28kSeSxs5H+pnAP8tcvFiMKAkkR+sPKeYM4kflnoZIo0Z2kG3f7wykXWum4TxJnChllYm93aExL1PsscwHQXufOt8xl/+EufbxEx/KUQf0KD86p/s/CfaDSfxJHcH1DNb5VsqUBB/wAGhAAVFQXuQiqoYDo1hqL626210qViMOrqVYXVgQR4g7islKAsihCKFUWVQAAOgAsAPdV9KUBFl4ZE0qSsoLxBghN+7mFjYXte2l7XsT41JIqtKXBAh4FAk7TrGOa17tcncKDYE2UkKLkAXtU+lKltvcClKVAFKUoBSlKAUpSgFKUoBSlRcbxFY7DVnb2Y11dvQdB4sbAeNCUm9ESWYAEk2A1JOw9a1Zx8kxywDKlv27Dun+Ch1c/vGy9e9sb14c0pzYixG4hBvGPzn/Mb17o6DqZOL4hHFbOwBb2V3ZvyqNW9wqC6SWi1fr4/Tuc3j8OwkaOCMysLZmMkwuxAJMzgql/QkgWFhoK1sPE3hlkxD5JFmdUnWI5WSZAI1aESN9srABSoswKaAm9briUOLxBNgIoBsjBi7i2udEYMfAJmXzzbCvBOyYVudiAskmnLUquSFFBCLGoAGax1YDqQNNTD1Vg1zkzkuJcFwDzPM2NmgdiSy5+UQTb7rxhzt52v51tODYpY4eVgxNi2uftJLrEG0uZJioUDqQoZvK5rtIsHaV5CxOcIoHRQmbb1LE39PCo+I4ZaRpUNy65ZIjblyW0ubjR7d2+xFgQbC3NrezYVn45Nrp61JjM4/h8UWGdMLMcTeLMbkZlkBJaR4whzgFmJ0zWG/Wuzw/CYlIdc+mo+1kI1HVS1jVMNhonjC6kKSAG9tD4X3BHQ32tqavgnZGCSG5PsP+LyPg367jqB01poUsTKUpUlRSlKAUpSgFKUoBSlKAUpSgFKoapQF1L1bXHdv+1v1dORCxE8gBLr/lpffbVmsQB6nTS9ZSUVdkxTk7I7OleJT9rcc4UHEydzVSMqncHvZQM23XxNegdhe2EmN5qyoiPEVIyE2dWv3spJy6qRbMfdpfFTrxm7IyToygrs62o/EcSY4ZHFiUjZgDsSqk6/CrMdxFIRdjqb5VGrNbew/UnQbkitMMQ+JN8hkTpGpyw/+rKf2vogK/m3rK2IQb8T2M57QieUQ4Z0JObNLmVguSwbIoN3a5Av7I13tas0U8MDMqZppTbPl78hPTmNso8ASB4CsU/AJJSHeUqwFgsSgR5TYlWv3nGg6rsNBWz4fhuXGFsgtf8AZrlXfotzb4moVy8nBLw/D8kblYiX2mEK/hTvSH8zkWX0UE/vVJwnDo4rlV1PtMblz+ZjqfjUmlWsYXJ7ClKVJUUpSgI2JwpJzocrgWv0YeDjqPPcfEGiOsylWFiLZlO4PQgj4hh4eVSqj4nChrEHK6+yw6eRHVT1H6HWoLJ9THBMUYRub39h/wAXk37w+e46gSo5QwupBFyLjyJB+YtWn4lPmQh2aMrbMqhGzXZVDIXGwJ3FiOvSpHDVMAETktqxWQ275JLHNYABrk6denUCLl5Q0vzNlSlKsYhSsc2IVFLOwVRuWIAHqTSDEo4zIysPFSCPiKAyUpSgFKUoBSlKAoapVTVKggV4j2oxiy47EOpuDKVGpN8gCd2/S6mvbq8NjwkcOKmgxDRKsUyjNINHUM5KqxH2bMJI2sNTYgHStXEpuKRs4dpSua9WubKGY3AsisxBO18oNvfXa9kOD4nDSOyvDzJowmRhcIynNl5gNy4u2mitptl1lcT4rDw3Bq6reIMoAD7iQk3Ba+Y63t18qtSRJQC0RfmI8qSwC75Qy5Dlj+0Js69DqDe1aVJuMrpG7OKcfEb/AAmAijYviI55JD7Ukw5q6bACK6oo3AygCugwuMjkF0dXHirA/G2xqBg8HOI0IlYMVUskqiQBiBcXBDb/ALx9K4jsZxwcRnxMsuFlaSA8pyD7DZ3uqAsPZCLtqMx3zV023FpJb+tTSlapq367P7np1K0McyAgJiHibpHOL38gJQGP+lqmjEYhfajSQeMTWP8AI/8A9jWS5jdNr1Y2NK1445ENHzRH/iqUHuY90+41PVwRcG48RS5Vxa3K0pSpKilKUAq01dXNdq+MFSMPGSrOuaRhoVj1AAPRmIIBGwVjppVoQc2oorOSiszMPF8RhQeWZJ5WUi6pIWyMCCM7E5VP7pOvgRUSXtXK9o2jjAO5YsS1rEFctgrDfc23Fa6OMKAqgAAWAGw9KSRhhY/9+nga6kMDCK11Zz5Y+pLTZfMy4rtxLCQkk0KEi6s0ZJYA2732mhuQL21+VR4vpJue7jMI2m3KJ/Sa9SeymEV8TiecMy5IYEci2tpJXGYbMeYm1rlR10rb8D47hZJmguVliZlAcFHNiRsdzYXuNxrpetGpUpwm45UbkKVSpDPm+hyPG+1gxJSN5cM4QTOAlkYOI2VdZJWCnvm1+oBqD2NxrYdo+UUDmCQyiVs578qZb8tgCRy2tfUA20vXrGJ4TFIQXBNv32ttba9jUOTsnhWvmjDDwYAja3UeHWte0XVz206GXxcPJfXqc8eNYttefa/4IowPcGDH4k71fh+0uLjbvFJ06qV5cm33XByE+RUeorbf7CYKxtFa+xU5SNLC2W2nWuf4/wAETC4jDiFpMrrMXR5WdcqKgUqHJI7zjWt6E6NRqOQ0pxqwTlmOz4TxePEpmjJ7pyurCzo1gcrjobEHwIIIuKn1wPB5zFjImG0v2L+BBBZCfNWFgfB28a76tetS4U8psUanEjmFKUrCZihqlVNUqCCNxLHrBE0jAkLbQbkswUAX8yK834/g1xnEY5BnhCmHmA2Od1vIlrNYDu5Dbf3a9f2rxlzFAu7MJHPQIhFgfNmIsP3WPSua4pw6Rs7xPZyq5VKixeMsVu241PTwG4uDsRw3FpPryOhhqGaOcmY6eKJFgCly4yrCi82TJexYRkG6re/eFrC3lUzsjwwmTmMGKxqOUeT9XW7B1YLEQG0XcnQmQ+AtzvDcdJinTFxWiAyZc2bMzKrB1YaAJmd0N73y3sLCu6h7WYV1JEozDQx7ygg2I5Y7x10uBbztWhTwrpxjUlzK4jNZWWjKcf7QfV1ORDK4UnIpANyCIxrpdnsALjqelU7HxIMHGVXKZLySjrznJaXNoO8HJBuOleddreIvNjsNDHG7yzYhpnjyK6iNEC2kUsFZwoB9ru33vY13HYriPc+rsjLJGGdvasuZyQGz95TroGvcKSCQKtCbk/dyNaUEl7+Z0ssKsCGAYHcEXB9Qahf4JGP2ZeL+GxUfyar8q2FKy2KqTWxrjDiV2aOYeDjI1vNlup/kFQWhiU3aCWA/ihvb38k/qtb+lLFlUt6sabDSu2sGISYD7sgBYeWaOxX/AFKTVknGsSrlTh17oGokZr36hVjzFem19Nq2eK4bFJq6KxGxI7w9G3HuNaLiPZ0cwHmSKCQEZmLqp07jgm+U+IIvsdbGqu62MsHCT8Xr4W+htOHcXEhKuY1fogds9v3kkRWHwrZVok4e6LleCOZb30Yk+5JiQPc1WBoE0DzYU+DkhPdzA0Z9Aam75lXCLfh+/wCToK89xkwfETv15zJr/wAOyD3aX95rsEfEKLgxTrbcXjb/AKlb+muExOLyT4gSK6fbs2q3ADBW1ZbjcnWt3BSSqa9DQxlOTp+HXX1puSKVZFMrC6sGHipB/SrxvXaucZq2jN12EwobDzMwBE+JlJ8CEIiF/dH8qw8Z7NJOhVv2ifsZf8xCNV741IB/7vrWx7CRZeHwGwUuGkIHjK7yf9VWdpHdMPiWQlWWGVlYbghGYEeelfOfb7q8SjKnK152v/1/R6bDLTL2K9i+OHEYFZJmAePMkxNhZkJBLeGmtQeI9qUnyZBOMOJFeScRExuim9lObPkJscwUggHob1z2DefC8xsO6z4fEEy5GUyIQ4JN7d6520vtrfeo/B+ONz5BFC3JAVjFnzsC7Ek4IBNVygsE3IBK7Wro414mlRUqMU3zT5pb2t/JOGrUqk24PVeu1/jY7fC8ZklmGZooYibwqsiyS4gdHXL7Met9LnxI1vp+0sufHnwhw6KNt5XZ3sfSOOpnYSVXOIaIDkcwco2IszKGmVL6hQ9rjoxbTStTjmDY3FsDf7VFPkUhiFh8a6fsuXFcajTV1ez3Rg9pySjaKtt9/V2/gVwoviMOoFyZ1PoFV2J+Ar0OuM7K4XPi2c7QxAD80rG/vCxj3SeddnWxi5Zqr9xrYWNqfcUpStQ2ihqFxjG8mCSS9iqmxsW7x0XQb94ippqHxbhq4iB4WJAkUi43U7hl8wQCPSod+Q56nkpwU+IdJedK0yKpmBbI7g5yY4gB3gGBYAt6b1K4Dx9ea6Fi4ZwBIdCGKjKr+RAsrWGoIIvqYGKwBWdxPZZ8OyADUB1ZlAaBgQwIa7i99G6ENaFj8UjpbDMG5RPNCXzZVBW5BF5ADvv5a2rlw9oV1WzWfh0kv9V/d9H1dvcdPiqnFyir9Et35HR8XxQjw7yi4GGxGY+QzAOR5BZC1V55wjBUu7SoRDbXd7tpfvtl5dlGrkdBcjVYPjRMUglRneaKJXiUE3mbNC+pGVQV5bG56mvTODdlY4GR8z5ljC5C5aNWIAYoCLja1r28AK9DiJQqU7PaSQrYiKWm/wBO5ZwzsosWMbEXvlgWCEbkDM0krueru5FyPw+em/FKqK0jmFaUpUgUpel6AVbJGGBBFwRYg7EVdelAUAoReq0oCA3BIb3VTGfGIlPiFIB99cn2m4bLDOrrJnEy5TzBrnjFwMyAbpfUg/s67utH2wgzYVmAu0TLILeCsM/9BaslGWSaZWs3ODT17nDyqCbyQm/40sx+K2f5VgxOJCRSNHMSY43bI1mPdUm1ms428a21ROJYdZBHGwuJp4Y9r2DSKWt4d0EXHjXZqRyxcvXyOTCpmaj+V8Hc7LgqT4bDQxNFnEUMaXRxm7iKuqsFF9OhrPxbDc6B+6RzIpFIYWIzIy6j31mPBwv7OSWPyDZl/lkzD4WqXEhygOQxtqbWB91zavM18PGvFRnyaa7p3Xrod7OovNE8R45xp8LFA0VlzYeJnW10YsgvmHUnYkWPnXU/RrjZ+IuMRMqrHhrrGFvZpmWzub/hTQeGc6msnaj6JPrAAgnKKLZY5BnVQLkBGvmCgn2TfTQECu14BwZMJho4I9o1sT1ZjqzHzJJPvrvYvFUKmHhCEfHfxPt9bv6HPoYZU6sqj8vNWfy/GxOjjCiwAAudALDU3PzN685hlzmRzrzJ5mHpzGVf6VFegcQxXKikkO0aM+v7qltfhXnXC4SkESndYkB9cozfO9YcBHxN+4x42XhS951XYsC05trzgD52ijt+tdLXJ9jJrS4hD15Ui+hUxtb3x6/mFdZWtX/cl3Nih+3HsKUpWEzFDVKqapUEHK9v8HDyBK3dnQhYGAF2ZvuMDuu5PUAEgg15Xg+GR4SdpyJACCMqgOozEbEWY67KRfUb133bfHZ8WI9csEY9M8hJPvCKv85qV2D4CHRcTMFZ8zCJQDljysVza7ubb20BsOpO3LC01hpSk5Jz00drpcnuv56GKNeaq5Y2supx0SMcwkSSJpczcuRGjfIbLezAX8yL2JFen9lOMfWcOC37SM8uX8yga+jAhv8AVWs+kaNThUBOVzOnLYWzC12bLcHdAQR1BqN9HqHPiDfQiHTzHN1+Fh7qyuKnhI2VslkuxjTarPX/AC1O0rHO9hcVkrBjBpXOextLcYaUnfasbzFzpovzP9hWHNoBVSTlql3axZx18y8YMeFVODXwFYwxF9aIxBGu9UtLqMrt67lYsOp6CsgwoG2h8qwqennV7HU+lHe+4lGzsZDO4sDapStp7q14+7VL7+tXUmMvrzsbOsGMwwkjdDqHVlI8mBB/Wq4X2ax8SxQihkkO0cbtp+6pOnwrItSh5/hWJRM3tZVzethf53ricZwTFJiJCkZccwtHJlBc5tdXWRGuLkeQAArt4EKooO4VQbbXAANvfWSu7Xw8a8FGTa7HGo15UZNxOGjxuPiJ+ym8sj4ofozirm7d4mNsryTo++UzyA63tpLHfofhXbVyXHsNI8zyo6RiN1izs6xsDy0tlZgQdZHFtPa9a42LwSoQzxm/M6mFxcq08rivgZoPpRxP/jPbbfDP+qg/OpsP0r4jxB/NArD4xzCtb2a7OGLESmZULWZsoGYLzpCwFyLEhYxfwz1K7QYGBZICYkNzIrKsQY5SobMVRb2DKovbTMPGsCw1XgcZT8rfkzPEQ43BcfMlcV+kqSeCWE8oCWJoyeTiAQHXKxAGYbE2F/fWTs/xdsQrkqAEfIGXNlbugmwdQwsTbUVouyvBoZoQXiV0VQocx8tmdWdWykG7JYL3iAb38K6vBYGOFMkahFvew8TuSdyfM108BRqx8cpaNbWsc/G1qcvAo6rnc2HBZsmMhP488R9GAcf1Rj4nxrvK89wzKJYi2yzRn3lgo+bCvQqrjY2qX6oyYN3p294pSlaRuFDVKqa5vtR28w2BBVm5k1tIU1a9rjOdkB8T7gaEHD8RxokxuKtr9qdbEaKeUN/4TfCvQOxigYKO3Uuf62rxTD9rTnkeSEhpXLWSQFQC7uB3ragua9n7BShuHYdh95CT5MWYsPcxI91dHE1YSoQhF6o1qUJKpKTOZ7dY4yY5Ige7hoczfxJjYX/LGh/92pfYDF2xE0f4o0YeqEhvlInzrQ/SRxRcJju9Z/rEauAGCsuX7PXNuDbS3nWj7JduxhsaZJovs5FyEqSWjHcubW798i6C1rG16l1aSwnDT1/JChN1s3I90rHPGSLCqYXEpIiujBkcBlZTcEHUEGswrmWubRCkgsoJ8afVzbepjoCLHrUdHIOVt+h6H/8AaxTTWqLXfUxcrXfeqLFY77Vc41q229FHTcw8SVrXHK8+tVaK53ogq6FRuelJaX1JVSd9y14rC/hVfqh+NZIxna/3R8z/AGqVUwi7XZlTa5mOFLC1artcL4OQeJjB9DIgPyrc1B4xw76xC8WYpmAswF8rAhlNjvYgadazRsmikldNI4g0NROPYWeB4o5mWJJM5aWN7A5AvdVmH2eYsN9bAgeNanFcHwEhzPICxG5xbE/OSuhX9p06btFNmhS9nzmrtpG/5g8R8RWigjMkEbCFJxNiGlbObBFLtlYBuuQDT+9Rl7D4Bh3Sdeqyg39SQb1tcNwJkRUjxGICoAFAMTaKAANYjpYVycZjv1MVG1rPr+DpYXB8Bt3vciHiDq+KMaqWWUAvI2SJFWKMDO53OpOVfeReo+A4K2IJknzBZLHLIE5xsdAHQAxRaXEY1N9bag0xXYhyWIxUt2k5nfUZc973tGUG+ugqv+D8RW2XFo1ujhtf5lb9atQxlOyjVu0tktu711K1sNO7dLRvd8+y6HSKoAAAAAFgBoAPADpV1crxDiXEMKmeQQOmZVuL6FjYZrZbAmwvY7jSup4VhcRio0eKEosiKweYhVGYAiyi7tv4AHxrt0sdRqJtPY5M8HVg7NGXAG+JgQAMWkzEHoiDMzH0OX3kV6DWn4H2dTD3ckySuAGkItoNcsa/cW+ttSepJ1rcVzsRV4s7rY6FClw4WYpSlYDOUNeNdueyeGXFOwRwZJCz2ml1Zu8TbPYa+FKUBou0PZTCxcPinSMiVpipcySMcthpZmIr2vspgUhwOHjjXKqxLYXJ3GY6k3NySaUoC3tH2VwmNQDEwrLl9km4YXOoDKQbHwvXin0p9n4MDIRhlaIXGgkkZRfwVmIHupSgPWfoviC8Kw9r6qWN2J1ZiTudNTttXVilKArVroCLEXpSgIjwgHS495/vVuT1+J/vSlUaFhk9fif71lgw6nUi58yTVKVKBLpSlWAq00pQCrJIg24B9Rf9aUqCCI/A8Mx70EJ9YkP/AMVGk7HYJrf7vGLfhGX/AJbUpQlGu4z2aw8UbNGrIbfdlkHXwz2rkMXMymwZtvxE/qaUqkoR6FlJ9SzjGHE0ccb3KSSRhgGYE95TupBGo6GvVsNhljRUQBURQqqNgqiwA9AKUqYJJaCTbepkq6lKuVFKUo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4581" name="Picture 5" descr="C:\Users\acer\Pictures\indir.jpg"/>
          <p:cNvPicPr>
            <a:picLocks noChangeAspect="1" noChangeArrowheads="1"/>
          </p:cNvPicPr>
          <p:nvPr/>
        </p:nvPicPr>
        <p:blipFill>
          <a:blip r:embed="rId2" cstate="print"/>
          <a:srcRect/>
          <a:stretch>
            <a:fillRect/>
          </a:stretch>
        </p:blipFill>
        <p:spPr bwMode="auto">
          <a:xfrm>
            <a:off x="2051720" y="4437112"/>
            <a:ext cx="4104456" cy="223224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rgbClr val="FF0000"/>
                </a:solidFill>
              </a:rPr>
              <a:t>GEÇMİŞTEN GÜNÜMÜZE IŞIK KAYNAKLARI</a:t>
            </a:r>
            <a:endParaRPr lang="tr-TR" dirty="0">
              <a:solidFill>
                <a:srgbClr val="FF0000"/>
              </a:solidFill>
            </a:endParaRPr>
          </a:p>
        </p:txBody>
      </p:sp>
      <p:sp>
        <p:nvSpPr>
          <p:cNvPr id="3" name="2 İçerik Yer Tutucusu"/>
          <p:cNvSpPr>
            <a:spLocks noGrp="1"/>
          </p:cNvSpPr>
          <p:nvPr>
            <p:ph idx="1"/>
          </p:nvPr>
        </p:nvSpPr>
        <p:spPr>
          <a:xfrm>
            <a:off x="457200" y="1600201"/>
            <a:ext cx="8686800" cy="2620888"/>
          </a:xfrm>
        </p:spPr>
        <p:txBody>
          <a:bodyPr/>
          <a:lstStyle/>
          <a:p>
            <a:pPr>
              <a:buFont typeface="Wingdings" pitchFamily="2" charset="2"/>
              <a:buChar char="v"/>
            </a:pPr>
            <a:r>
              <a:rPr lang="tr-TR" dirty="0" smtClean="0"/>
              <a:t>     </a:t>
            </a:r>
            <a:r>
              <a:rPr lang="tr-TR" b="1" dirty="0" smtClean="0"/>
              <a:t>İlk </a:t>
            </a:r>
            <a:r>
              <a:rPr lang="tr-TR" b="1" dirty="0"/>
              <a:t>insanlar geceleri ay </a:t>
            </a:r>
            <a:r>
              <a:rPr lang="tr-TR" b="1" dirty="0" smtClean="0"/>
              <a:t>ışığı    olduğunda</a:t>
            </a:r>
            <a:r>
              <a:rPr lang="tr-TR" b="1" dirty="0"/>
              <a:t>, ay </a:t>
            </a:r>
            <a:r>
              <a:rPr lang="tr-TR" b="1" dirty="0" smtClean="0"/>
              <a:t>ışığından  faydalanarak işlerini yapabiliyorlardı</a:t>
            </a:r>
            <a:r>
              <a:rPr lang="tr-TR" b="1" dirty="0"/>
              <a:t>. </a:t>
            </a:r>
            <a:r>
              <a:rPr lang="tr-TR" b="1" dirty="0" smtClean="0"/>
              <a:t>Gündüz     Güneş’ten </a:t>
            </a:r>
            <a:r>
              <a:rPr lang="tr-TR" b="1" dirty="0"/>
              <a:t>gece Ay ışığından</a:t>
            </a:r>
          </a:p>
          <a:p>
            <a:pPr>
              <a:buNone/>
            </a:pPr>
            <a:r>
              <a:rPr lang="tr-TR" b="1" dirty="0"/>
              <a:t>faydalanıyorlardı</a:t>
            </a:r>
            <a:r>
              <a:rPr lang="tr-TR" b="1" dirty="0" smtClean="0"/>
              <a:t>.</a:t>
            </a:r>
          </a:p>
          <a:p>
            <a:pPr>
              <a:buNone/>
            </a:pPr>
            <a:endParaRPr lang="tr-TR" b="1" dirty="0"/>
          </a:p>
          <a:p>
            <a:pPr>
              <a:buNone/>
            </a:pPr>
            <a:endParaRPr lang="tr-TR" b="1" dirty="0"/>
          </a:p>
        </p:txBody>
      </p:sp>
      <p:pic>
        <p:nvPicPr>
          <p:cNvPr id="18435" name="Picture 3"/>
          <p:cNvPicPr>
            <a:picLocks noChangeAspect="1" noChangeArrowheads="1"/>
          </p:cNvPicPr>
          <p:nvPr/>
        </p:nvPicPr>
        <p:blipFill>
          <a:blip r:embed="rId2" cstate="print"/>
          <a:srcRect/>
          <a:stretch>
            <a:fillRect/>
          </a:stretch>
        </p:blipFill>
        <p:spPr bwMode="auto">
          <a:xfrm>
            <a:off x="3563888" y="3140968"/>
            <a:ext cx="1285875" cy="1440160"/>
          </a:xfrm>
          <a:prstGeom prst="rect">
            <a:avLst/>
          </a:prstGeom>
          <a:noFill/>
          <a:ln w="9525">
            <a:noFill/>
            <a:miter lim="800000"/>
            <a:headEnd/>
            <a:tailEnd/>
          </a:ln>
        </p:spPr>
      </p:pic>
      <p:sp>
        <p:nvSpPr>
          <p:cNvPr id="6" name="5 Dikdörtgen"/>
          <p:cNvSpPr/>
          <p:nvPr/>
        </p:nvSpPr>
        <p:spPr>
          <a:xfrm>
            <a:off x="395536" y="4509120"/>
            <a:ext cx="8424936" cy="1077218"/>
          </a:xfrm>
          <a:prstGeom prst="rect">
            <a:avLst/>
          </a:prstGeom>
        </p:spPr>
        <p:txBody>
          <a:bodyPr wrap="square">
            <a:spAutoFit/>
          </a:bodyPr>
          <a:lstStyle/>
          <a:p>
            <a:pPr>
              <a:buFont typeface="Wingdings" pitchFamily="2" charset="2"/>
              <a:buChar char="v"/>
            </a:pPr>
            <a:r>
              <a:rPr lang="tr-TR" sz="3200" b="1" dirty="0" smtClean="0"/>
              <a:t>   Sonra </a:t>
            </a:r>
            <a:r>
              <a:rPr lang="tr-TR" sz="3200" b="1" dirty="0"/>
              <a:t>ateşi </a:t>
            </a:r>
            <a:r>
              <a:rPr lang="tr-TR" sz="3200" b="1" dirty="0" smtClean="0"/>
              <a:t>keşfettiler.  Ateşi </a:t>
            </a:r>
            <a:r>
              <a:rPr lang="tr-TR" sz="3200" b="1" dirty="0"/>
              <a:t>aydınlanmada </a:t>
            </a:r>
            <a:r>
              <a:rPr lang="tr-TR" sz="3200" b="1" dirty="0" smtClean="0"/>
              <a:t>ve    ısınmada </a:t>
            </a:r>
            <a:r>
              <a:rPr lang="tr-TR" sz="3200" b="1" dirty="0"/>
              <a:t>kullanmaya başladılar.</a:t>
            </a:r>
          </a:p>
        </p:txBody>
      </p:sp>
      <p:pic>
        <p:nvPicPr>
          <p:cNvPr id="18436" name="Picture 4"/>
          <p:cNvPicPr>
            <a:picLocks noChangeAspect="1" noChangeArrowheads="1"/>
          </p:cNvPicPr>
          <p:nvPr/>
        </p:nvPicPr>
        <p:blipFill>
          <a:blip r:embed="rId3" cstate="print"/>
          <a:srcRect/>
          <a:stretch>
            <a:fillRect/>
          </a:stretch>
        </p:blipFill>
        <p:spPr bwMode="auto">
          <a:xfrm>
            <a:off x="6588224" y="5013176"/>
            <a:ext cx="1162050" cy="1844824"/>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7"/>
            <a:ext cx="8820472" cy="1368152"/>
          </a:xfrm>
        </p:spPr>
        <p:txBody>
          <a:bodyPr>
            <a:noAutofit/>
          </a:bodyPr>
          <a:lstStyle/>
          <a:p>
            <a:pPr>
              <a:buFont typeface="Wingdings" pitchFamily="2" charset="2"/>
              <a:buChar char="v"/>
            </a:pPr>
            <a:r>
              <a:rPr lang="tr-TR" sz="3600" b="1" dirty="0"/>
              <a:t>İnsanlar ağaç </a:t>
            </a:r>
            <a:r>
              <a:rPr lang="tr-TR" sz="3600" b="1" dirty="0" smtClean="0"/>
              <a:t>reçinelerinden   meşale </a:t>
            </a:r>
            <a:r>
              <a:rPr lang="tr-TR" sz="3600" b="1" dirty="0"/>
              <a:t>yaparak </a:t>
            </a:r>
            <a:r>
              <a:rPr lang="tr-TR" sz="3600" b="1" dirty="0" smtClean="0"/>
              <a:t>aydınlanmada   kullanmaya </a:t>
            </a:r>
            <a:r>
              <a:rPr lang="tr-TR" sz="3600" b="1" dirty="0"/>
              <a:t>başladılar.</a:t>
            </a:r>
          </a:p>
        </p:txBody>
      </p:sp>
      <p:pic>
        <p:nvPicPr>
          <p:cNvPr id="19458" name="Picture 2"/>
          <p:cNvPicPr>
            <a:picLocks noChangeAspect="1" noChangeArrowheads="1"/>
          </p:cNvPicPr>
          <p:nvPr/>
        </p:nvPicPr>
        <p:blipFill>
          <a:blip r:embed="rId2" cstate="print"/>
          <a:srcRect/>
          <a:stretch>
            <a:fillRect/>
          </a:stretch>
        </p:blipFill>
        <p:spPr bwMode="auto">
          <a:xfrm>
            <a:off x="7668344" y="764704"/>
            <a:ext cx="1096516" cy="1209675"/>
          </a:xfrm>
          <a:prstGeom prst="rect">
            <a:avLst/>
          </a:prstGeom>
          <a:noFill/>
          <a:ln w="9525">
            <a:noFill/>
            <a:miter lim="800000"/>
            <a:headEnd/>
            <a:tailEnd/>
          </a:ln>
        </p:spPr>
      </p:pic>
      <p:sp>
        <p:nvSpPr>
          <p:cNvPr id="5" name="4 Dikdörtgen"/>
          <p:cNvSpPr/>
          <p:nvPr/>
        </p:nvSpPr>
        <p:spPr>
          <a:xfrm>
            <a:off x="0" y="2348880"/>
            <a:ext cx="8748464" cy="1754326"/>
          </a:xfrm>
          <a:prstGeom prst="rect">
            <a:avLst/>
          </a:prstGeom>
        </p:spPr>
        <p:txBody>
          <a:bodyPr wrap="square">
            <a:spAutoFit/>
          </a:bodyPr>
          <a:lstStyle/>
          <a:p>
            <a:pPr>
              <a:buFont typeface="Wingdings" pitchFamily="2" charset="2"/>
              <a:buChar char="v"/>
            </a:pPr>
            <a:r>
              <a:rPr lang="tr-TR" sz="3200" b="1" dirty="0" smtClean="0"/>
              <a:t> </a:t>
            </a:r>
            <a:r>
              <a:rPr lang="tr-TR" sz="3600" b="1" dirty="0" smtClean="0"/>
              <a:t>Daha </a:t>
            </a:r>
            <a:r>
              <a:rPr lang="tr-TR" sz="3600" b="1" dirty="0"/>
              <a:t>sonra Sümerliler </a:t>
            </a:r>
            <a:r>
              <a:rPr lang="tr-TR" sz="3600" b="1" dirty="0" smtClean="0"/>
              <a:t>yağ     lambaları </a:t>
            </a:r>
            <a:r>
              <a:rPr lang="tr-TR" sz="3600" b="1" dirty="0"/>
              <a:t>ve kandillerle </a:t>
            </a:r>
            <a:r>
              <a:rPr lang="tr-TR" sz="3600" b="1" dirty="0" smtClean="0"/>
              <a:t>etraflarını  aydınlatmaya </a:t>
            </a:r>
            <a:r>
              <a:rPr lang="tr-TR" sz="3600" b="1" dirty="0"/>
              <a:t>başlamışlar</a:t>
            </a:r>
            <a:r>
              <a:rPr lang="tr-TR" sz="3200" b="1" dirty="0"/>
              <a:t>.</a:t>
            </a:r>
          </a:p>
        </p:txBody>
      </p:sp>
      <p:pic>
        <p:nvPicPr>
          <p:cNvPr id="19459" name="Picture 3"/>
          <p:cNvPicPr>
            <a:picLocks noChangeAspect="1" noChangeArrowheads="1"/>
          </p:cNvPicPr>
          <p:nvPr/>
        </p:nvPicPr>
        <p:blipFill>
          <a:blip r:embed="rId3" cstate="print"/>
          <a:srcRect/>
          <a:stretch>
            <a:fillRect/>
          </a:stretch>
        </p:blipFill>
        <p:spPr bwMode="auto">
          <a:xfrm>
            <a:off x="7308304" y="2996952"/>
            <a:ext cx="952500" cy="1552575"/>
          </a:xfrm>
          <a:prstGeom prst="rect">
            <a:avLst/>
          </a:prstGeom>
          <a:noFill/>
          <a:ln w="9525">
            <a:noFill/>
            <a:miter lim="800000"/>
            <a:headEnd/>
            <a:tailEnd/>
          </a:ln>
        </p:spPr>
      </p:pic>
      <p:sp>
        <p:nvSpPr>
          <p:cNvPr id="7" name="6 Dikdörtgen"/>
          <p:cNvSpPr/>
          <p:nvPr/>
        </p:nvSpPr>
        <p:spPr>
          <a:xfrm>
            <a:off x="0" y="4365104"/>
            <a:ext cx="9144000" cy="1754326"/>
          </a:xfrm>
          <a:prstGeom prst="rect">
            <a:avLst/>
          </a:prstGeom>
        </p:spPr>
        <p:txBody>
          <a:bodyPr wrap="square">
            <a:spAutoFit/>
          </a:bodyPr>
          <a:lstStyle/>
          <a:p>
            <a:pPr>
              <a:buFont typeface="Wingdings" pitchFamily="2" charset="2"/>
              <a:buChar char="v"/>
            </a:pPr>
            <a:r>
              <a:rPr lang="tr-TR" sz="3600" b="1" dirty="0"/>
              <a:t>İçine ince uzun </a:t>
            </a:r>
            <a:r>
              <a:rPr lang="tr-TR" sz="3600" b="1" dirty="0" smtClean="0"/>
              <a:t>fitil     yerleştirilmiş balmumundan   yapılan </a:t>
            </a:r>
            <a:r>
              <a:rPr lang="tr-TR" sz="3600" b="1" dirty="0"/>
              <a:t>mumlar uzun yıllar </a:t>
            </a:r>
            <a:r>
              <a:rPr lang="tr-TR" sz="3600" b="1" dirty="0" smtClean="0"/>
              <a:t>aydınlatmada   kullanılmış</a:t>
            </a:r>
            <a:r>
              <a:rPr lang="tr-TR" sz="3600" b="1" dirty="0"/>
              <a:t>.</a:t>
            </a:r>
          </a:p>
        </p:txBody>
      </p:sp>
      <p:pic>
        <p:nvPicPr>
          <p:cNvPr id="19460" name="Picture 4"/>
          <p:cNvPicPr>
            <a:picLocks noChangeAspect="1" noChangeArrowheads="1"/>
          </p:cNvPicPr>
          <p:nvPr/>
        </p:nvPicPr>
        <p:blipFill>
          <a:blip r:embed="rId4" cstate="print"/>
          <a:srcRect/>
          <a:stretch>
            <a:fillRect/>
          </a:stretch>
        </p:blipFill>
        <p:spPr bwMode="auto">
          <a:xfrm>
            <a:off x="8297044" y="4941168"/>
            <a:ext cx="846956" cy="191683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8686800" cy="5458618"/>
          </a:xfrm>
        </p:spPr>
        <p:txBody>
          <a:bodyPr>
            <a:normAutofit fontScale="90000"/>
          </a:bodyPr>
          <a:lstStyle/>
          <a:p>
            <a:pPr algn="l">
              <a:buFont typeface="Wingdings" pitchFamily="2" charset="2"/>
              <a:buChar char="v"/>
            </a:pPr>
            <a:r>
              <a:rPr lang="tr-TR" dirty="0" smtClean="0"/>
              <a:t>     Daha </a:t>
            </a:r>
            <a:r>
              <a:rPr lang="tr-TR" dirty="0"/>
              <a:t>sonraları İngiltere’de ve</a:t>
            </a:r>
            <a:br>
              <a:rPr lang="tr-TR" dirty="0"/>
            </a:br>
            <a:r>
              <a:rPr lang="tr-TR" dirty="0"/>
              <a:t>Almanya’da evlerin aydınlatmasında </a:t>
            </a:r>
            <a:r>
              <a:rPr lang="tr-TR" dirty="0" smtClean="0"/>
              <a:t>gaz   lambaları </a:t>
            </a:r>
            <a:r>
              <a:rPr lang="tr-TR" dirty="0"/>
              <a:t>kullanılmaya başlanmış.Gaz</a:t>
            </a:r>
            <a:br>
              <a:rPr lang="tr-TR" dirty="0"/>
            </a:br>
            <a:r>
              <a:rPr lang="tr-TR" dirty="0"/>
              <a:t>lambaları daha sonra sadece evlerde </a:t>
            </a:r>
            <a:r>
              <a:rPr lang="tr-TR" dirty="0" smtClean="0"/>
              <a:t>değil,  sokak </a:t>
            </a:r>
            <a:r>
              <a:rPr lang="tr-TR" dirty="0"/>
              <a:t>lambası olarak </a:t>
            </a:r>
            <a:r>
              <a:rPr lang="tr-TR" dirty="0" smtClean="0"/>
              <a:t>da kullanılmaya    başlanmıştır</a:t>
            </a:r>
            <a:r>
              <a:rPr lang="tr-TR" dirty="0"/>
              <a:t>.</a:t>
            </a:r>
            <a:br>
              <a:rPr lang="tr-TR" dirty="0"/>
            </a:br>
            <a:r>
              <a:rPr lang="tr-TR" dirty="0" smtClean="0"/>
              <a:t>     Lambalarda </a:t>
            </a:r>
            <a:r>
              <a:rPr lang="tr-TR" dirty="0"/>
              <a:t>balina yağı </a:t>
            </a:r>
            <a:r>
              <a:rPr lang="tr-TR" dirty="0" smtClean="0"/>
              <a:t/>
            </a:r>
            <a:br>
              <a:rPr lang="tr-TR" dirty="0" smtClean="0"/>
            </a:br>
            <a:r>
              <a:rPr lang="tr-TR" dirty="0" smtClean="0"/>
              <a:t>kullanılmaya    başlandı</a:t>
            </a:r>
            <a:r>
              <a:rPr lang="tr-TR" dirty="0"/>
              <a:t>.</a:t>
            </a:r>
          </a:p>
        </p:txBody>
      </p:sp>
      <p:pic>
        <p:nvPicPr>
          <p:cNvPr id="20482" name="Picture 2"/>
          <p:cNvPicPr>
            <a:picLocks noChangeAspect="1" noChangeArrowheads="1"/>
          </p:cNvPicPr>
          <p:nvPr/>
        </p:nvPicPr>
        <p:blipFill>
          <a:blip r:embed="rId2" cstate="print"/>
          <a:srcRect/>
          <a:stretch>
            <a:fillRect/>
          </a:stretch>
        </p:blipFill>
        <p:spPr bwMode="auto">
          <a:xfrm>
            <a:off x="6444208" y="2996952"/>
            <a:ext cx="2339330" cy="386104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674642"/>
          </a:xfrm>
        </p:spPr>
        <p:txBody>
          <a:bodyPr>
            <a:normAutofit/>
          </a:bodyPr>
          <a:lstStyle/>
          <a:p>
            <a:pPr algn="l">
              <a:buFont typeface="Wingdings" pitchFamily="2" charset="2"/>
              <a:buChar char="v"/>
            </a:pPr>
            <a:r>
              <a:rPr lang="tr-TR" b="1" dirty="0">
                <a:solidFill>
                  <a:srgbClr val="FF0000"/>
                </a:solidFill>
              </a:rPr>
              <a:t>1879</a:t>
            </a:r>
            <a:r>
              <a:rPr lang="tr-TR" b="1" dirty="0"/>
              <a:t> </a:t>
            </a:r>
            <a:r>
              <a:rPr lang="tr-TR" b="1" dirty="0">
                <a:solidFill>
                  <a:srgbClr val="1F23CF"/>
                </a:solidFill>
              </a:rPr>
              <a:t>Thomas Edison </a:t>
            </a:r>
            <a:r>
              <a:rPr lang="tr-TR" b="1" dirty="0"/>
              <a:t>ampulü </a:t>
            </a:r>
            <a:r>
              <a:rPr lang="tr-TR" b="1" dirty="0" smtClean="0"/>
              <a:t>icat    etti.  </a:t>
            </a:r>
            <a:br>
              <a:rPr lang="tr-TR" b="1" dirty="0" smtClean="0"/>
            </a:br>
            <a:r>
              <a:rPr lang="tr-TR" b="1" dirty="0"/>
              <a:t> </a:t>
            </a:r>
            <a:r>
              <a:rPr lang="tr-TR" b="1" dirty="0" err="1" smtClean="0">
                <a:solidFill>
                  <a:srgbClr val="FF0000"/>
                </a:solidFill>
              </a:rPr>
              <a:t>Lewis</a:t>
            </a:r>
            <a:r>
              <a:rPr lang="tr-TR" b="1" dirty="0" smtClean="0">
                <a:solidFill>
                  <a:srgbClr val="FF0000"/>
                </a:solidFill>
              </a:rPr>
              <a:t> </a:t>
            </a:r>
            <a:r>
              <a:rPr lang="tr-TR" b="1" dirty="0" err="1">
                <a:solidFill>
                  <a:srgbClr val="FF0000"/>
                </a:solidFill>
              </a:rPr>
              <a:t>Howard</a:t>
            </a:r>
            <a:r>
              <a:rPr lang="tr-TR" b="1" dirty="0">
                <a:solidFill>
                  <a:srgbClr val="FF0000"/>
                </a:solidFill>
              </a:rPr>
              <a:t> </a:t>
            </a:r>
            <a:r>
              <a:rPr lang="tr-TR" b="1" dirty="0" smtClean="0"/>
              <a:t>ampullerde   kullanmak </a:t>
            </a:r>
            <a:r>
              <a:rPr lang="tr-TR" b="1" dirty="0"/>
              <a:t>üzere karbon </a:t>
            </a:r>
            <a:r>
              <a:rPr lang="tr-TR" b="1" dirty="0" smtClean="0"/>
              <a:t>Flamanlı  (ampulün </a:t>
            </a:r>
            <a:r>
              <a:rPr lang="tr-TR" b="1" dirty="0"/>
              <a:t>içindeki ince tel) ampulü icat etti.</a:t>
            </a:r>
          </a:p>
        </p:txBody>
      </p:sp>
      <p:pic>
        <p:nvPicPr>
          <p:cNvPr id="21506" name="Picture 2"/>
          <p:cNvPicPr>
            <a:picLocks noChangeAspect="1" noChangeArrowheads="1"/>
          </p:cNvPicPr>
          <p:nvPr/>
        </p:nvPicPr>
        <p:blipFill>
          <a:blip r:embed="rId2" cstate="print"/>
          <a:srcRect/>
          <a:stretch>
            <a:fillRect/>
          </a:stretch>
        </p:blipFill>
        <p:spPr bwMode="auto">
          <a:xfrm>
            <a:off x="7668344" y="2132856"/>
            <a:ext cx="1115616" cy="1823889"/>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5170586"/>
          </a:xfrm>
        </p:spPr>
        <p:txBody>
          <a:bodyPr>
            <a:normAutofit/>
          </a:bodyPr>
          <a:lstStyle/>
          <a:p>
            <a:pPr algn="l">
              <a:buFont typeface="Wingdings" pitchFamily="2" charset="2"/>
              <a:buChar char="v"/>
            </a:pPr>
            <a:r>
              <a:rPr lang="tr-TR" b="1" dirty="0"/>
              <a:t>Günümüzde de kullanılan tungsten flaman </a:t>
            </a:r>
            <a:r>
              <a:rPr lang="tr-TR" b="1" dirty="0" smtClean="0"/>
              <a:t>icat    edildi</a:t>
            </a:r>
            <a:r>
              <a:rPr lang="tr-TR" b="1" dirty="0"/>
              <a:t>.</a:t>
            </a:r>
            <a:br>
              <a:rPr lang="tr-TR" b="1" dirty="0"/>
            </a:br>
            <a:r>
              <a:rPr lang="tr-TR" b="1" dirty="0" smtClean="0"/>
              <a:t>     1927 </a:t>
            </a:r>
            <a:r>
              <a:rPr lang="tr-TR" b="1" dirty="0"/>
              <a:t>yılında daha az enerji tüketip, daha </a:t>
            </a:r>
            <a:r>
              <a:rPr lang="tr-TR" b="1" dirty="0" smtClean="0"/>
              <a:t>fazla      ışık </a:t>
            </a:r>
            <a:r>
              <a:rPr lang="tr-TR" b="1" dirty="0"/>
              <a:t>veren </a:t>
            </a:r>
            <a:r>
              <a:rPr lang="tr-TR" b="1" dirty="0" err="1"/>
              <a:t>floresan</a:t>
            </a:r>
            <a:r>
              <a:rPr lang="tr-TR" b="1" dirty="0"/>
              <a:t> lambalar icat edildi.</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83362"/>
          </a:xfrm>
        </p:spPr>
        <p:txBody>
          <a:bodyPr>
            <a:normAutofit fontScale="90000"/>
          </a:bodyPr>
          <a:lstStyle/>
          <a:p>
            <a:pPr algn="l">
              <a:buFont typeface="Wingdings" pitchFamily="2" charset="2"/>
              <a:buChar char="v"/>
            </a:pPr>
            <a:r>
              <a:rPr lang="tr-TR" b="1" dirty="0"/>
              <a:t>1980 yılında ampulden daha parlak ışık </a:t>
            </a:r>
            <a:r>
              <a:rPr lang="tr-TR" b="1" dirty="0" smtClean="0"/>
              <a:t>verip,daha </a:t>
            </a:r>
            <a:r>
              <a:rPr lang="tr-TR" b="1" dirty="0"/>
              <a:t>az enerji tüketen halojen lambalar icat edildi.</a:t>
            </a:r>
            <a:br>
              <a:rPr lang="tr-TR" b="1" dirty="0"/>
            </a:br>
            <a:r>
              <a:rPr lang="tr-TR" b="1" dirty="0"/>
              <a:t>Teknolojik gelişmeler devam ettikçe</a:t>
            </a:r>
            <a:br>
              <a:rPr lang="tr-TR" b="1" dirty="0"/>
            </a:br>
            <a:r>
              <a:rPr lang="tr-TR" b="1" dirty="0"/>
              <a:t>aydınlatma ürünlerimizde de yeni </a:t>
            </a:r>
            <a:r>
              <a:rPr lang="tr-TR" b="1" dirty="0" smtClean="0"/>
              <a:t>icatlar    yapılacaktır.Ancak </a:t>
            </a:r>
            <a:r>
              <a:rPr lang="tr-TR" b="1" dirty="0"/>
              <a:t>ampulün icadı </a:t>
            </a:r>
            <a:r>
              <a:rPr lang="tr-TR" b="1" dirty="0" smtClean="0"/>
              <a:t>aydınlatmada  çok </a:t>
            </a:r>
            <a:r>
              <a:rPr lang="tr-TR" b="1" dirty="0"/>
              <a:t>önemli bir yer tutar.</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4544" y="274638"/>
            <a:ext cx="9145016" cy="1143000"/>
          </a:xfrm>
        </p:spPr>
        <p:txBody>
          <a:bodyPr>
            <a:normAutofit/>
          </a:bodyPr>
          <a:lstStyle/>
          <a:p>
            <a:r>
              <a:rPr lang="tr-TR" b="1" dirty="0" smtClean="0"/>
              <a:t>    Ateş    Meşale     Yağ lambası   Kandil</a:t>
            </a:r>
            <a:endParaRPr lang="tr-TR" dirty="0"/>
          </a:p>
        </p:txBody>
      </p:sp>
      <p:sp>
        <p:nvSpPr>
          <p:cNvPr id="4" name="3 Dikdörtgen"/>
          <p:cNvSpPr/>
          <p:nvPr/>
        </p:nvSpPr>
        <p:spPr>
          <a:xfrm>
            <a:off x="0" y="3429000"/>
            <a:ext cx="9144000" cy="1200329"/>
          </a:xfrm>
          <a:prstGeom prst="rect">
            <a:avLst/>
          </a:prstGeom>
        </p:spPr>
        <p:txBody>
          <a:bodyPr wrap="square">
            <a:spAutoFit/>
          </a:bodyPr>
          <a:lstStyle/>
          <a:p>
            <a:r>
              <a:rPr lang="tr-TR" sz="3600" b="1" dirty="0" smtClean="0"/>
              <a:t>Mum     Gaz lambası </a:t>
            </a:r>
            <a:r>
              <a:rPr lang="tr-TR" sz="3600" b="1" dirty="0"/>
              <a:t>Ampul </a:t>
            </a:r>
            <a:r>
              <a:rPr lang="tr-TR" sz="3600" b="1" dirty="0" err="1" smtClean="0"/>
              <a:t>Floresan</a:t>
            </a:r>
            <a:r>
              <a:rPr lang="tr-TR" sz="3600" b="1" dirty="0" smtClean="0"/>
              <a:t>   Halojen              						Lamba    Lamba </a:t>
            </a:r>
            <a:endParaRPr lang="tr-TR" sz="3600" dirty="0"/>
          </a:p>
        </p:txBody>
      </p:sp>
      <p:pic>
        <p:nvPicPr>
          <p:cNvPr id="22530" name="Picture 2"/>
          <p:cNvPicPr>
            <a:picLocks noChangeAspect="1" noChangeArrowheads="1"/>
          </p:cNvPicPr>
          <p:nvPr/>
        </p:nvPicPr>
        <p:blipFill>
          <a:blip r:embed="rId2" cstate="print"/>
          <a:srcRect/>
          <a:stretch>
            <a:fillRect/>
          </a:stretch>
        </p:blipFill>
        <p:spPr bwMode="auto">
          <a:xfrm>
            <a:off x="4644008" y="1268760"/>
            <a:ext cx="1872208" cy="1440160"/>
          </a:xfrm>
          <a:prstGeom prst="rect">
            <a:avLst/>
          </a:prstGeom>
          <a:noFill/>
          <a:ln w="9525">
            <a:noFill/>
            <a:miter lim="800000"/>
            <a:headEnd/>
            <a:tailEnd/>
          </a:ln>
        </p:spPr>
      </p:pic>
      <p:pic>
        <p:nvPicPr>
          <p:cNvPr id="22531" name="Picture 3"/>
          <p:cNvPicPr>
            <a:picLocks noChangeAspect="1" noChangeArrowheads="1"/>
          </p:cNvPicPr>
          <p:nvPr/>
        </p:nvPicPr>
        <p:blipFill>
          <a:blip r:embed="rId3" cstate="print"/>
          <a:srcRect/>
          <a:stretch>
            <a:fillRect/>
          </a:stretch>
        </p:blipFill>
        <p:spPr bwMode="auto">
          <a:xfrm>
            <a:off x="7380312" y="1340768"/>
            <a:ext cx="952500" cy="1552575"/>
          </a:xfrm>
          <a:prstGeom prst="rect">
            <a:avLst/>
          </a:prstGeom>
          <a:noFill/>
          <a:ln w="9525">
            <a:noFill/>
            <a:miter lim="800000"/>
            <a:headEnd/>
            <a:tailEnd/>
          </a:ln>
        </p:spPr>
      </p:pic>
      <p:pic>
        <p:nvPicPr>
          <p:cNvPr id="22532" name="Picture 4"/>
          <p:cNvPicPr>
            <a:picLocks noChangeAspect="1" noChangeArrowheads="1"/>
          </p:cNvPicPr>
          <p:nvPr/>
        </p:nvPicPr>
        <p:blipFill>
          <a:blip r:embed="rId4" cstate="print"/>
          <a:srcRect/>
          <a:stretch>
            <a:fillRect/>
          </a:stretch>
        </p:blipFill>
        <p:spPr bwMode="auto">
          <a:xfrm>
            <a:off x="2051720" y="1268760"/>
            <a:ext cx="952500" cy="1209675"/>
          </a:xfrm>
          <a:prstGeom prst="rect">
            <a:avLst/>
          </a:prstGeom>
          <a:noFill/>
          <a:ln w="9525">
            <a:noFill/>
            <a:miter lim="800000"/>
            <a:headEnd/>
            <a:tailEnd/>
          </a:ln>
        </p:spPr>
      </p:pic>
      <p:pic>
        <p:nvPicPr>
          <p:cNvPr id="22533" name="Picture 5"/>
          <p:cNvPicPr>
            <a:picLocks noChangeAspect="1" noChangeArrowheads="1"/>
          </p:cNvPicPr>
          <p:nvPr/>
        </p:nvPicPr>
        <p:blipFill>
          <a:blip r:embed="rId5" cstate="print"/>
          <a:srcRect/>
          <a:stretch>
            <a:fillRect/>
          </a:stretch>
        </p:blipFill>
        <p:spPr bwMode="auto">
          <a:xfrm>
            <a:off x="0" y="1268760"/>
            <a:ext cx="1162050" cy="1962150"/>
          </a:xfrm>
          <a:prstGeom prst="rect">
            <a:avLst/>
          </a:prstGeom>
          <a:noFill/>
          <a:ln w="9525">
            <a:noFill/>
            <a:miter lim="800000"/>
            <a:headEnd/>
            <a:tailEnd/>
          </a:ln>
        </p:spPr>
      </p:pic>
      <p:pic>
        <p:nvPicPr>
          <p:cNvPr id="22534" name="Picture 6"/>
          <p:cNvPicPr>
            <a:picLocks noChangeAspect="1" noChangeArrowheads="1"/>
          </p:cNvPicPr>
          <p:nvPr/>
        </p:nvPicPr>
        <p:blipFill>
          <a:blip r:embed="rId6" cstate="print"/>
          <a:srcRect/>
          <a:stretch>
            <a:fillRect/>
          </a:stretch>
        </p:blipFill>
        <p:spPr bwMode="auto">
          <a:xfrm>
            <a:off x="323528" y="4149080"/>
            <a:ext cx="1095375" cy="2376264"/>
          </a:xfrm>
          <a:prstGeom prst="rect">
            <a:avLst/>
          </a:prstGeom>
          <a:noFill/>
          <a:ln w="9525">
            <a:noFill/>
            <a:miter lim="800000"/>
            <a:headEnd/>
            <a:tailEnd/>
          </a:ln>
        </p:spPr>
      </p:pic>
      <p:pic>
        <p:nvPicPr>
          <p:cNvPr id="22535" name="Picture 7"/>
          <p:cNvPicPr>
            <a:picLocks noChangeAspect="1" noChangeArrowheads="1"/>
          </p:cNvPicPr>
          <p:nvPr/>
        </p:nvPicPr>
        <p:blipFill>
          <a:blip r:embed="rId7" cstate="print"/>
          <a:srcRect/>
          <a:stretch>
            <a:fillRect/>
          </a:stretch>
        </p:blipFill>
        <p:spPr bwMode="auto">
          <a:xfrm>
            <a:off x="1979712" y="4163169"/>
            <a:ext cx="1619250" cy="2694831"/>
          </a:xfrm>
          <a:prstGeom prst="rect">
            <a:avLst/>
          </a:prstGeom>
          <a:noFill/>
          <a:ln w="9525">
            <a:noFill/>
            <a:miter lim="800000"/>
            <a:headEnd/>
            <a:tailEnd/>
          </a:ln>
        </p:spPr>
      </p:pic>
      <p:pic>
        <p:nvPicPr>
          <p:cNvPr id="22536" name="Picture 8"/>
          <p:cNvPicPr>
            <a:picLocks noChangeAspect="1" noChangeArrowheads="1"/>
          </p:cNvPicPr>
          <p:nvPr/>
        </p:nvPicPr>
        <p:blipFill>
          <a:blip r:embed="rId8" cstate="print"/>
          <a:srcRect/>
          <a:stretch>
            <a:fillRect/>
          </a:stretch>
        </p:blipFill>
        <p:spPr bwMode="auto">
          <a:xfrm>
            <a:off x="4139952" y="4581128"/>
            <a:ext cx="857250" cy="1944216"/>
          </a:xfrm>
          <a:prstGeom prst="rect">
            <a:avLst/>
          </a:prstGeom>
          <a:noFill/>
          <a:ln w="9525">
            <a:noFill/>
            <a:miter lim="800000"/>
            <a:headEnd/>
            <a:tailEnd/>
          </a:ln>
        </p:spPr>
      </p:pic>
      <p:pic>
        <p:nvPicPr>
          <p:cNvPr id="22537" name="Picture 9"/>
          <p:cNvPicPr>
            <a:picLocks noChangeAspect="1" noChangeArrowheads="1"/>
          </p:cNvPicPr>
          <p:nvPr/>
        </p:nvPicPr>
        <p:blipFill>
          <a:blip r:embed="rId9" cstate="print"/>
          <a:srcRect/>
          <a:stretch>
            <a:fillRect/>
          </a:stretch>
        </p:blipFill>
        <p:spPr bwMode="auto">
          <a:xfrm>
            <a:off x="5508104" y="4653136"/>
            <a:ext cx="1085850" cy="2204864"/>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IŞIĞIN YAŞAMIMIZA ETKİSİ</a:t>
            </a:r>
            <a:endParaRPr lang="tr-TR" dirty="0"/>
          </a:p>
        </p:txBody>
      </p:sp>
      <p:sp>
        <p:nvSpPr>
          <p:cNvPr id="3" name="2 İçerik Yer Tutucusu"/>
          <p:cNvSpPr>
            <a:spLocks noGrp="1"/>
          </p:cNvSpPr>
          <p:nvPr>
            <p:ph idx="1"/>
          </p:nvPr>
        </p:nvSpPr>
        <p:spPr>
          <a:xfrm>
            <a:off x="457200" y="1268760"/>
            <a:ext cx="8229600" cy="4857403"/>
          </a:xfrm>
        </p:spPr>
        <p:txBody>
          <a:bodyPr>
            <a:normAutofit fontScale="92500" lnSpcReduction="10000"/>
          </a:bodyPr>
          <a:lstStyle/>
          <a:p>
            <a:pPr>
              <a:buNone/>
            </a:pPr>
            <a:r>
              <a:rPr lang="tr-TR" dirty="0" smtClean="0"/>
              <a:t>       </a:t>
            </a:r>
            <a:r>
              <a:rPr lang="tr-TR" b="1" dirty="0" smtClean="0"/>
              <a:t>Işık, canlılığın temel gereksinimidir. Bitkiler</a:t>
            </a:r>
          </a:p>
          <a:p>
            <a:pPr>
              <a:buNone/>
            </a:pPr>
            <a:r>
              <a:rPr lang="tr-TR" b="1" dirty="0" smtClean="0"/>
              <a:t>ışık enerjisini kullanarak besin yapar. Oksijen</a:t>
            </a:r>
          </a:p>
          <a:p>
            <a:pPr>
              <a:buNone/>
            </a:pPr>
            <a:r>
              <a:rPr lang="tr-TR" b="1" dirty="0" smtClean="0"/>
              <a:t>üretebilmek için güneş ışığına ihtiyaç duyar.</a:t>
            </a:r>
          </a:p>
          <a:p>
            <a:pPr>
              <a:buNone/>
            </a:pPr>
            <a:r>
              <a:rPr lang="tr-TR" b="1" dirty="0" smtClean="0"/>
              <a:t>    Işık insanlar, hayvanlar ve bakteriler içinde yaşam   kaynağıdır.</a:t>
            </a:r>
            <a:r>
              <a:rPr lang="tr-TR" dirty="0" smtClean="0"/>
              <a:t> </a:t>
            </a:r>
          </a:p>
          <a:p>
            <a:pPr>
              <a:buNone/>
            </a:pPr>
            <a:r>
              <a:rPr lang="tr-TR" b="1" dirty="0" smtClean="0"/>
              <a:t>      </a:t>
            </a:r>
            <a:r>
              <a:rPr lang="tr-TR" b="1" dirty="0" smtClean="0">
                <a:solidFill>
                  <a:srgbClr val="FF0000"/>
                </a:solidFill>
              </a:rPr>
              <a:t>*</a:t>
            </a:r>
            <a:r>
              <a:rPr lang="tr-TR" b="1" dirty="0" smtClean="0"/>
              <a:t> Güneş ışığında uzun süre kalan giysilerimiz   solar. </a:t>
            </a:r>
          </a:p>
          <a:p>
            <a:pPr>
              <a:buNone/>
            </a:pPr>
            <a:r>
              <a:rPr lang="tr-TR" b="1" dirty="0" smtClean="0"/>
              <a:t>      </a:t>
            </a:r>
            <a:r>
              <a:rPr lang="tr-TR" b="1" dirty="0" smtClean="0">
                <a:solidFill>
                  <a:srgbClr val="FF0000"/>
                </a:solidFill>
              </a:rPr>
              <a:t>*</a:t>
            </a:r>
            <a:r>
              <a:rPr lang="tr-TR" b="1" dirty="0" smtClean="0"/>
              <a:t> Güneş ışığı mikropları    öldürür. </a:t>
            </a:r>
          </a:p>
          <a:p>
            <a:pPr>
              <a:buNone/>
            </a:pPr>
            <a:r>
              <a:rPr lang="tr-TR" b="1" dirty="0" smtClean="0"/>
              <a:t>      </a:t>
            </a:r>
            <a:r>
              <a:rPr lang="tr-TR" b="1" dirty="0" smtClean="0">
                <a:solidFill>
                  <a:srgbClr val="FF0000"/>
                </a:solidFill>
              </a:rPr>
              <a:t>*</a:t>
            </a:r>
            <a:r>
              <a:rPr lang="tr-TR" b="1" dirty="0" smtClean="0"/>
              <a:t> Kemik gelişimimizi  olumlu etkiler.</a:t>
            </a:r>
          </a:p>
          <a:p>
            <a:pPr>
              <a:buNone/>
            </a:pPr>
            <a:r>
              <a:rPr lang="tr-TR" b="1" dirty="0" smtClean="0"/>
              <a:t>      </a:t>
            </a:r>
            <a:r>
              <a:rPr lang="tr-TR" b="1" dirty="0" smtClean="0">
                <a:solidFill>
                  <a:srgbClr val="FF0000"/>
                </a:solidFill>
              </a:rPr>
              <a:t>*</a:t>
            </a:r>
            <a:r>
              <a:rPr lang="tr-TR" b="1" dirty="0" smtClean="0"/>
              <a:t>Bitkilerin  besin yapmasına yardımcı  olur.</a:t>
            </a:r>
          </a:p>
          <a:p>
            <a:pPr>
              <a:buNone/>
            </a:pPr>
            <a:endParaRPr lang="tr-TR" b="1" dirty="0"/>
          </a:p>
        </p:txBody>
      </p:sp>
      <p:pic>
        <p:nvPicPr>
          <p:cNvPr id="38914" name="Picture 2"/>
          <p:cNvPicPr>
            <a:picLocks noChangeAspect="1" noChangeArrowheads="1"/>
          </p:cNvPicPr>
          <p:nvPr/>
        </p:nvPicPr>
        <p:blipFill>
          <a:blip r:embed="rId2" cstate="print"/>
          <a:srcRect/>
          <a:stretch>
            <a:fillRect/>
          </a:stretch>
        </p:blipFill>
        <p:spPr bwMode="auto">
          <a:xfrm>
            <a:off x="6876256" y="4149080"/>
            <a:ext cx="2267744" cy="1512168"/>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normAutofit lnSpcReduction="10000"/>
          </a:bodyPr>
          <a:lstStyle/>
          <a:p>
            <a:pPr>
              <a:buNone/>
            </a:pPr>
            <a:r>
              <a:rPr lang="tr-TR" b="1" dirty="0" smtClean="0"/>
              <a:t>       </a:t>
            </a:r>
            <a:r>
              <a:rPr lang="tr-TR" b="1" dirty="0" smtClean="0">
                <a:solidFill>
                  <a:srgbClr val="FF0000"/>
                </a:solidFill>
              </a:rPr>
              <a:t>*</a:t>
            </a:r>
            <a:r>
              <a:rPr lang="tr-TR" b="1" dirty="0" smtClean="0"/>
              <a:t>  Işık çevremizdeki   maddelerin renklerini</a:t>
            </a:r>
          </a:p>
          <a:p>
            <a:pPr>
              <a:buNone/>
            </a:pPr>
            <a:r>
              <a:rPr lang="tr-TR" b="1" dirty="0" smtClean="0"/>
              <a:t>algılamamızı sağlar.</a:t>
            </a:r>
          </a:p>
          <a:p>
            <a:pPr>
              <a:buNone/>
            </a:pPr>
            <a:r>
              <a:rPr lang="tr-TR" b="1" dirty="0" smtClean="0"/>
              <a:t>      </a:t>
            </a:r>
            <a:r>
              <a:rPr lang="tr-TR" b="1" dirty="0" smtClean="0">
                <a:solidFill>
                  <a:srgbClr val="FF0000"/>
                </a:solidFill>
              </a:rPr>
              <a:t>*</a:t>
            </a:r>
            <a:r>
              <a:rPr lang="tr-TR" b="1" dirty="0" smtClean="0"/>
              <a:t>  Üzerine düşen ışığın hepsini    yansıtan  maddeler beyaz gözükür.</a:t>
            </a:r>
          </a:p>
          <a:p>
            <a:pPr>
              <a:buNone/>
            </a:pPr>
            <a:r>
              <a:rPr lang="tr-TR" b="1" dirty="0" smtClean="0"/>
              <a:t>      </a:t>
            </a:r>
            <a:r>
              <a:rPr lang="tr-TR" b="1" dirty="0" smtClean="0">
                <a:solidFill>
                  <a:srgbClr val="FF0000"/>
                </a:solidFill>
              </a:rPr>
              <a:t>*</a:t>
            </a:r>
            <a:r>
              <a:rPr lang="tr-TR" b="1" dirty="0" smtClean="0"/>
              <a:t>Yiyecekleri güneş ışığına maruz bırakırsak</a:t>
            </a:r>
          </a:p>
          <a:p>
            <a:pPr>
              <a:buNone/>
            </a:pPr>
            <a:r>
              <a:rPr lang="tr-TR" b="1" dirty="0" smtClean="0"/>
              <a:t>bozulmasına neden olmaktadır.</a:t>
            </a:r>
          </a:p>
          <a:p>
            <a:pPr>
              <a:buNone/>
            </a:pPr>
            <a:r>
              <a:rPr lang="tr-TR" b="1" dirty="0" smtClean="0"/>
              <a:t>      </a:t>
            </a:r>
            <a:r>
              <a:rPr lang="tr-TR" b="1" dirty="0" smtClean="0">
                <a:solidFill>
                  <a:srgbClr val="FF0000"/>
                </a:solidFill>
              </a:rPr>
              <a:t>*</a:t>
            </a:r>
            <a:r>
              <a:rPr lang="tr-TR" b="1" dirty="0" smtClean="0"/>
              <a:t> Geceleyin iş yapabilmemiz, ders</a:t>
            </a:r>
          </a:p>
          <a:p>
            <a:pPr>
              <a:buNone/>
            </a:pPr>
            <a:r>
              <a:rPr lang="tr-TR" b="1" dirty="0" smtClean="0"/>
              <a:t>çalışabilmemiz, kitap okuyabilmemiz için ışığa ihtiyaç vardır.</a:t>
            </a:r>
          </a:p>
          <a:p>
            <a:pPr>
              <a:buNone/>
            </a:pPr>
            <a:r>
              <a:rPr lang="tr-TR" b="1" dirty="0" smtClean="0"/>
              <a:t>             Işık olmasaydı hastanelerde ameliyatlar</a:t>
            </a:r>
          </a:p>
          <a:p>
            <a:pPr>
              <a:buNone/>
            </a:pPr>
            <a:r>
              <a:rPr lang="tr-TR" b="1" dirty="0" smtClean="0"/>
              <a:t>olmazdı.Fabrikalar çalışmazdı</a:t>
            </a:r>
            <a:r>
              <a:rPr lang="tr-TR" dirty="0" smtClean="0"/>
              <a:t>.</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22714"/>
          </a:xfrm>
        </p:spPr>
        <p:txBody>
          <a:bodyPr>
            <a:normAutofit/>
          </a:bodyPr>
          <a:lstStyle/>
          <a:p>
            <a:pPr algn="l"/>
            <a:r>
              <a:rPr lang="tr-TR" sz="2800" b="1" dirty="0" smtClean="0"/>
              <a:t>       </a:t>
            </a:r>
            <a:r>
              <a:rPr lang="tr-TR" sz="2800" b="1" dirty="0" smtClean="0">
                <a:solidFill>
                  <a:srgbClr val="FF0000"/>
                </a:solidFill>
              </a:rPr>
              <a:t>*</a:t>
            </a:r>
            <a:r>
              <a:rPr lang="tr-TR" sz="2800" b="1" dirty="0" smtClean="0"/>
              <a:t> Hayatımıza büyük kolaylıklar getiren elektrikli</a:t>
            </a:r>
            <a:br>
              <a:rPr lang="tr-TR" sz="2800" b="1" dirty="0" smtClean="0"/>
            </a:br>
            <a:r>
              <a:rPr lang="tr-TR" sz="2800" b="1" dirty="0" smtClean="0"/>
              <a:t>ev aletleri, eşyalarını kullanamazdık.</a:t>
            </a:r>
            <a:br>
              <a:rPr lang="tr-TR" sz="2800" b="1" dirty="0" smtClean="0"/>
            </a:br>
            <a:r>
              <a:rPr lang="tr-TR" sz="2800" b="1" dirty="0" smtClean="0"/>
              <a:t>        </a:t>
            </a:r>
            <a:r>
              <a:rPr lang="tr-TR" sz="2800" b="1" dirty="0" smtClean="0">
                <a:solidFill>
                  <a:srgbClr val="FF0000"/>
                </a:solidFill>
              </a:rPr>
              <a:t>*</a:t>
            </a:r>
            <a:r>
              <a:rPr lang="tr-TR" sz="2800" b="1" dirty="0" smtClean="0"/>
              <a:t>Aydınlatma teknolojileri sayesinde araçları geceleri     rahat bir şekilde   kullanabiliyoruz.</a:t>
            </a:r>
            <a:br>
              <a:rPr lang="tr-TR" sz="2800" b="1" dirty="0" smtClean="0"/>
            </a:br>
            <a:r>
              <a:rPr lang="tr-TR" sz="2800" b="1" dirty="0" smtClean="0"/>
              <a:t>      </a:t>
            </a:r>
            <a:r>
              <a:rPr lang="tr-TR" sz="2800" b="1" dirty="0" smtClean="0">
                <a:solidFill>
                  <a:srgbClr val="FF0000"/>
                </a:solidFill>
              </a:rPr>
              <a:t>*</a:t>
            </a:r>
            <a:r>
              <a:rPr lang="tr-TR" sz="2800" b="1" dirty="0" smtClean="0"/>
              <a:t>Deniz fenerinden  yayılan ışık gemilerin   kayalıklara  çarpmasını    ve karaya oturmasını   engellemektedir. </a:t>
            </a:r>
            <a:br>
              <a:rPr lang="tr-TR" sz="2800" b="1" dirty="0" smtClean="0"/>
            </a:br>
            <a:r>
              <a:rPr lang="tr-TR" sz="2800" b="1" dirty="0" smtClean="0"/>
              <a:t>      </a:t>
            </a:r>
            <a:r>
              <a:rPr lang="tr-TR" sz="2800" b="1" dirty="0" smtClean="0">
                <a:solidFill>
                  <a:srgbClr val="FF0000"/>
                </a:solidFill>
              </a:rPr>
              <a:t>*</a:t>
            </a:r>
            <a:r>
              <a:rPr lang="tr-TR" sz="2800" b="1" dirty="0" smtClean="0"/>
              <a:t>Yer altında çalışan madenciler kafalarına</a:t>
            </a:r>
            <a:br>
              <a:rPr lang="tr-TR" sz="2800" b="1" dirty="0" smtClean="0"/>
            </a:br>
            <a:r>
              <a:rPr lang="tr-TR" sz="2800" b="1" dirty="0" smtClean="0"/>
              <a:t>taktıkları baretler sayesinde etraflarını</a:t>
            </a:r>
            <a:br>
              <a:rPr lang="tr-TR" sz="2800" b="1" dirty="0" smtClean="0"/>
            </a:br>
            <a:r>
              <a:rPr lang="tr-TR" sz="2800" b="1" dirty="0" smtClean="0"/>
              <a:t>görebilmektedirler. </a:t>
            </a:r>
            <a:br>
              <a:rPr lang="tr-TR" sz="2800" b="1" dirty="0" smtClean="0"/>
            </a:br>
            <a:r>
              <a:rPr lang="tr-TR" sz="2800" b="1" dirty="0" smtClean="0"/>
              <a:t>     Kısacası evde, hastanelerde,     havaalanlarında,   otoyollarda, marketlerde ve iş   yerlerinde  aydınlatma teknolojisini kullanmaktayız.</a:t>
            </a:r>
            <a:endParaRPr lang="tr-TR"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260648"/>
            <a:ext cx="8640960" cy="5256584"/>
          </a:xfrm>
        </p:spPr>
        <p:txBody>
          <a:bodyPr>
            <a:normAutofit/>
          </a:bodyPr>
          <a:lstStyle/>
          <a:p>
            <a:pPr>
              <a:buNone/>
            </a:pPr>
            <a:r>
              <a:rPr lang="tr-TR" b="1" dirty="0" smtClean="0"/>
              <a:t>            Yeterince </a:t>
            </a:r>
            <a:r>
              <a:rPr lang="tr-TR" b="1" dirty="0"/>
              <a:t>ışık olan ortamlarda varlıkları </a:t>
            </a:r>
            <a:r>
              <a:rPr lang="tr-TR" b="1" dirty="0" smtClean="0"/>
              <a:t>rahatlıkla    görürüz</a:t>
            </a:r>
            <a:r>
              <a:rPr lang="tr-TR" b="1" dirty="0"/>
              <a:t>. Işık miktarı az ise cisimleri görmemiz zorlaşır</a:t>
            </a:r>
            <a:r>
              <a:rPr lang="tr-TR" b="1"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b="1" dirty="0"/>
          </a:p>
          <a:p>
            <a:pPr>
              <a:buNone/>
            </a:pPr>
            <a:r>
              <a:rPr lang="tr-TR" b="1" dirty="0" smtClean="0"/>
              <a:t>          Çok </a:t>
            </a:r>
            <a:r>
              <a:rPr lang="tr-TR" b="1" dirty="0"/>
              <a:t>fazla ışık gözümüzü rahatsız eder, göz </a:t>
            </a:r>
            <a:r>
              <a:rPr lang="tr-TR" b="1" dirty="0" smtClean="0"/>
              <a:t>sağlığımıza   zarar </a:t>
            </a:r>
            <a:r>
              <a:rPr lang="tr-TR" b="1" dirty="0"/>
              <a:t>verir. Doğrudan gözümüze gelen güçlü </a:t>
            </a:r>
            <a:r>
              <a:rPr lang="tr-TR" b="1" dirty="0" smtClean="0"/>
              <a:t>ışık     görmemizi </a:t>
            </a:r>
            <a:r>
              <a:rPr lang="tr-TR" b="1" dirty="0"/>
              <a:t>zorlaştırır. </a:t>
            </a:r>
            <a:r>
              <a:rPr lang="tr-TR" b="1" dirty="0" smtClean="0"/>
              <a:t>Bu    nedenle </a:t>
            </a:r>
            <a:r>
              <a:rPr lang="tr-TR" b="1" dirty="0"/>
              <a:t>Güneş’e </a:t>
            </a:r>
            <a:r>
              <a:rPr lang="tr-TR" b="1" dirty="0" smtClean="0"/>
              <a:t>çıplak         gözle bakmak   sakıncalıdır.Az </a:t>
            </a:r>
            <a:r>
              <a:rPr lang="tr-TR" b="1" dirty="0"/>
              <a:t>veya çok fazla </a:t>
            </a:r>
            <a:r>
              <a:rPr lang="tr-TR" b="1" dirty="0" smtClean="0"/>
              <a:t>ışık,  görme </a:t>
            </a:r>
            <a:r>
              <a:rPr lang="tr-TR" b="1" dirty="0"/>
              <a:t>olayını zorlaştırır</a:t>
            </a:r>
            <a:r>
              <a:rPr lang="tr-TR" b="1" dirty="0" smtClean="0"/>
              <a:t>.</a:t>
            </a:r>
            <a:r>
              <a:rPr lang="tr-TR" b="1" dirty="0"/>
              <a:t> </a:t>
            </a:r>
          </a:p>
        </p:txBody>
      </p:sp>
      <p:pic>
        <p:nvPicPr>
          <p:cNvPr id="2052" name="Picture 4"/>
          <p:cNvPicPr>
            <a:picLocks noChangeAspect="1" noChangeArrowheads="1"/>
          </p:cNvPicPr>
          <p:nvPr/>
        </p:nvPicPr>
        <p:blipFill>
          <a:blip r:embed="rId3" cstate="print"/>
          <a:srcRect/>
          <a:stretch>
            <a:fillRect/>
          </a:stretch>
        </p:blipFill>
        <p:spPr bwMode="auto">
          <a:xfrm>
            <a:off x="2555776" y="4653136"/>
            <a:ext cx="3600400" cy="18002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IŞIĞIN DOĞRU KULLANIMI</a:t>
            </a:r>
            <a:endParaRPr lang="tr-TR" dirty="0">
              <a:solidFill>
                <a:srgbClr val="FF0000"/>
              </a:solidFill>
            </a:endParaRPr>
          </a:p>
        </p:txBody>
      </p:sp>
      <p:sp>
        <p:nvSpPr>
          <p:cNvPr id="3" name="2 İçerik Yer Tutucusu"/>
          <p:cNvSpPr>
            <a:spLocks noGrp="1"/>
          </p:cNvSpPr>
          <p:nvPr>
            <p:ph idx="1"/>
          </p:nvPr>
        </p:nvSpPr>
        <p:spPr>
          <a:xfrm>
            <a:off x="0" y="1600201"/>
            <a:ext cx="9144000" cy="3989040"/>
          </a:xfrm>
        </p:spPr>
        <p:txBody>
          <a:bodyPr>
            <a:normAutofit/>
          </a:bodyPr>
          <a:lstStyle/>
          <a:p>
            <a:pPr>
              <a:buNone/>
            </a:pPr>
            <a:r>
              <a:rPr lang="tr-TR" b="1" dirty="0" smtClean="0"/>
              <a:t>       Bulunduğumuz bir  ortamların gereğinden fazla ya da az aydınlatılması görmemizi zorlaştıracağından, gözlerimizin yorulmasına yol açar.</a:t>
            </a:r>
          </a:p>
          <a:p>
            <a:pPr>
              <a:buNone/>
            </a:pPr>
            <a:r>
              <a:rPr lang="tr-TR" b="1" dirty="0" smtClean="0"/>
              <a:t>           Gözümüze doğrudan gelen ışıklar, bizi rahatsız eder. Ders    </a:t>
            </a:r>
            <a:r>
              <a:rPr lang="nb-NO" b="1" dirty="0" smtClean="0"/>
              <a:t>çalışırken ya da kitap okurken</a:t>
            </a:r>
            <a:r>
              <a:rPr lang="tr-TR" b="1" dirty="0" smtClean="0"/>
              <a:t> masa lambası kullanmak göz sağlığı açısından gereklidir.</a:t>
            </a:r>
            <a:endParaRPr lang="tr-TR" b="1" dirty="0"/>
          </a:p>
        </p:txBody>
      </p:sp>
      <p:pic>
        <p:nvPicPr>
          <p:cNvPr id="2050" name="Picture 2"/>
          <p:cNvPicPr>
            <a:picLocks noChangeAspect="1" noChangeArrowheads="1"/>
          </p:cNvPicPr>
          <p:nvPr/>
        </p:nvPicPr>
        <p:blipFill>
          <a:blip r:embed="rId2" cstate="print"/>
          <a:srcRect/>
          <a:stretch>
            <a:fillRect/>
          </a:stretch>
        </p:blipFill>
        <p:spPr bwMode="auto">
          <a:xfrm>
            <a:off x="179512" y="188640"/>
            <a:ext cx="1224136" cy="1439416"/>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29600" cy="5217443"/>
          </a:xfrm>
        </p:spPr>
        <p:txBody>
          <a:bodyPr>
            <a:normAutofit/>
          </a:bodyPr>
          <a:lstStyle/>
          <a:p>
            <a:pPr>
              <a:buNone/>
            </a:pPr>
            <a:r>
              <a:rPr lang="tr-TR" dirty="0" smtClean="0"/>
              <a:t>         </a:t>
            </a:r>
            <a:r>
              <a:rPr lang="tr-TR" b="1" dirty="0" smtClean="0"/>
              <a:t>Işığı önden ve arkadan gelmemelidir.Eğer ışık  arkadan gelirse ışık gölge yapar. Bu da doğru aydınlatma  değildir.</a:t>
            </a:r>
            <a:r>
              <a:rPr lang="tr-TR" dirty="0" smtClean="0"/>
              <a:t> </a:t>
            </a:r>
            <a:r>
              <a:rPr lang="tr-TR" b="1" dirty="0" smtClean="0"/>
              <a:t>Bulunduğumuz ortamın   büyüklüğüne uygun ampul  kullanmalıyız.Küçük odalarda    gücü az olan ampuller, büyük   odalarda gücü fazla olan ampuller kullanmalıyız. Bu durum  sağlığımızı koruduğu gibi enerji tasarrufu da yapmamızı sağlar. </a:t>
            </a:r>
            <a:r>
              <a:rPr lang="tr-TR" u="sng" dirty="0" smtClean="0">
                <a:hlinkClick r:id="rId2"/>
              </a:rPr>
              <a:t>www.</a:t>
            </a:r>
            <a:r>
              <a:rPr lang="tr-TR" u="sng" dirty="0" err="1" smtClean="0">
                <a:hlinkClick r:id="rId2"/>
              </a:rPr>
              <a:t>sorubak</a:t>
            </a:r>
            <a:r>
              <a:rPr lang="tr-TR" u="sng" dirty="0" smtClean="0">
                <a:hlinkClick r:id="rId2"/>
              </a:rPr>
              <a:t>.com</a:t>
            </a:r>
            <a:r>
              <a:rPr lang="tr-TR" b="1" dirty="0" smtClean="0"/>
              <a:t>    </a:t>
            </a:r>
            <a:endParaRPr lang="tr-TR" b="1" dirty="0"/>
          </a:p>
        </p:txBody>
      </p:sp>
      <p:pic>
        <p:nvPicPr>
          <p:cNvPr id="1026" name="Picture 2"/>
          <p:cNvPicPr>
            <a:picLocks noChangeAspect="1" noChangeArrowheads="1"/>
          </p:cNvPicPr>
          <p:nvPr/>
        </p:nvPicPr>
        <p:blipFill>
          <a:blip r:embed="rId3" cstate="print"/>
          <a:srcRect/>
          <a:stretch>
            <a:fillRect/>
          </a:stretch>
        </p:blipFill>
        <p:spPr bwMode="auto">
          <a:xfrm>
            <a:off x="5580112" y="4941168"/>
            <a:ext cx="2964532" cy="1916832"/>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48680"/>
            <a:ext cx="8229600" cy="4680520"/>
          </a:xfrm>
        </p:spPr>
        <p:txBody>
          <a:bodyPr>
            <a:noAutofit/>
          </a:bodyPr>
          <a:lstStyle/>
          <a:p>
            <a:pPr algn="l"/>
            <a:r>
              <a:rPr lang="tr-TR" sz="2800" dirty="0" smtClean="0"/>
              <a:t>   </a:t>
            </a:r>
            <a:r>
              <a:rPr lang="tr-TR" sz="2800" b="1" dirty="0" smtClean="0"/>
              <a:t>Ayrıca göz sağlığımızın bozulmaması için,</a:t>
            </a:r>
            <a:br>
              <a:rPr lang="tr-TR" sz="2800" b="1" dirty="0" smtClean="0"/>
            </a:br>
            <a:r>
              <a:rPr lang="tr-TR" sz="2800" b="1" dirty="0" smtClean="0"/>
              <a:t>okuduğumuz kitapla gözümüz arasındaki mesafenin</a:t>
            </a:r>
            <a:br>
              <a:rPr lang="tr-TR" sz="2800" b="1" dirty="0" smtClean="0"/>
            </a:br>
            <a:r>
              <a:rPr lang="pt-BR" sz="2800" b="1" dirty="0" smtClean="0">
                <a:solidFill>
                  <a:srgbClr val="FF0000"/>
                </a:solidFill>
              </a:rPr>
              <a:t>35-40 cm </a:t>
            </a:r>
            <a:r>
              <a:rPr lang="pt-BR" sz="2800" b="1" dirty="0" smtClean="0"/>
              <a:t>arasında olması gerekir.</a:t>
            </a:r>
            <a:br>
              <a:rPr lang="pt-BR" sz="2800" b="1" dirty="0" smtClean="0"/>
            </a:br>
            <a:r>
              <a:rPr lang="tr-TR" sz="2800" b="1" dirty="0" smtClean="0"/>
              <a:t>    Cadde, sokak ve parkların  aydınlatılmasında kullanılan    lambaların üzeri ışığı gökyüzüne  dağıtmamaları için </a:t>
            </a:r>
            <a:r>
              <a:rPr lang="tr-TR" sz="2800" b="1" dirty="0" err="1" smtClean="0"/>
              <a:t>opak</a:t>
            </a:r>
            <a:r>
              <a:rPr lang="tr-TR" sz="2800" b="1" dirty="0" smtClean="0"/>
              <a:t> bir madde   ile kapatılmalıdır. Lambalar doğru yere konulmalı ve aydınlatacak bölgeye   çevrilmelidir.</a:t>
            </a:r>
            <a:r>
              <a:rPr lang="tr-TR" sz="2800" dirty="0" smtClean="0"/>
              <a:t> </a:t>
            </a:r>
            <a:br>
              <a:rPr lang="tr-TR" sz="2800" dirty="0" smtClean="0"/>
            </a:br>
            <a:r>
              <a:rPr lang="tr-TR" sz="2800" dirty="0" smtClean="0"/>
              <a:t>     </a:t>
            </a:r>
            <a:r>
              <a:rPr lang="tr-TR" sz="2800" b="1" dirty="0" smtClean="0"/>
              <a:t>Güneşli havalarda güneş gözlüğü kullanmak</a:t>
            </a:r>
            <a:br>
              <a:rPr lang="tr-TR" sz="2800" b="1" dirty="0" smtClean="0"/>
            </a:br>
            <a:r>
              <a:rPr lang="tr-TR" sz="2800" b="1" dirty="0" smtClean="0"/>
              <a:t>göz sağlığı açısından önemlidir. Ancak gözümüzde</a:t>
            </a:r>
            <a:br>
              <a:rPr lang="tr-TR" sz="2800" b="1" dirty="0" smtClean="0"/>
            </a:br>
            <a:r>
              <a:rPr lang="tr-TR" sz="2800" b="1" dirty="0" smtClean="0"/>
              <a:t>güneş gözlüğü olsa bile güneşe bakmak sakıncalıdır.</a:t>
            </a:r>
            <a:endParaRPr lang="tr-TR" sz="2800" b="1" dirty="0"/>
          </a:p>
        </p:txBody>
      </p:sp>
      <p:pic>
        <p:nvPicPr>
          <p:cNvPr id="3074" name="Picture 2"/>
          <p:cNvPicPr>
            <a:picLocks noChangeAspect="1" noChangeArrowheads="1"/>
          </p:cNvPicPr>
          <p:nvPr/>
        </p:nvPicPr>
        <p:blipFill>
          <a:blip r:embed="rId2" cstate="print"/>
          <a:srcRect/>
          <a:stretch>
            <a:fillRect/>
          </a:stretch>
        </p:blipFill>
        <p:spPr bwMode="auto">
          <a:xfrm>
            <a:off x="6660232" y="5229200"/>
            <a:ext cx="2232248" cy="136815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980728"/>
            <a:ext cx="8229600" cy="1656184"/>
          </a:xfrm>
        </p:spPr>
        <p:txBody>
          <a:bodyPr>
            <a:normAutofit fontScale="90000"/>
          </a:bodyPr>
          <a:lstStyle/>
          <a:p>
            <a:pPr algn="l"/>
            <a:r>
              <a:rPr lang="tr-TR" sz="3100" b="1" dirty="0" smtClean="0"/>
              <a:t>          Uzun süre televizyon ve bilgisayar karşısında</a:t>
            </a:r>
            <a:br>
              <a:rPr lang="tr-TR" sz="3100" b="1" dirty="0" smtClean="0"/>
            </a:br>
            <a:r>
              <a:rPr lang="tr-TR" sz="3100" b="1" dirty="0" smtClean="0"/>
              <a:t>kalmamaya, bu araçları kullandığımız zaman</a:t>
            </a:r>
            <a:br>
              <a:rPr lang="tr-TR" sz="3100" b="1" dirty="0" smtClean="0"/>
            </a:br>
            <a:r>
              <a:rPr lang="tr-TR" sz="3100" b="1" dirty="0" smtClean="0"/>
              <a:t>yakından izlememeye dikkat etmeliyiz.</a:t>
            </a:r>
            <a:br>
              <a:rPr lang="tr-TR" sz="3100" b="1" dirty="0" smtClean="0"/>
            </a:br>
            <a:r>
              <a:rPr lang="tr-TR" sz="3100" b="1" dirty="0" smtClean="0"/>
              <a:t>         Aydınlatma araçlarının tasarruflu kullanılması aile ve ülke ekonomisi bakımından çok önemlidir.</a:t>
            </a:r>
            <a:r>
              <a:rPr lang="tr-TR" dirty="0" smtClean="0"/>
              <a:t/>
            </a:r>
            <a:br>
              <a:rPr lang="tr-TR" dirty="0" smtClean="0"/>
            </a:br>
            <a:r>
              <a:rPr lang="tr-TR" b="1" dirty="0" smtClean="0">
                <a:solidFill>
                  <a:srgbClr val="FF0000"/>
                </a:solidFill>
              </a:rPr>
              <a:t>Sokak Aydınlatmaları Nasıl Olmalıdır?</a:t>
            </a:r>
            <a:endParaRPr lang="tr-TR" dirty="0">
              <a:solidFill>
                <a:srgbClr val="FF0000"/>
              </a:solidFill>
            </a:endParaRPr>
          </a:p>
        </p:txBody>
      </p:sp>
      <p:pic>
        <p:nvPicPr>
          <p:cNvPr id="4098" name="Picture 2"/>
          <p:cNvPicPr>
            <a:picLocks noGrp="1" noChangeAspect="1" noChangeArrowheads="1"/>
          </p:cNvPicPr>
          <p:nvPr>
            <p:ph idx="1"/>
          </p:nvPr>
        </p:nvPicPr>
        <p:blipFill>
          <a:blip r:embed="rId2" cstate="print"/>
          <a:srcRect/>
          <a:stretch>
            <a:fillRect/>
          </a:stretch>
        </p:blipFill>
        <p:spPr bwMode="auto">
          <a:xfrm>
            <a:off x="179512" y="3356992"/>
            <a:ext cx="2016224" cy="309634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1979712" y="3356992"/>
            <a:ext cx="2160240" cy="324036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4067944" y="3356992"/>
            <a:ext cx="2448272" cy="3312368"/>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6588224" y="3284984"/>
            <a:ext cx="2038350" cy="33718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78098"/>
          </a:xfrm>
        </p:spPr>
        <p:txBody>
          <a:bodyPr/>
          <a:lstStyle/>
          <a:p>
            <a:r>
              <a:rPr lang="tr-TR" b="1" dirty="0" smtClean="0">
                <a:solidFill>
                  <a:srgbClr val="FF0000"/>
                </a:solidFill>
              </a:rPr>
              <a:t>IŞIK KİRLİLİĞİ</a:t>
            </a:r>
            <a:endParaRPr lang="tr-TR" dirty="0">
              <a:solidFill>
                <a:srgbClr val="FF0000"/>
              </a:solidFill>
            </a:endParaRPr>
          </a:p>
        </p:txBody>
      </p:sp>
      <p:sp>
        <p:nvSpPr>
          <p:cNvPr id="3" name="2 İçerik Yer Tutucusu"/>
          <p:cNvSpPr>
            <a:spLocks noGrp="1"/>
          </p:cNvSpPr>
          <p:nvPr>
            <p:ph idx="1"/>
          </p:nvPr>
        </p:nvSpPr>
        <p:spPr>
          <a:xfrm>
            <a:off x="251520" y="1052736"/>
            <a:ext cx="8712968" cy="3528393"/>
          </a:xfrm>
        </p:spPr>
        <p:txBody>
          <a:bodyPr>
            <a:normAutofit/>
          </a:bodyPr>
          <a:lstStyle/>
          <a:p>
            <a:pPr>
              <a:buNone/>
            </a:pPr>
            <a:r>
              <a:rPr lang="tr-TR" dirty="0" smtClean="0"/>
              <a:t>       </a:t>
            </a:r>
            <a:r>
              <a:rPr lang="tr-TR" b="1" dirty="0" smtClean="0"/>
              <a:t>Işığın yanlış zamanda, yanlış yerde gereksiz ve fazla kullanımına   </a:t>
            </a:r>
            <a:r>
              <a:rPr lang="tr-TR" b="1" dirty="0" smtClean="0">
                <a:solidFill>
                  <a:srgbClr val="FF0000"/>
                </a:solidFill>
              </a:rPr>
              <a:t>ışık kirliliği </a:t>
            </a:r>
            <a:r>
              <a:rPr lang="tr-TR" b="1" dirty="0" smtClean="0"/>
              <a:t>denir.     </a:t>
            </a:r>
          </a:p>
          <a:p>
            <a:pPr>
              <a:buNone/>
            </a:pPr>
            <a:r>
              <a:rPr lang="tr-TR" dirty="0" smtClean="0"/>
              <a:t>	</a:t>
            </a:r>
            <a:endParaRPr lang="tr-TR" b="1" dirty="0"/>
          </a:p>
        </p:txBody>
      </p:sp>
      <p:pic>
        <p:nvPicPr>
          <p:cNvPr id="6147" name="Picture 3"/>
          <p:cNvPicPr>
            <a:picLocks noChangeAspect="1" noChangeArrowheads="1"/>
          </p:cNvPicPr>
          <p:nvPr/>
        </p:nvPicPr>
        <p:blipFill>
          <a:blip r:embed="rId2" cstate="print"/>
          <a:srcRect/>
          <a:stretch>
            <a:fillRect/>
          </a:stretch>
        </p:blipFill>
        <p:spPr bwMode="auto">
          <a:xfrm>
            <a:off x="395536" y="5085184"/>
            <a:ext cx="2510780" cy="1772816"/>
          </a:xfrm>
          <a:prstGeom prst="rect">
            <a:avLst/>
          </a:prstGeom>
          <a:noFill/>
          <a:ln w="9525">
            <a:noFill/>
            <a:miter lim="800000"/>
            <a:headEnd/>
            <a:tailEnd/>
          </a:ln>
        </p:spPr>
      </p:pic>
      <p:pic>
        <p:nvPicPr>
          <p:cNvPr id="6148" name="Picture 4" descr="C:\Users\acer\Pictures\indir.jpg"/>
          <p:cNvPicPr>
            <a:picLocks noChangeAspect="1" noChangeArrowheads="1"/>
          </p:cNvPicPr>
          <p:nvPr/>
        </p:nvPicPr>
        <p:blipFill>
          <a:blip r:embed="rId3" cstate="print"/>
          <a:srcRect/>
          <a:stretch>
            <a:fillRect/>
          </a:stretch>
        </p:blipFill>
        <p:spPr bwMode="auto">
          <a:xfrm>
            <a:off x="3131840" y="4869160"/>
            <a:ext cx="2619375" cy="1800200"/>
          </a:xfrm>
          <a:prstGeom prst="rect">
            <a:avLst/>
          </a:prstGeom>
          <a:noFill/>
        </p:spPr>
      </p:pic>
      <p:pic>
        <p:nvPicPr>
          <p:cNvPr id="6149" name="Picture 5" descr="C:\Users\acer\Pictures\images.jpg"/>
          <p:cNvPicPr>
            <a:picLocks noChangeAspect="1" noChangeArrowheads="1"/>
          </p:cNvPicPr>
          <p:nvPr/>
        </p:nvPicPr>
        <p:blipFill>
          <a:blip r:embed="rId4" cstate="print"/>
          <a:srcRect/>
          <a:stretch>
            <a:fillRect/>
          </a:stretch>
        </p:blipFill>
        <p:spPr bwMode="auto">
          <a:xfrm>
            <a:off x="6084168" y="4725144"/>
            <a:ext cx="2466975" cy="1944216"/>
          </a:xfrm>
          <a:prstGeom prst="rect">
            <a:avLst/>
          </a:prstGeom>
          <a:noFill/>
        </p:spPr>
      </p:pic>
      <p:sp>
        <p:nvSpPr>
          <p:cNvPr id="9" name="8 Dikdörtgen"/>
          <p:cNvSpPr/>
          <p:nvPr/>
        </p:nvSpPr>
        <p:spPr>
          <a:xfrm>
            <a:off x="179512" y="2060848"/>
            <a:ext cx="8964488" cy="3046988"/>
          </a:xfrm>
          <a:prstGeom prst="rect">
            <a:avLst/>
          </a:prstGeom>
        </p:spPr>
        <p:txBody>
          <a:bodyPr wrap="square">
            <a:spAutoFit/>
          </a:bodyPr>
          <a:lstStyle/>
          <a:p>
            <a:pPr>
              <a:buNone/>
            </a:pPr>
            <a:r>
              <a:rPr lang="tr-TR" sz="3200" b="1" dirty="0" smtClean="0">
                <a:solidFill>
                  <a:srgbClr val="660066"/>
                </a:solidFill>
              </a:rPr>
              <a:t>        </a:t>
            </a:r>
            <a:r>
              <a:rPr lang="tr-TR" sz="3200" b="1" dirty="0" smtClean="0"/>
              <a:t>Son yıllarda yerleşim yerleri gelişi  güzel ve aşırı şekilde aydınlatılmaktadır.Örneğin;  caddelerden, sokaklardan, binalardan, eğlence     merkezlerinden yayılan fazla ışık, çevrenin fazla  aydınlatılmasına neden olmaktadır ,bu da  </a:t>
            </a:r>
            <a:r>
              <a:rPr lang="tr-TR" sz="3200" b="1" dirty="0" smtClean="0">
                <a:solidFill>
                  <a:srgbClr val="FF0000"/>
                </a:solidFill>
              </a:rPr>
              <a:t>ışık kirliliğine</a:t>
            </a:r>
            <a:r>
              <a:rPr lang="tr-TR" sz="3200" b="1" dirty="0" smtClean="0">
                <a:solidFill>
                  <a:srgbClr val="660066"/>
                </a:solidFill>
              </a:rPr>
              <a:t> </a:t>
            </a:r>
            <a:r>
              <a:rPr lang="tr-TR" sz="3200" b="1" dirty="0" smtClean="0"/>
              <a:t>neden olmaktadır.</a:t>
            </a:r>
            <a:endParaRPr lang="tr-TR" sz="32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404664"/>
            <a:ext cx="8435280" cy="6453336"/>
          </a:xfrm>
        </p:spPr>
        <p:txBody>
          <a:bodyPr>
            <a:normAutofit/>
          </a:bodyPr>
          <a:lstStyle/>
          <a:p>
            <a:pPr>
              <a:buNone/>
            </a:pPr>
            <a:r>
              <a:rPr lang="tr-TR" dirty="0" smtClean="0">
                <a:solidFill>
                  <a:srgbClr val="009900"/>
                </a:solidFill>
              </a:rPr>
              <a:t>           </a:t>
            </a:r>
            <a:r>
              <a:rPr lang="tr-TR" b="1" dirty="0" smtClean="0">
                <a:solidFill>
                  <a:srgbClr val="00B050"/>
                </a:solidFill>
              </a:rPr>
              <a:t>Gece doğada yaşayan canlıları olumsuz etkiler.Deniz kaplumbağalarının (</a:t>
            </a:r>
            <a:r>
              <a:rPr lang="tr-TR" b="1" dirty="0" err="1" smtClean="0">
                <a:solidFill>
                  <a:srgbClr val="00B050"/>
                </a:solidFill>
              </a:rPr>
              <a:t>Caretta</a:t>
            </a:r>
            <a:r>
              <a:rPr lang="tr-TR" b="1" dirty="0" smtClean="0">
                <a:solidFill>
                  <a:srgbClr val="00B050"/>
                </a:solidFill>
              </a:rPr>
              <a:t> </a:t>
            </a:r>
            <a:r>
              <a:rPr lang="tr-TR" b="1" dirty="0" err="1" smtClean="0">
                <a:solidFill>
                  <a:srgbClr val="00B050"/>
                </a:solidFill>
              </a:rPr>
              <a:t>Caretta</a:t>
            </a:r>
            <a:r>
              <a:rPr lang="tr-TR" b="1" dirty="0" smtClean="0">
                <a:solidFill>
                  <a:srgbClr val="00B050"/>
                </a:solidFill>
              </a:rPr>
              <a:t>)    türü deniz   yavruları aşırı aydınlatmadan  dolayı yönlerini kaybederek  denize ulaşmadıkları için nesilleri tükenir. </a:t>
            </a:r>
          </a:p>
          <a:p>
            <a:pPr>
              <a:buNone/>
            </a:pPr>
            <a:r>
              <a:rPr lang="tr-TR" b="1" dirty="0" smtClean="0"/>
              <a:t>    </a:t>
            </a:r>
            <a:r>
              <a:rPr lang="tr-TR" b="1" dirty="0" smtClean="0">
                <a:solidFill>
                  <a:srgbClr val="660066"/>
                </a:solidFill>
              </a:rPr>
              <a:t>        </a:t>
            </a:r>
            <a:r>
              <a:rPr lang="tr-TR" b="1" dirty="0" smtClean="0"/>
              <a:t> </a:t>
            </a:r>
            <a:r>
              <a:rPr lang="tr-TR" b="1" dirty="0" smtClean="0">
                <a:solidFill>
                  <a:srgbClr val="0070C0"/>
                </a:solidFill>
              </a:rPr>
              <a:t>Aşırı aydınlatma   geceleri gökyüzündeki yıldızların ve gök cisimlerinin bir çoğunun   gözlenmesini engeller.</a:t>
            </a:r>
            <a:r>
              <a:rPr lang="tr-TR" dirty="0" smtClean="0">
                <a:solidFill>
                  <a:srgbClr val="0070C0"/>
                </a:solidFill>
              </a:rPr>
              <a:t> </a:t>
            </a:r>
          </a:p>
          <a:p>
            <a:pPr>
              <a:buNone/>
            </a:pPr>
            <a:r>
              <a:rPr lang="tr-TR" b="1" smtClean="0"/>
              <a:t>         </a:t>
            </a:r>
            <a:r>
              <a:rPr lang="tr-TR" b="1" smtClean="0">
                <a:solidFill>
                  <a:srgbClr val="C00000"/>
                </a:solidFill>
              </a:rPr>
              <a:t>Aşırı </a:t>
            </a:r>
            <a:r>
              <a:rPr lang="tr-TR" b="1" dirty="0" smtClean="0">
                <a:solidFill>
                  <a:srgbClr val="C00000"/>
                </a:solidFill>
              </a:rPr>
              <a:t>aydınlatma doğal dengeyi bozar.Enerji ihtiyacı artar çevre kirlenir.</a:t>
            </a:r>
          </a:p>
          <a:p>
            <a:pPr>
              <a:buNone/>
            </a:pPr>
            <a:r>
              <a:rPr lang="tr-TR" b="1" dirty="0" smtClean="0">
                <a:solidFill>
                  <a:schemeClr val="tx1">
                    <a:lumMod val="85000"/>
                    <a:lumOff val="15000"/>
                  </a:schemeClr>
                </a:solidFill>
              </a:rPr>
              <a:t>          </a:t>
            </a:r>
            <a:endParaRPr lang="tr-TR" b="1" dirty="0">
              <a:solidFill>
                <a:schemeClr val="tx1">
                  <a:lumMod val="85000"/>
                  <a:lumOff val="15000"/>
                </a:schemeClr>
              </a:solidFill>
            </a:endParaRPr>
          </a:p>
        </p:txBody>
      </p:sp>
      <p:pic>
        <p:nvPicPr>
          <p:cNvPr id="5122" name="Picture 2"/>
          <p:cNvPicPr>
            <a:picLocks noChangeAspect="1" noChangeArrowheads="1"/>
          </p:cNvPicPr>
          <p:nvPr/>
        </p:nvPicPr>
        <p:blipFill>
          <a:blip r:embed="rId2" cstate="print"/>
          <a:srcRect/>
          <a:stretch>
            <a:fillRect/>
          </a:stretch>
        </p:blipFill>
        <p:spPr bwMode="auto">
          <a:xfrm>
            <a:off x="7524328" y="836712"/>
            <a:ext cx="1619672" cy="864096"/>
          </a:xfrm>
          <a:prstGeom prst="rect">
            <a:avLst/>
          </a:prstGeom>
          <a:noFill/>
          <a:ln w="9525">
            <a:noFill/>
            <a:miter lim="800000"/>
            <a:headEnd/>
            <a:tailEnd/>
          </a:ln>
        </p:spPr>
      </p:pic>
      <p:cxnSp>
        <p:nvCxnSpPr>
          <p:cNvPr id="5" name="4 Düz Ok Bağlayıcısı"/>
          <p:cNvCxnSpPr/>
          <p:nvPr/>
        </p:nvCxnSpPr>
        <p:spPr>
          <a:xfrm>
            <a:off x="323528" y="692696"/>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a:off x="395536" y="3212976"/>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8" name="7 Düz Ok Bağlayıcısı"/>
          <p:cNvCxnSpPr/>
          <p:nvPr/>
        </p:nvCxnSpPr>
        <p:spPr>
          <a:xfrm>
            <a:off x="251520" y="4869160"/>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507288" cy="6048672"/>
          </a:xfrm>
        </p:spPr>
        <p:txBody>
          <a:bodyPr>
            <a:normAutofit fontScale="77500" lnSpcReduction="20000"/>
          </a:bodyPr>
          <a:lstStyle/>
          <a:p>
            <a:pPr>
              <a:buNone/>
            </a:pPr>
            <a:r>
              <a:rPr lang="tr-TR" b="1" dirty="0" smtClean="0">
                <a:solidFill>
                  <a:srgbClr val="F935DD"/>
                </a:solidFill>
              </a:rPr>
              <a:t>        </a:t>
            </a:r>
            <a:r>
              <a:rPr lang="tr-TR" sz="3300" b="1" dirty="0" smtClean="0">
                <a:solidFill>
                  <a:srgbClr val="F935DD"/>
                </a:solidFill>
              </a:rPr>
              <a:t>Göçmen kuşlar ise yüksek binaların ve</a:t>
            </a:r>
          </a:p>
          <a:p>
            <a:pPr>
              <a:buNone/>
            </a:pPr>
            <a:r>
              <a:rPr lang="tr-TR" sz="3300" b="1" dirty="0" smtClean="0">
                <a:solidFill>
                  <a:srgbClr val="F935DD"/>
                </a:solidFill>
              </a:rPr>
              <a:t>kulelerin ışıklarından etkilenip bu yapılara çarparak  ölmelerine sebep olmaktadır.</a:t>
            </a:r>
          </a:p>
          <a:p>
            <a:pPr>
              <a:buNone/>
            </a:pPr>
            <a:r>
              <a:rPr lang="tr-TR" sz="3300" b="1" dirty="0" smtClean="0"/>
              <a:t>          </a:t>
            </a:r>
            <a:r>
              <a:rPr lang="tr-TR" sz="3300" b="1" dirty="0" smtClean="0">
                <a:solidFill>
                  <a:srgbClr val="9900FF"/>
                </a:solidFill>
              </a:rPr>
              <a:t>Işık kirliliği yollarda sürücülerin gözlerini kamaştırarak  kazalara neden olabilir.</a:t>
            </a:r>
          </a:p>
          <a:p>
            <a:pPr>
              <a:buNone/>
            </a:pPr>
            <a:r>
              <a:rPr lang="tr-TR" sz="3300" b="1" dirty="0" smtClean="0">
                <a:solidFill>
                  <a:srgbClr val="9900FF"/>
                </a:solidFill>
              </a:rPr>
              <a:t>           </a:t>
            </a:r>
            <a:r>
              <a:rPr lang="tr-TR" sz="3300" b="1" dirty="0" smtClean="0">
                <a:solidFill>
                  <a:srgbClr val="660066"/>
                </a:solidFill>
              </a:rPr>
              <a:t>Gereksiz tüketilen enerjiler ülke ekonomisine ve bize zarar verir.Bir gün bu enerjilerin biteceğini düşünerek tasarruf yapmalıyız. </a:t>
            </a:r>
          </a:p>
          <a:p>
            <a:pPr>
              <a:buNone/>
            </a:pPr>
            <a:r>
              <a:rPr lang="tr-TR" sz="3300" b="1" dirty="0" smtClean="0"/>
              <a:t>        Işığın doğru yerde ,doğru zamanda,doğru yönde ve   doğru miktarda  kullanılması için tedbirler alınmalıdır.Işığın gökyüzüne yükselmesi önlenmeli,ışık aydınlatılacak yere gönderilmelidir.Reklam ve ilan panolarının ışıklandırmaları zaman ayarlamalarıyla gece yarısından sonra kapatılmalıdır.</a:t>
            </a:r>
            <a:endParaRPr lang="tr-TR" sz="3300" dirty="0" smtClean="0"/>
          </a:p>
          <a:p>
            <a:pPr>
              <a:buNone/>
            </a:pPr>
            <a:endParaRPr lang="tr-TR" sz="3300" b="1" dirty="0" smtClean="0">
              <a:solidFill>
                <a:srgbClr val="660066"/>
              </a:solidFill>
            </a:endParaRPr>
          </a:p>
          <a:p>
            <a:pPr>
              <a:buNone/>
            </a:pPr>
            <a:r>
              <a:rPr lang="tr-TR" sz="3300" b="1" dirty="0" smtClean="0">
                <a:solidFill>
                  <a:srgbClr val="660066"/>
                </a:solidFill>
              </a:rPr>
              <a:t>            </a:t>
            </a:r>
          </a:p>
        </p:txBody>
      </p:sp>
      <p:cxnSp>
        <p:nvCxnSpPr>
          <p:cNvPr id="5" name="4 Düz Ok Bağlayıcısı"/>
          <p:cNvCxnSpPr/>
          <p:nvPr/>
        </p:nvCxnSpPr>
        <p:spPr>
          <a:xfrm>
            <a:off x="395536" y="692696"/>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a:off x="467544" y="2564904"/>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8" name="7 Düz Ok Bağlayıcısı"/>
          <p:cNvCxnSpPr/>
          <p:nvPr/>
        </p:nvCxnSpPr>
        <p:spPr>
          <a:xfrm>
            <a:off x="395536" y="1844824"/>
            <a:ext cx="720080" cy="0"/>
          </a:xfrm>
          <a:prstGeom prst="straightConnector1">
            <a:avLst/>
          </a:prstGeom>
          <a:ln w="508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solidFill>
                  <a:srgbClr val="FF0000"/>
                </a:solidFill>
              </a:rPr>
              <a:t>1. </a:t>
            </a:r>
            <a:r>
              <a:rPr lang="tr-TR" sz="3600" b="1" dirty="0" smtClean="0"/>
              <a:t>Aşağıdaki boşlukları tamamlayınız</a:t>
            </a:r>
            <a:r>
              <a:rPr lang="tr-TR" sz="3600" dirty="0" smtClean="0"/>
              <a:t>.</a:t>
            </a:r>
            <a:endParaRPr lang="tr-TR" sz="3600" dirty="0"/>
          </a:p>
        </p:txBody>
      </p:sp>
      <p:sp>
        <p:nvSpPr>
          <p:cNvPr id="3" name="2 İçerik Yer Tutucusu"/>
          <p:cNvSpPr>
            <a:spLocks noGrp="1"/>
          </p:cNvSpPr>
          <p:nvPr>
            <p:ph idx="1"/>
          </p:nvPr>
        </p:nvSpPr>
        <p:spPr>
          <a:xfrm>
            <a:off x="0" y="1600200"/>
            <a:ext cx="8686800" cy="4525963"/>
          </a:xfrm>
        </p:spPr>
        <p:txBody>
          <a:bodyPr/>
          <a:lstStyle/>
          <a:p>
            <a:pPr>
              <a:buNone/>
            </a:pPr>
            <a:r>
              <a:rPr lang="tr-TR" b="1" dirty="0" smtClean="0"/>
              <a:t>  </a:t>
            </a:r>
            <a:r>
              <a:rPr lang="tr-TR" b="1" dirty="0" smtClean="0">
                <a:solidFill>
                  <a:srgbClr val="FF0000"/>
                </a:solidFill>
              </a:rPr>
              <a:t>*</a:t>
            </a:r>
            <a:r>
              <a:rPr lang="tr-TR" b="1" dirty="0" smtClean="0"/>
              <a:t> Karanlıkta varlıkları net olarak göremeyiz. Çünkü </a:t>
            </a:r>
            <a:r>
              <a:rPr lang="tr-TR" b="1" dirty="0" smtClean="0">
                <a:solidFill>
                  <a:srgbClr val="FF0000"/>
                </a:solidFill>
              </a:rPr>
              <a:t>varlıklara ve onlardan bize </a:t>
            </a:r>
            <a:r>
              <a:rPr lang="tr-TR" b="1" dirty="0" smtClean="0"/>
              <a:t>yeterli ışık gelmez.</a:t>
            </a:r>
          </a:p>
          <a:p>
            <a:pPr>
              <a:buNone/>
            </a:pPr>
            <a:r>
              <a:rPr lang="tr-TR" b="1" dirty="0" smtClean="0"/>
              <a:t>  </a:t>
            </a:r>
            <a:r>
              <a:rPr lang="tr-TR" b="1" dirty="0" smtClean="0">
                <a:solidFill>
                  <a:srgbClr val="FF0000"/>
                </a:solidFill>
              </a:rPr>
              <a:t>* </a:t>
            </a:r>
            <a:r>
              <a:rPr lang="tr-TR" b="1" dirty="0" smtClean="0"/>
              <a:t>Varlıkları görebilmek için gözümüzün </a:t>
            </a:r>
            <a:r>
              <a:rPr lang="tr-TR" b="1" dirty="0" smtClean="0">
                <a:solidFill>
                  <a:srgbClr val="FF0000"/>
                </a:solidFill>
              </a:rPr>
              <a:t>açık</a:t>
            </a:r>
            <a:r>
              <a:rPr lang="tr-TR" b="1" dirty="0" smtClean="0"/>
              <a:t> olması ve cisimlerden yeterli ışık gelmelidir.</a:t>
            </a:r>
          </a:p>
          <a:p>
            <a:pPr>
              <a:buNone/>
            </a:pPr>
            <a:r>
              <a:rPr lang="tr-TR" b="1" dirty="0" smtClean="0"/>
              <a:t>   </a:t>
            </a:r>
            <a:r>
              <a:rPr lang="tr-TR" b="1" dirty="0" smtClean="0">
                <a:solidFill>
                  <a:srgbClr val="FF0000"/>
                </a:solidFill>
              </a:rPr>
              <a:t>*  </a:t>
            </a:r>
            <a:r>
              <a:rPr lang="tr-TR" b="1" dirty="0" smtClean="0"/>
              <a:t>Çıplak gözle ışığa bakmak sakıncalıdır.Çünkü, </a:t>
            </a:r>
            <a:r>
              <a:rPr lang="tr-TR" b="1" dirty="0" smtClean="0">
                <a:solidFill>
                  <a:srgbClr val="FF0000"/>
                </a:solidFill>
              </a:rPr>
              <a:t>göz sağlığımız </a:t>
            </a:r>
            <a:r>
              <a:rPr lang="tr-TR" b="1" dirty="0" smtClean="0"/>
              <a:t>bozulur</a:t>
            </a:r>
            <a:r>
              <a:rPr lang="tr-TR" b="1" dirty="0" smtClean="0"/>
              <a:t>. </a:t>
            </a:r>
            <a:r>
              <a:rPr lang="tr-TR" u="sng" dirty="0" smtClean="0">
                <a:hlinkClick r:id="rId2"/>
              </a:rPr>
              <a:t>www.</a:t>
            </a:r>
            <a:r>
              <a:rPr lang="tr-TR" u="sng" dirty="0" err="1" smtClean="0">
                <a:hlinkClick r:id="rId2"/>
              </a:rPr>
              <a:t>sorubak</a:t>
            </a:r>
            <a:r>
              <a:rPr lang="tr-TR" u="sng" smtClean="0">
                <a:hlinkClick r:id="rId2"/>
              </a:rPr>
              <a:t>.com</a:t>
            </a:r>
            <a:endParaRPr lang="tr-TR"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548680"/>
            <a:ext cx="8892480" cy="5904656"/>
          </a:xfrm>
        </p:spPr>
        <p:txBody>
          <a:bodyPr>
            <a:normAutofit fontScale="92500" lnSpcReduction="10000"/>
          </a:bodyPr>
          <a:lstStyle/>
          <a:p>
            <a:r>
              <a:rPr lang="tr-TR" b="1" dirty="0" smtClean="0"/>
              <a:t>  </a:t>
            </a:r>
            <a:r>
              <a:rPr lang="tr-TR" b="1" dirty="0"/>
              <a:t>Işık, ısı ve </a:t>
            </a:r>
            <a:r>
              <a:rPr lang="tr-TR" b="1" dirty="0" smtClean="0"/>
              <a:t> ses     gibi     bir </a:t>
            </a:r>
            <a:r>
              <a:rPr lang="tr-TR" b="1" dirty="0"/>
              <a:t>enerjidir.</a:t>
            </a:r>
          </a:p>
          <a:p>
            <a:r>
              <a:rPr lang="tr-TR" b="1" dirty="0" smtClean="0"/>
              <a:t>  </a:t>
            </a:r>
            <a:r>
              <a:rPr lang="tr-TR" b="1" dirty="0"/>
              <a:t>Işık enerji olduğu için başka </a:t>
            </a:r>
            <a:r>
              <a:rPr lang="tr-TR" b="1" dirty="0" smtClean="0"/>
              <a:t>enerjilere   dönüşebilir</a:t>
            </a:r>
            <a:r>
              <a:rPr lang="tr-TR" b="1" dirty="0"/>
              <a:t>.</a:t>
            </a:r>
          </a:p>
          <a:p>
            <a:r>
              <a:rPr lang="tr-TR" b="1" dirty="0" smtClean="0"/>
              <a:t> Doğrular </a:t>
            </a:r>
            <a:r>
              <a:rPr lang="tr-TR" b="1" dirty="0"/>
              <a:t>halinde yayılan ışınlardan oluşur.</a:t>
            </a:r>
          </a:p>
          <a:p>
            <a:r>
              <a:rPr lang="tr-TR" b="1" dirty="0" smtClean="0"/>
              <a:t> Cisimleri </a:t>
            </a:r>
            <a:r>
              <a:rPr lang="tr-TR" b="1" dirty="0"/>
              <a:t>aydınlatarak görülmesini sağlar.</a:t>
            </a:r>
          </a:p>
          <a:p>
            <a:r>
              <a:rPr lang="tr-TR" b="1" dirty="0" smtClean="0"/>
              <a:t> Işık </a:t>
            </a:r>
            <a:r>
              <a:rPr lang="tr-TR" b="1" dirty="0"/>
              <a:t>aynı zamanda tüm evrenin ve dünyanın </a:t>
            </a:r>
            <a:r>
              <a:rPr lang="tr-TR" b="1" dirty="0" smtClean="0"/>
              <a:t>bir enerji </a:t>
            </a:r>
            <a:r>
              <a:rPr lang="tr-TR" b="1" dirty="0"/>
              <a:t>kaynağıdır</a:t>
            </a:r>
            <a:r>
              <a:rPr lang="tr-TR" b="1" dirty="0" smtClean="0"/>
              <a:t>. </a:t>
            </a:r>
            <a:r>
              <a:rPr lang="tr-TR" u="sng" dirty="0" smtClean="0">
                <a:hlinkClick r:id="rId2"/>
              </a:rPr>
              <a:t>www.</a:t>
            </a:r>
            <a:r>
              <a:rPr lang="tr-TR" u="sng" dirty="0" err="1" smtClean="0">
                <a:hlinkClick r:id="rId2"/>
              </a:rPr>
              <a:t>sorubak</a:t>
            </a:r>
            <a:r>
              <a:rPr lang="tr-TR" u="sng" dirty="0" smtClean="0">
                <a:hlinkClick r:id="rId2"/>
              </a:rPr>
              <a:t>.com</a:t>
            </a:r>
            <a:endParaRPr lang="tr-TR" b="1" dirty="0"/>
          </a:p>
          <a:p>
            <a:pPr>
              <a:buNone/>
            </a:pPr>
            <a:r>
              <a:rPr lang="tr-TR" b="1" dirty="0" smtClean="0"/>
              <a:t>         İçinde </a:t>
            </a:r>
            <a:r>
              <a:rPr lang="tr-TR" b="1" dirty="0"/>
              <a:t>hiç ışık kaynağı bulunmayan ortamlara </a:t>
            </a:r>
            <a:r>
              <a:rPr lang="tr-TR" b="1" dirty="0" smtClean="0"/>
              <a:t>karanlık   oda </a:t>
            </a:r>
            <a:r>
              <a:rPr lang="tr-TR" b="1" dirty="0"/>
              <a:t>denir. Gözlerimiz açık olsa </a:t>
            </a:r>
            <a:r>
              <a:rPr lang="tr-TR" b="1" dirty="0" smtClean="0"/>
              <a:t> </a:t>
            </a:r>
            <a:r>
              <a:rPr lang="tr-TR" b="1" dirty="0"/>
              <a:t>karanlık </a:t>
            </a:r>
            <a:r>
              <a:rPr lang="tr-TR" b="1" dirty="0" smtClean="0"/>
              <a:t>ortamlarda  hiçbir </a:t>
            </a:r>
            <a:r>
              <a:rPr lang="tr-TR" b="1" dirty="0"/>
              <a:t>şey göremeyiz</a:t>
            </a:r>
            <a:r>
              <a:rPr lang="tr-TR" b="1" dirty="0" smtClean="0"/>
              <a:t>.</a:t>
            </a:r>
          </a:p>
          <a:p>
            <a:pPr>
              <a:buNone/>
            </a:pPr>
            <a:r>
              <a:rPr lang="tr-TR" b="1" dirty="0"/>
              <a:t> </a:t>
            </a:r>
            <a:r>
              <a:rPr lang="tr-TR" b="1" dirty="0" smtClean="0"/>
              <a:t>    Bazı ışık ışınları gözle görülmezler.  Röntgen ışınları,telefonlardaki kızıl ötesi ışınları buna örnek olarak    verebiliriz.</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764704"/>
            <a:ext cx="8229600" cy="360040"/>
          </a:xfrm>
        </p:spPr>
        <p:txBody>
          <a:bodyPr>
            <a:normAutofit fontScale="90000"/>
          </a:bodyPr>
          <a:lstStyle/>
          <a:p>
            <a:r>
              <a:rPr lang="tr-TR" b="1" dirty="0" smtClean="0">
                <a:solidFill>
                  <a:srgbClr val="FF0000"/>
                </a:solidFill>
              </a:rPr>
              <a:t>ÇEVREMİZDEKİ IŞIK KAYNAKLARI</a:t>
            </a:r>
            <a:br>
              <a:rPr lang="tr-TR" b="1" dirty="0" smtClean="0">
                <a:solidFill>
                  <a:srgbClr val="FF0000"/>
                </a:solidFill>
              </a:rPr>
            </a:br>
            <a:endParaRPr lang="tr-TR" dirty="0"/>
          </a:p>
        </p:txBody>
      </p:sp>
      <p:sp>
        <p:nvSpPr>
          <p:cNvPr id="3" name="2 İçerik Yer Tutucusu"/>
          <p:cNvSpPr>
            <a:spLocks noGrp="1"/>
          </p:cNvSpPr>
          <p:nvPr>
            <p:ph idx="1"/>
          </p:nvPr>
        </p:nvSpPr>
        <p:spPr>
          <a:xfrm>
            <a:off x="251520" y="1340769"/>
            <a:ext cx="8435280" cy="4968552"/>
          </a:xfrm>
        </p:spPr>
        <p:txBody>
          <a:bodyPr>
            <a:normAutofit lnSpcReduction="10000"/>
          </a:bodyPr>
          <a:lstStyle/>
          <a:p>
            <a:pPr>
              <a:buNone/>
            </a:pPr>
            <a:r>
              <a:rPr lang="tr-TR" b="1" dirty="0" smtClean="0"/>
              <a:t>        Etrafına </a:t>
            </a:r>
            <a:r>
              <a:rPr lang="tr-TR" b="1" dirty="0"/>
              <a:t>ışık </a:t>
            </a:r>
            <a:r>
              <a:rPr lang="tr-TR" b="1" dirty="0" smtClean="0"/>
              <a:t>yayan    cisimlere </a:t>
            </a:r>
            <a:r>
              <a:rPr lang="tr-TR" b="1" dirty="0">
                <a:solidFill>
                  <a:srgbClr val="FF0000"/>
                </a:solidFill>
              </a:rPr>
              <a:t>ışık kaynağı </a:t>
            </a:r>
            <a:r>
              <a:rPr lang="tr-TR" b="1" dirty="0"/>
              <a:t>denir.</a:t>
            </a:r>
          </a:p>
          <a:p>
            <a:pPr>
              <a:buNone/>
            </a:pPr>
            <a:r>
              <a:rPr lang="tr-TR" b="1" dirty="0" smtClean="0"/>
              <a:t>       Dünyanın </a:t>
            </a:r>
            <a:r>
              <a:rPr lang="tr-TR" b="1" dirty="0"/>
              <a:t>en büyük ışık </a:t>
            </a:r>
            <a:r>
              <a:rPr lang="tr-TR" b="1" dirty="0" smtClean="0"/>
              <a:t>kaynağı   </a:t>
            </a:r>
            <a:r>
              <a:rPr lang="tr-TR" b="1" dirty="0" smtClean="0">
                <a:solidFill>
                  <a:srgbClr val="FF0000"/>
                </a:solidFill>
              </a:rPr>
              <a:t>Güneş’tir.</a:t>
            </a:r>
          </a:p>
          <a:p>
            <a:pPr>
              <a:buNone/>
            </a:pPr>
            <a:r>
              <a:rPr lang="tr-TR" b="1" dirty="0" smtClean="0"/>
              <a:t>       Güneş</a:t>
            </a:r>
            <a:r>
              <a:rPr lang="tr-TR" b="1" dirty="0"/>
              <a:t>, dünyamızı </a:t>
            </a:r>
            <a:r>
              <a:rPr lang="tr-TR" b="1" dirty="0" smtClean="0"/>
              <a:t>hem   aydınlatır </a:t>
            </a:r>
            <a:r>
              <a:rPr lang="tr-TR" b="1" dirty="0"/>
              <a:t>hem de ısı verir</a:t>
            </a:r>
            <a:r>
              <a:rPr lang="tr-TR" b="1" dirty="0" smtClean="0"/>
              <a:t>.</a:t>
            </a:r>
            <a:r>
              <a:rPr lang="tr-TR" b="1" dirty="0"/>
              <a:t> Işık yayarak </a:t>
            </a:r>
            <a:r>
              <a:rPr lang="tr-TR" b="1" dirty="0" smtClean="0"/>
              <a:t>etrafını    aydınlatan her şey  </a:t>
            </a:r>
            <a:r>
              <a:rPr lang="tr-TR" b="1" dirty="0" smtClean="0">
                <a:solidFill>
                  <a:srgbClr val="FF0000"/>
                </a:solidFill>
              </a:rPr>
              <a:t>ışık  kaynağı</a:t>
            </a:r>
            <a:r>
              <a:rPr lang="tr-TR" b="1" dirty="0" smtClean="0"/>
              <a:t>dır</a:t>
            </a:r>
            <a:r>
              <a:rPr lang="tr-TR" b="1" dirty="0"/>
              <a:t>. Güneş, fener, </a:t>
            </a:r>
            <a:r>
              <a:rPr lang="tr-TR" b="1" dirty="0" smtClean="0"/>
              <a:t>ampul, mum </a:t>
            </a:r>
            <a:r>
              <a:rPr lang="tr-TR" b="1" dirty="0"/>
              <a:t>gibi.</a:t>
            </a:r>
          </a:p>
          <a:p>
            <a:pPr>
              <a:buNone/>
            </a:pPr>
            <a:r>
              <a:rPr lang="tr-TR" b="1" dirty="0" smtClean="0"/>
              <a:t>       Işık </a:t>
            </a:r>
            <a:r>
              <a:rPr lang="tr-TR" b="1" dirty="0"/>
              <a:t>kaynakları </a:t>
            </a:r>
            <a:r>
              <a:rPr lang="tr-TR" b="1" dirty="0" smtClean="0"/>
              <a:t>kendiliğinden   görünür.Diğer </a:t>
            </a:r>
            <a:r>
              <a:rPr lang="tr-TR" b="1" dirty="0"/>
              <a:t>cisimler ise </a:t>
            </a:r>
            <a:r>
              <a:rPr lang="tr-TR" b="1" dirty="0" smtClean="0"/>
              <a:t>ışık  kaynaklarından </a:t>
            </a:r>
            <a:r>
              <a:rPr lang="tr-TR" b="1" dirty="0"/>
              <a:t>gelen ışığı yansıttıkları </a:t>
            </a:r>
            <a:r>
              <a:rPr lang="tr-TR" b="1" dirty="0" smtClean="0"/>
              <a:t>için    görünür</a:t>
            </a:r>
            <a:r>
              <a:rPr lang="tr-TR" b="1" dirty="0"/>
              <a:t>.</a:t>
            </a:r>
            <a:endParaRPr lang="tr-TR" b="1" dirty="0" smtClean="0"/>
          </a:p>
          <a:p>
            <a:pPr>
              <a:buNone/>
            </a:pPr>
            <a:endParaRPr lang="tr-TR" dirty="0"/>
          </a:p>
        </p:txBody>
      </p:sp>
      <p:pic>
        <p:nvPicPr>
          <p:cNvPr id="3074" name="Picture 2"/>
          <p:cNvPicPr>
            <a:picLocks noChangeAspect="1" noChangeArrowheads="1"/>
          </p:cNvPicPr>
          <p:nvPr/>
        </p:nvPicPr>
        <p:blipFill>
          <a:blip r:embed="rId2" cstate="print"/>
          <a:srcRect/>
          <a:stretch>
            <a:fillRect/>
          </a:stretch>
        </p:blipFill>
        <p:spPr bwMode="auto">
          <a:xfrm>
            <a:off x="7858125" y="0"/>
            <a:ext cx="1285875" cy="126682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436096" y="5661248"/>
            <a:ext cx="3707904" cy="119675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a:t>Işık kaynakları </a:t>
            </a:r>
            <a:r>
              <a:rPr lang="tr-TR" sz="3200" b="1" dirty="0">
                <a:solidFill>
                  <a:srgbClr val="FF0000"/>
                </a:solidFill>
              </a:rPr>
              <a:t>doğal ışık kaynakları </a:t>
            </a:r>
            <a:r>
              <a:rPr lang="tr-TR" sz="3200" b="1" dirty="0"/>
              <a:t>ve</a:t>
            </a:r>
            <a:br>
              <a:rPr lang="tr-TR" sz="3200" b="1" dirty="0"/>
            </a:br>
            <a:r>
              <a:rPr lang="tr-TR" sz="3200" b="1" dirty="0">
                <a:solidFill>
                  <a:srgbClr val="FF0000"/>
                </a:solidFill>
              </a:rPr>
              <a:t>yapay ışık kaynakları </a:t>
            </a:r>
            <a:r>
              <a:rPr lang="tr-TR" sz="3200" b="1" dirty="0"/>
              <a:t>olmak üzere ikiye ayrılır</a:t>
            </a:r>
            <a:r>
              <a:rPr lang="tr-TR" sz="2800" b="1" dirty="0"/>
              <a:t>.</a:t>
            </a:r>
          </a:p>
        </p:txBody>
      </p:sp>
      <p:sp>
        <p:nvSpPr>
          <p:cNvPr id="3" name="2 İçerik Yer Tutucusu"/>
          <p:cNvSpPr>
            <a:spLocks noGrp="1"/>
          </p:cNvSpPr>
          <p:nvPr>
            <p:ph idx="1"/>
          </p:nvPr>
        </p:nvSpPr>
        <p:spPr>
          <a:xfrm>
            <a:off x="251520" y="1340768"/>
            <a:ext cx="8640960" cy="5517232"/>
          </a:xfrm>
        </p:spPr>
        <p:txBody>
          <a:bodyPr>
            <a:normAutofit fontScale="92500" lnSpcReduction="20000"/>
          </a:bodyPr>
          <a:lstStyle/>
          <a:p>
            <a:pPr>
              <a:buNone/>
            </a:pPr>
            <a:r>
              <a:rPr lang="tr-TR" b="1" dirty="0" smtClean="0"/>
              <a:t>                            </a:t>
            </a:r>
            <a:r>
              <a:rPr lang="tr-TR" sz="4000" b="1" dirty="0" smtClean="0">
                <a:solidFill>
                  <a:srgbClr val="FF0000"/>
                </a:solidFill>
              </a:rPr>
              <a:t>Işık </a:t>
            </a:r>
            <a:r>
              <a:rPr lang="tr-TR" sz="4000" b="1" dirty="0">
                <a:solidFill>
                  <a:srgbClr val="FF0000"/>
                </a:solidFill>
              </a:rPr>
              <a:t>Kaynakları</a:t>
            </a:r>
          </a:p>
          <a:p>
            <a:endParaRPr lang="tr-TR" b="1" dirty="0" smtClean="0"/>
          </a:p>
          <a:p>
            <a:pPr>
              <a:buNone/>
            </a:pPr>
            <a:endParaRPr lang="tr-TR" b="1" dirty="0" smtClean="0"/>
          </a:p>
          <a:p>
            <a:pPr>
              <a:buNone/>
            </a:pPr>
            <a:r>
              <a:rPr lang="tr-TR" b="1" dirty="0" smtClean="0"/>
              <a:t> </a:t>
            </a:r>
            <a:r>
              <a:rPr lang="tr-TR" b="1" dirty="0" smtClean="0">
                <a:solidFill>
                  <a:srgbClr val="F935DD"/>
                </a:solidFill>
              </a:rPr>
              <a:t>Doğal </a:t>
            </a:r>
            <a:r>
              <a:rPr lang="tr-TR" b="1" dirty="0">
                <a:solidFill>
                  <a:srgbClr val="F935DD"/>
                </a:solidFill>
              </a:rPr>
              <a:t>Işık Kaynakları </a:t>
            </a:r>
            <a:r>
              <a:rPr lang="tr-TR" b="1" dirty="0" smtClean="0">
                <a:solidFill>
                  <a:srgbClr val="F935DD"/>
                </a:solidFill>
              </a:rPr>
              <a:t>       </a:t>
            </a:r>
            <a:r>
              <a:rPr lang="tr-TR" b="1" dirty="0" smtClean="0">
                <a:solidFill>
                  <a:srgbClr val="00B050"/>
                </a:solidFill>
              </a:rPr>
              <a:t>Yapay </a:t>
            </a:r>
            <a:r>
              <a:rPr lang="tr-TR" b="1" dirty="0">
                <a:solidFill>
                  <a:srgbClr val="00B050"/>
                </a:solidFill>
              </a:rPr>
              <a:t>Işık </a:t>
            </a:r>
            <a:r>
              <a:rPr lang="tr-TR" b="1" dirty="0" smtClean="0">
                <a:solidFill>
                  <a:srgbClr val="00B050"/>
                </a:solidFill>
              </a:rPr>
              <a:t>Kaynakları</a:t>
            </a:r>
          </a:p>
          <a:p>
            <a:pPr>
              <a:buNone/>
            </a:pPr>
            <a:r>
              <a:rPr lang="tr-TR" b="1" dirty="0" smtClean="0">
                <a:solidFill>
                  <a:srgbClr val="00B050"/>
                </a:solidFill>
              </a:rPr>
              <a:t>      </a:t>
            </a:r>
            <a:r>
              <a:rPr lang="tr-TR" b="1" dirty="0" smtClean="0">
                <a:solidFill>
                  <a:srgbClr val="9900FF"/>
                </a:solidFill>
              </a:rPr>
              <a:t>*</a:t>
            </a:r>
            <a:r>
              <a:rPr lang="tr-TR" b="1" dirty="0" smtClean="0"/>
              <a:t>Ateş böceği                        </a:t>
            </a:r>
            <a:r>
              <a:rPr lang="tr-TR" b="1" dirty="0" smtClean="0">
                <a:solidFill>
                  <a:srgbClr val="00B050"/>
                </a:solidFill>
              </a:rPr>
              <a:t>*</a:t>
            </a:r>
            <a:r>
              <a:rPr lang="tr-TR" b="1" dirty="0" err="1" smtClean="0"/>
              <a:t>Floresan</a:t>
            </a:r>
            <a:endParaRPr lang="tr-TR" b="1" dirty="0" smtClean="0"/>
          </a:p>
          <a:p>
            <a:pPr>
              <a:buNone/>
            </a:pPr>
            <a:r>
              <a:rPr lang="tr-TR" b="1" dirty="0" smtClean="0">
                <a:solidFill>
                  <a:srgbClr val="00B050"/>
                </a:solidFill>
              </a:rPr>
              <a:t>      </a:t>
            </a:r>
            <a:r>
              <a:rPr lang="tr-TR" b="1" dirty="0" smtClean="0">
                <a:solidFill>
                  <a:srgbClr val="9900FF"/>
                </a:solidFill>
              </a:rPr>
              <a:t>*</a:t>
            </a:r>
            <a:r>
              <a:rPr lang="tr-TR" b="1" dirty="0" smtClean="0"/>
              <a:t>Yıldız </a:t>
            </a:r>
            <a:r>
              <a:rPr lang="tr-TR" b="1" dirty="0" smtClean="0">
                <a:solidFill>
                  <a:srgbClr val="00B050"/>
                </a:solidFill>
              </a:rPr>
              <a:t>                                   * </a:t>
            </a:r>
            <a:r>
              <a:rPr lang="tr-TR" b="1" dirty="0" smtClean="0"/>
              <a:t>Lazer</a:t>
            </a:r>
          </a:p>
          <a:p>
            <a:pPr>
              <a:buNone/>
            </a:pPr>
            <a:r>
              <a:rPr lang="tr-TR" b="1" dirty="0" smtClean="0">
                <a:solidFill>
                  <a:srgbClr val="00B050"/>
                </a:solidFill>
              </a:rPr>
              <a:t>      </a:t>
            </a:r>
            <a:r>
              <a:rPr lang="tr-TR" b="1" dirty="0" smtClean="0">
                <a:solidFill>
                  <a:srgbClr val="9900FF"/>
                </a:solidFill>
              </a:rPr>
              <a:t>*</a:t>
            </a:r>
            <a:r>
              <a:rPr lang="tr-TR" b="1" dirty="0" smtClean="0"/>
              <a:t>Güneş                                  </a:t>
            </a:r>
            <a:r>
              <a:rPr lang="tr-TR" b="1" dirty="0" smtClean="0">
                <a:solidFill>
                  <a:srgbClr val="00B050"/>
                </a:solidFill>
              </a:rPr>
              <a:t>* </a:t>
            </a:r>
            <a:r>
              <a:rPr lang="tr-TR" b="1" dirty="0" smtClean="0"/>
              <a:t>EL feneri</a:t>
            </a:r>
          </a:p>
          <a:p>
            <a:pPr>
              <a:buNone/>
            </a:pPr>
            <a:r>
              <a:rPr lang="tr-TR" b="1" dirty="0" smtClean="0"/>
              <a:t>      </a:t>
            </a:r>
            <a:r>
              <a:rPr lang="tr-TR" b="1" dirty="0" smtClean="0">
                <a:solidFill>
                  <a:srgbClr val="9900FF"/>
                </a:solidFill>
              </a:rPr>
              <a:t>*</a:t>
            </a:r>
            <a:r>
              <a:rPr lang="tr-TR" b="1" dirty="0" smtClean="0"/>
              <a:t>Yıldırım</a:t>
            </a:r>
            <a:r>
              <a:rPr lang="tr-TR" b="1" dirty="0" smtClean="0">
                <a:solidFill>
                  <a:srgbClr val="9900FF"/>
                </a:solidFill>
              </a:rPr>
              <a:t>                               </a:t>
            </a:r>
            <a:r>
              <a:rPr lang="tr-TR" b="1" dirty="0" smtClean="0">
                <a:solidFill>
                  <a:srgbClr val="00B050"/>
                </a:solidFill>
              </a:rPr>
              <a:t> * </a:t>
            </a:r>
            <a:r>
              <a:rPr lang="tr-TR" b="1" dirty="0" smtClean="0"/>
              <a:t>Gaz lambası</a:t>
            </a:r>
          </a:p>
          <a:p>
            <a:pPr>
              <a:buNone/>
            </a:pPr>
            <a:r>
              <a:rPr lang="tr-TR" b="1" dirty="0" smtClean="0"/>
              <a:t>      </a:t>
            </a:r>
            <a:r>
              <a:rPr lang="tr-TR" b="1" dirty="0" smtClean="0">
                <a:solidFill>
                  <a:srgbClr val="9900FF"/>
                </a:solidFill>
              </a:rPr>
              <a:t>*</a:t>
            </a:r>
            <a:r>
              <a:rPr lang="tr-TR" b="1" dirty="0" smtClean="0"/>
              <a:t>Fosfor                                   </a:t>
            </a:r>
            <a:r>
              <a:rPr lang="tr-TR" b="1" dirty="0" smtClean="0">
                <a:solidFill>
                  <a:srgbClr val="00B050"/>
                </a:solidFill>
              </a:rPr>
              <a:t>*</a:t>
            </a:r>
            <a:r>
              <a:rPr lang="tr-TR" b="1" dirty="0" smtClean="0"/>
              <a:t> Araba farı</a:t>
            </a:r>
          </a:p>
          <a:p>
            <a:pPr>
              <a:buNone/>
            </a:pPr>
            <a:r>
              <a:rPr lang="tr-TR" b="1" dirty="0" smtClean="0"/>
              <a:t>                                                       </a:t>
            </a:r>
            <a:r>
              <a:rPr lang="tr-TR" b="1" dirty="0" smtClean="0">
                <a:solidFill>
                  <a:srgbClr val="00B050"/>
                </a:solidFill>
              </a:rPr>
              <a:t>*</a:t>
            </a:r>
            <a:r>
              <a:rPr lang="tr-TR" b="1" dirty="0" smtClean="0"/>
              <a:t>Kibrit</a:t>
            </a:r>
          </a:p>
          <a:p>
            <a:pPr>
              <a:buNone/>
            </a:pPr>
            <a:r>
              <a:rPr lang="tr-TR" b="1" dirty="0" smtClean="0"/>
              <a:t>                                                       </a:t>
            </a:r>
            <a:r>
              <a:rPr lang="tr-TR" b="1" dirty="0" smtClean="0">
                <a:solidFill>
                  <a:srgbClr val="00B050"/>
                </a:solidFill>
              </a:rPr>
              <a:t>*</a:t>
            </a:r>
            <a:r>
              <a:rPr lang="tr-TR" b="1" dirty="0" smtClean="0"/>
              <a:t> Ateş</a:t>
            </a:r>
          </a:p>
          <a:p>
            <a:pPr>
              <a:buNone/>
            </a:pPr>
            <a:endParaRPr lang="tr-TR" dirty="0">
              <a:solidFill>
                <a:srgbClr val="00B050"/>
              </a:solidFill>
            </a:endParaRPr>
          </a:p>
        </p:txBody>
      </p:sp>
      <p:cxnSp>
        <p:nvCxnSpPr>
          <p:cNvPr id="12" name="11 Düz Ok Bağlayıcısı"/>
          <p:cNvCxnSpPr/>
          <p:nvPr/>
        </p:nvCxnSpPr>
        <p:spPr>
          <a:xfrm flipH="1">
            <a:off x="2699792" y="1844824"/>
            <a:ext cx="792088" cy="64807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12 Düz Ok Bağlayıcısı"/>
          <p:cNvCxnSpPr/>
          <p:nvPr/>
        </p:nvCxnSpPr>
        <p:spPr>
          <a:xfrm>
            <a:off x="4499992" y="1844824"/>
            <a:ext cx="864096" cy="648072"/>
          </a:xfrm>
          <a:prstGeom prst="straightConnector1">
            <a:avLst/>
          </a:prstGeom>
          <a:ln w="3175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1. Doğal Işık Kaynakları:</a:t>
            </a:r>
            <a:r>
              <a:rPr lang="tr-TR" b="1" dirty="0" smtClean="0"/>
              <a:t/>
            </a:r>
            <a:br>
              <a:rPr lang="tr-TR" b="1" dirty="0" smtClean="0"/>
            </a:br>
            <a:endParaRPr lang="tr-TR" dirty="0"/>
          </a:p>
        </p:txBody>
      </p:sp>
      <p:sp>
        <p:nvSpPr>
          <p:cNvPr id="3" name="2 İçerik Yer Tutucusu"/>
          <p:cNvSpPr>
            <a:spLocks noGrp="1"/>
          </p:cNvSpPr>
          <p:nvPr>
            <p:ph idx="1"/>
          </p:nvPr>
        </p:nvSpPr>
        <p:spPr>
          <a:xfrm>
            <a:off x="251520" y="980728"/>
            <a:ext cx="8892480" cy="5877272"/>
          </a:xfrm>
        </p:spPr>
        <p:txBody>
          <a:bodyPr>
            <a:normAutofit/>
          </a:bodyPr>
          <a:lstStyle/>
          <a:p>
            <a:pPr>
              <a:buNone/>
            </a:pPr>
            <a:r>
              <a:rPr lang="tr-TR" dirty="0" smtClean="0"/>
              <a:t>   </a:t>
            </a:r>
            <a:r>
              <a:rPr lang="tr-TR" sz="3600" b="1" dirty="0" smtClean="0"/>
              <a:t>Kendiliğinden </a:t>
            </a:r>
            <a:r>
              <a:rPr lang="tr-TR" sz="3600" b="1" dirty="0"/>
              <a:t>ışık üretip, etrafına sürekli ışık</a:t>
            </a:r>
          </a:p>
          <a:p>
            <a:pPr>
              <a:buNone/>
            </a:pPr>
            <a:r>
              <a:rPr lang="tr-TR" sz="3600" b="1" dirty="0"/>
              <a:t>yayabilen, ışık yaymak için başka bir kaynağa</a:t>
            </a:r>
          </a:p>
          <a:p>
            <a:pPr>
              <a:buNone/>
            </a:pPr>
            <a:r>
              <a:rPr lang="tr-TR" sz="3600" b="1" dirty="0"/>
              <a:t>ihtiyaç duymayan varlıklara </a:t>
            </a:r>
            <a:r>
              <a:rPr lang="tr-TR" sz="3600" b="1" dirty="0">
                <a:solidFill>
                  <a:srgbClr val="FF0000"/>
                </a:solidFill>
              </a:rPr>
              <a:t>doğal ışık </a:t>
            </a:r>
            <a:r>
              <a:rPr lang="tr-TR" sz="3600" b="1" dirty="0" smtClean="0">
                <a:solidFill>
                  <a:srgbClr val="FF0000"/>
                </a:solidFill>
              </a:rPr>
              <a:t>kaynakları    </a:t>
            </a:r>
            <a:r>
              <a:rPr lang="tr-TR" sz="3600" b="1" dirty="0" smtClean="0"/>
              <a:t>denir</a:t>
            </a:r>
            <a:r>
              <a:rPr lang="tr-TR" sz="3600" b="1" dirty="0"/>
              <a:t>.</a:t>
            </a:r>
          </a:p>
          <a:p>
            <a:pPr>
              <a:buNone/>
            </a:pPr>
            <a:r>
              <a:rPr lang="tr-TR" sz="3600" b="1" dirty="0">
                <a:solidFill>
                  <a:srgbClr val="FF0000"/>
                </a:solidFill>
              </a:rPr>
              <a:t>Güneş,</a:t>
            </a:r>
            <a:r>
              <a:rPr lang="tr-TR" sz="3600" b="1" dirty="0"/>
              <a:t> </a:t>
            </a:r>
            <a:r>
              <a:rPr lang="tr-TR" sz="3600" b="1" dirty="0">
                <a:solidFill>
                  <a:srgbClr val="00B0F0"/>
                </a:solidFill>
              </a:rPr>
              <a:t>yıldızlar, </a:t>
            </a:r>
            <a:r>
              <a:rPr lang="tr-TR" sz="3600" b="1" dirty="0">
                <a:solidFill>
                  <a:srgbClr val="00B050"/>
                </a:solidFill>
              </a:rPr>
              <a:t>şimşek</a:t>
            </a:r>
            <a:r>
              <a:rPr lang="tr-TR" sz="3600" b="1" dirty="0"/>
              <a:t>, </a:t>
            </a:r>
            <a:r>
              <a:rPr lang="tr-TR" sz="3600" b="1" dirty="0">
                <a:solidFill>
                  <a:srgbClr val="9900FF"/>
                </a:solidFill>
              </a:rPr>
              <a:t>ateşböceği</a:t>
            </a:r>
            <a:r>
              <a:rPr lang="tr-TR" sz="3600" b="1" dirty="0"/>
              <a:t>, </a:t>
            </a:r>
            <a:r>
              <a:rPr lang="tr-TR" sz="3600" b="1" dirty="0">
                <a:solidFill>
                  <a:srgbClr val="0070C0"/>
                </a:solidFill>
              </a:rPr>
              <a:t>yıldırım</a:t>
            </a:r>
            <a:r>
              <a:rPr lang="tr-TR" sz="3600" b="1" dirty="0"/>
              <a:t> </a:t>
            </a:r>
            <a:r>
              <a:rPr lang="tr-TR" sz="3600" b="1" dirty="0" smtClean="0"/>
              <a:t>ve </a:t>
            </a:r>
            <a:r>
              <a:rPr lang="tr-TR" sz="3600" b="1" dirty="0">
                <a:solidFill>
                  <a:srgbClr val="1F23CF"/>
                </a:solidFill>
              </a:rPr>
              <a:t>d</a:t>
            </a:r>
            <a:r>
              <a:rPr lang="tr-TR" sz="3600" b="1" dirty="0" smtClean="0">
                <a:solidFill>
                  <a:srgbClr val="1F23CF"/>
                </a:solidFill>
              </a:rPr>
              <a:t>eniz </a:t>
            </a:r>
            <a:r>
              <a:rPr lang="tr-TR" sz="3600" b="1" dirty="0">
                <a:solidFill>
                  <a:srgbClr val="1F23CF"/>
                </a:solidFill>
              </a:rPr>
              <a:t>diplerinde yaşayan bazı balıklar </a:t>
            </a:r>
            <a:r>
              <a:rPr lang="tr-TR" sz="3600" b="1" dirty="0"/>
              <a:t>doğal </a:t>
            </a:r>
            <a:r>
              <a:rPr lang="tr-TR" sz="3600" b="1" dirty="0" smtClean="0"/>
              <a:t>ışık kaynaklarıdır</a:t>
            </a:r>
            <a:r>
              <a:rPr lang="tr-TR" sz="3600" b="1" dirty="0"/>
              <a:t>.</a:t>
            </a:r>
            <a:endParaRPr lang="tr-TR" sz="3600" b="1" dirty="0" smtClean="0"/>
          </a:p>
          <a:p>
            <a:pPr>
              <a:buNone/>
            </a:pP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0" y="3573016"/>
            <a:ext cx="2555776" cy="237626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3203848" y="4005064"/>
            <a:ext cx="3024336" cy="2304256"/>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6660232" y="1988840"/>
            <a:ext cx="2232248" cy="4248472"/>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0" y="404664"/>
            <a:ext cx="2771800" cy="2490961"/>
          </a:xfrm>
          <a:prstGeom prst="rect">
            <a:avLst/>
          </a:prstGeom>
          <a:noFill/>
          <a:ln w="9525">
            <a:noFill/>
            <a:miter lim="800000"/>
            <a:headEnd/>
            <a:tailEnd/>
          </a:ln>
        </p:spPr>
      </p:pic>
      <p:sp>
        <p:nvSpPr>
          <p:cNvPr id="8" name="7 Metin kutusu"/>
          <p:cNvSpPr txBox="1"/>
          <p:nvPr/>
        </p:nvSpPr>
        <p:spPr>
          <a:xfrm>
            <a:off x="611560" y="2924944"/>
            <a:ext cx="1872208" cy="584775"/>
          </a:xfrm>
          <a:prstGeom prst="rect">
            <a:avLst/>
          </a:prstGeom>
          <a:noFill/>
        </p:spPr>
        <p:txBody>
          <a:bodyPr wrap="square" rtlCol="0">
            <a:spAutoFit/>
          </a:bodyPr>
          <a:lstStyle/>
          <a:p>
            <a:r>
              <a:rPr lang="tr-TR" sz="3200" b="1" dirty="0" smtClean="0">
                <a:solidFill>
                  <a:srgbClr val="FF0000"/>
                </a:solidFill>
              </a:rPr>
              <a:t>GÜNEŞ</a:t>
            </a:r>
            <a:endParaRPr lang="tr-TR" sz="3200" b="1" dirty="0">
              <a:solidFill>
                <a:srgbClr val="FF0000"/>
              </a:solidFill>
            </a:endParaRPr>
          </a:p>
        </p:txBody>
      </p:sp>
      <p:sp>
        <p:nvSpPr>
          <p:cNvPr id="10" name="9 Metin kutusu"/>
          <p:cNvSpPr txBox="1"/>
          <p:nvPr/>
        </p:nvSpPr>
        <p:spPr>
          <a:xfrm>
            <a:off x="467544" y="5949280"/>
            <a:ext cx="2592288" cy="523220"/>
          </a:xfrm>
          <a:prstGeom prst="rect">
            <a:avLst/>
          </a:prstGeom>
          <a:noFill/>
        </p:spPr>
        <p:txBody>
          <a:bodyPr wrap="square" rtlCol="0">
            <a:spAutoFit/>
          </a:bodyPr>
          <a:lstStyle/>
          <a:p>
            <a:r>
              <a:rPr lang="tr-TR" sz="2800" b="1" dirty="0" smtClean="0">
                <a:solidFill>
                  <a:srgbClr val="9900FF"/>
                </a:solidFill>
              </a:rPr>
              <a:t>ATEŞ BÖCEĞİ</a:t>
            </a:r>
            <a:endParaRPr lang="tr-TR" sz="2800" b="1" dirty="0">
              <a:solidFill>
                <a:srgbClr val="9900FF"/>
              </a:solidFill>
            </a:endParaRPr>
          </a:p>
        </p:txBody>
      </p:sp>
      <p:sp>
        <p:nvSpPr>
          <p:cNvPr id="11" name="10 Metin kutusu"/>
          <p:cNvSpPr txBox="1"/>
          <p:nvPr/>
        </p:nvSpPr>
        <p:spPr>
          <a:xfrm>
            <a:off x="6372200" y="1196752"/>
            <a:ext cx="2448272" cy="646331"/>
          </a:xfrm>
          <a:prstGeom prst="rect">
            <a:avLst/>
          </a:prstGeom>
          <a:noFill/>
        </p:spPr>
        <p:txBody>
          <a:bodyPr wrap="square" rtlCol="0">
            <a:spAutoFit/>
          </a:bodyPr>
          <a:lstStyle/>
          <a:p>
            <a:r>
              <a:rPr lang="tr-TR" sz="3600" b="1" dirty="0" smtClean="0">
                <a:solidFill>
                  <a:srgbClr val="00B0F0"/>
                </a:solidFill>
              </a:rPr>
              <a:t>   YILDIRIM</a:t>
            </a:r>
            <a:endParaRPr lang="tr-TR" sz="3600" b="1" dirty="0">
              <a:solidFill>
                <a:srgbClr val="00B0F0"/>
              </a:solidFill>
            </a:endParaRPr>
          </a:p>
        </p:txBody>
      </p:sp>
      <p:sp>
        <p:nvSpPr>
          <p:cNvPr id="12" name="11 Metin kutusu"/>
          <p:cNvSpPr txBox="1"/>
          <p:nvPr/>
        </p:nvSpPr>
        <p:spPr>
          <a:xfrm>
            <a:off x="3419872" y="3356992"/>
            <a:ext cx="2448272" cy="646331"/>
          </a:xfrm>
          <a:prstGeom prst="rect">
            <a:avLst/>
          </a:prstGeom>
          <a:noFill/>
        </p:spPr>
        <p:txBody>
          <a:bodyPr wrap="square" rtlCol="0">
            <a:spAutoFit/>
          </a:bodyPr>
          <a:lstStyle/>
          <a:p>
            <a:r>
              <a:rPr lang="tr-TR" sz="3600" b="1" dirty="0" smtClean="0">
                <a:solidFill>
                  <a:srgbClr val="FFC000"/>
                </a:solidFill>
              </a:rPr>
              <a:t>   YILDIZLAR</a:t>
            </a:r>
            <a:endParaRPr lang="tr-TR" sz="3600" b="1" dirty="0">
              <a:solidFill>
                <a:srgbClr val="FFC000"/>
              </a:solidFill>
            </a:endParaRPr>
          </a:p>
        </p:txBody>
      </p:sp>
      <p:pic>
        <p:nvPicPr>
          <p:cNvPr id="18434" name="Picture 2" descr="http://t2.gstatic.com/images?q=tbn:ANd9GcQHZtNBrhMWTGXt5QeiCzXLfVGHNvCJ5gsRxPSBlqO01ttVw7H2"/>
          <p:cNvPicPr>
            <a:picLocks noChangeAspect="1" noChangeArrowheads="1"/>
          </p:cNvPicPr>
          <p:nvPr/>
        </p:nvPicPr>
        <p:blipFill>
          <a:blip r:embed="rId6" cstate="print"/>
          <a:srcRect/>
          <a:stretch>
            <a:fillRect/>
          </a:stretch>
        </p:blipFill>
        <p:spPr bwMode="auto">
          <a:xfrm>
            <a:off x="3635896" y="980728"/>
            <a:ext cx="2143125" cy="2143125"/>
          </a:xfrm>
          <a:prstGeom prst="rect">
            <a:avLst/>
          </a:prstGeom>
          <a:noFill/>
        </p:spPr>
      </p:pic>
      <p:sp>
        <p:nvSpPr>
          <p:cNvPr id="13" name="12 Metin kutusu"/>
          <p:cNvSpPr txBox="1"/>
          <p:nvPr/>
        </p:nvSpPr>
        <p:spPr>
          <a:xfrm>
            <a:off x="3563888" y="260648"/>
            <a:ext cx="2448272" cy="646331"/>
          </a:xfrm>
          <a:prstGeom prst="rect">
            <a:avLst/>
          </a:prstGeom>
          <a:noFill/>
        </p:spPr>
        <p:txBody>
          <a:bodyPr wrap="square" rtlCol="0">
            <a:spAutoFit/>
          </a:bodyPr>
          <a:lstStyle/>
          <a:p>
            <a:r>
              <a:rPr lang="tr-TR" sz="3600" b="1" dirty="0" smtClean="0">
                <a:solidFill>
                  <a:srgbClr val="00B0F0"/>
                </a:solidFill>
              </a:rPr>
              <a:t>   </a:t>
            </a:r>
            <a:r>
              <a:rPr lang="tr-TR" sz="3600" b="1" dirty="0" smtClean="0">
                <a:solidFill>
                  <a:srgbClr val="00B050"/>
                </a:solidFill>
              </a:rPr>
              <a:t>FOSFOR</a:t>
            </a:r>
            <a:endParaRPr lang="tr-TR" sz="3600" b="1" dirty="0">
              <a:solidFill>
                <a:srgbClr val="00B05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76672"/>
            <a:ext cx="8229600" cy="648072"/>
          </a:xfrm>
        </p:spPr>
        <p:txBody>
          <a:bodyPr>
            <a:normAutofit fontScale="90000"/>
          </a:bodyPr>
          <a:lstStyle/>
          <a:p>
            <a:r>
              <a:rPr lang="tr-TR" b="1" dirty="0" smtClean="0">
                <a:solidFill>
                  <a:srgbClr val="FF0000"/>
                </a:solidFill>
              </a:rPr>
              <a:t>2. Yapay Işık Kaynakları:</a:t>
            </a:r>
            <a:r>
              <a:rPr lang="tr-TR" b="1" dirty="0" smtClean="0"/>
              <a:t/>
            </a:r>
            <a:br>
              <a:rPr lang="tr-TR" b="1" dirty="0" smtClean="0"/>
            </a:br>
            <a:endParaRPr lang="tr-TR" dirty="0"/>
          </a:p>
        </p:txBody>
      </p:sp>
      <p:sp>
        <p:nvSpPr>
          <p:cNvPr id="3" name="2 İçerik Yer Tutucusu"/>
          <p:cNvSpPr>
            <a:spLocks noGrp="1"/>
          </p:cNvSpPr>
          <p:nvPr>
            <p:ph idx="1"/>
          </p:nvPr>
        </p:nvSpPr>
        <p:spPr>
          <a:xfrm>
            <a:off x="457200" y="1052736"/>
            <a:ext cx="8229600" cy="5073427"/>
          </a:xfrm>
        </p:spPr>
        <p:txBody>
          <a:bodyPr>
            <a:noAutofit/>
          </a:bodyPr>
          <a:lstStyle/>
          <a:p>
            <a:pPr>
              <a:buNone/>
            </a:pPr>
            <a:r>
              <a:rPr lang="tr-TR" sz="3600" b="1" dirty="0" smtClean="0"/>
              <a:t>            İnsanlar </a:t>
            </a:r>
            <a:r>
              <a:rPr lang="tr-TR" sz="3600" b="1" dirty="0"/>
              <a:t>tarafından çevreye ışık yaymak, </a:t>
            </a:r>
            <a:r>
              <a:rPr lang="tr-TR" sz="3600" b="1" dirty="0" smtClean="0"/>
              <a:t>aydınlatmak   için </a:t>
            </a:r>
            <a:r>
              <a:rPr lang="tr-TR" sz="3600" b="1" dirty="0"/>
              <a:t>yapılan ışık kaynaklarına </a:t>
            </a:r>
            <a:r>
              <a:rPr lang="tr-TR" sz="3600" b="1" dirty="0">
                <a:solidFill>
                  <a:srgbClr val="FF0000"/>
                </a:solidFill>
              </a:rPr>
              <a:t>yapay ışık </a:t>
            </a:r>
            <a:r>
              <a:rPr lang="tr-TR" sz="3600" b="1" dirty="0" smtClean="0">
                <a:solidFill>
                  <a:srgbClr val="FF0000"/>
                </a:solidFill>
              </a:rPr>
              <a:t>kaynakları     </a:t>
            </a:r>
            <a:r>
              <a:rPr lang="tr-TR" sz="3600" b="1" dirty="0" smtClean="0"/>
              <a:t>denir. Yapay </a:t>
            </a:r>
            <a:r>
              <a:rPr lang="tr-TR" sz="3600" b="1" dirty="0"/>
              <a:t>ışık kaynaklarını geceleri </a:t>
            </a:r>
            <a:r>
              <a:rPr lang="tr-TR" sz="3600" b="1" dirty="0" smtClean="0"/>
              <a:t>çevremizi    aydınlatmak </a:t>
            </a:r>
            <a:r>
              <a:rPr lang="tr-TR" sz="3600" b="1" dirty="0"/>
              <a:t>için kullanırız.</a:t>
            </a:r>
          </a:p>
          <a:p>
            <a:pPr>
              <a:buNone/>
            </a:pPr>
            <a:r>
              <a:rPr lang="tr-TR" sz="3600" b="1" dirty="0" smtClean="0">
                <a:solidFill>
                  <a:srgbClr val="00B050"/>
                </a:solidFill>
              </a:rPr>
              <a:t>       </a:t>
            </a:r>
            <a:r>
              <a:rPr lang="es-ES" sz="3600" b="1" dirty="0" smtClean="0">
                <a:solidFill>
                  <a:srgbClr val="00B050"/>
                </a:solidFill>
              </a:rPr>
              <a:t>Ampul</a:t>
            </a:r>
            <a:r>
              <a:rPr lang="es-ES" sz="3600" b="1" dirty="0"/>
              <a:t>, </a:t>
            </a:r>
            <a:r>
              <a:rPr lang="es-ES" sz="3600" b="1" dirty="0">
                <a:solidFill>
                  <a:srgbClr val="F935DD"/>
                </a:solidFill>
              </a:rPr>
              <a:t>floresan lambası</a:t>
            </a:r>
            <a:r>
              <a:rPr lang="es-ES" sz="3600" b="1" dirty="0"/>
              <a:t>, </a:t>
            </a:r>
            <a:r>
              <a:rPr lang="es-ES" sz="3600" b="1" dirty="0">
                <a:solidFill>
                  <a:srgbClr val="002060"/>
                </a:solidFill>
              </a:rPr>
              <a:t>mum</a:t>
            </a:r>
            <a:r>
              <a:rPr lang="es-ES" sz="3600" b="1" dirty="0"/>
              <a:t>, </a:t>
            </a:r>
            <a:r>
              <a:rPr lang="es-ES" sz="3600" b="1" dirty="0">
                <a:solidFill>
                  <a:srgbClr val="C00000"/>
                </a:solidFill>
              </a:rPr>
              <a:t>gaz lambası,</a:t>
            </a:r>
            <a:r>
              <a:rPr lang="es-ES" sz="3600" b="1" dirty="0"/>
              <a:t> </a:t>
            </a:r>
            <a:r>
              <a:rPr lang="es-ES" sz="3600" b="1" dirty="0">
                <a:solidFill>
                  <a:srgbClr val="00B0F0"/>
                </a:solidFill>
              </a:rPr>
              <a:t>el </a:t>
            </a:r>
            <a:r>
              <a:rPr lang="es-ES" sz="3600" b="1" dirty="0" smtClean="0">
                <a:solidFill>
                  <a:srgbClr val="00B0F0"/>
                </a:solidFill>
              </a:rPr>
              <a:t>feneri</a:t>
            </a:r>
            <a:r>
              <a:rPr lang="es-ES" sz="3600" b="1" dirty="0" smtClean="0"/>
              <a:t>,</a:t>
            </a:r>
            <a:r>
              <a:rPr lang="tr-TR" sz="3600" b="1" dirty="0" smtClean="0"/>
              <a:t>  </a:t>
            </a:r>
            <a:r>
              <a:rPr lang="tr-TR" sz="3600" b="1" dirty="0" smtClean="0">
                <a:solidFill>
                  <a:srgbClr val="9900FF"/>
                </a:solidFill>
              </a:rPr>
              <a:t>meşale</a:t>
            </a:r>
            <a:r>
              <a:rPr lang="tr-TR" sz="3600" b="1" dirty="0"/>
              <a:t>, </a:t>
            </a:r>
            <a:r>
              <a:rPr lang="tr-TR" sz="3600" b="1" dirty="0">
                <a:solidFill>
                  <a:schemeClr val="accent3">
                    <a:lumMod val="50000"/>
                  </a:schemeClr>
                </a:solidFill>
              </a:rPr>
              <a:t>arabaların farlarını</a:t>
            </a:r>
            <a:r>
              <a:rPr lang="tr-TR" sz="3600" b="1" dirty="0"/>
              <a:t> </a:t>
            </a:r>
            <a:r>
              <a:rPr lang="tr-TR" sz="3600" b="1" dirty="0">
                <a:solidFill>
                  <a:srgbClr val="FF0000"/>
                </a:solidFill>
              </a:rPr>
              <a:t>yapay ışık </a:t>
            </a:r>
            <a:r>
              <a:rPr lang="tr-TR" sz="3600" b="1" dirty="0" smtClean="0">
                <a:solidFill>
                  <a:srgbClr val="FF0000"/>
                </a:solidFill>
              </a:rPr>
              <a:t>kaynaklarına</a:t>
            </a:r>
            <a:r>
              <a:rPr lang="tr-TR" sz="3600" b="1" dirty="0" smtClean="0"/>
              <a:t>   örnek </a:t>
            </a:r>
            <a:r>
              <a:rPr lang="tr-TR" sz="3600" b="1" dirty="0"/>
              <a:t>verebiliriz</a:t>
            </a:r>
            <a:r>
              <a:rPr lang="tr-TR" sz="3600" b="1" dirty="0" smtClean="0"/>
              <a:t>. </a:t>
            </a:r>
            <a:r>
              <a:rPr lang="tr-TR" sz="3600" u="sng" dirty="0" smtClean="0">
                <a:hlinkClick r:id="rId2"/>
              </a:rPr>
              <a:t>www.</a:t>
            </a:r>
            <a:r>
              <a:rPr lang="tr-TR" sz="3600" u="sng" dirty="0" err="1" smtClean="0">
                <a:hlinkClick r:id="rId2"/>
              </a:rPr>
              <a:t>sorubak</a:t>
            </a:r>
            <a:r>
              <a:rPr lang="tr-TR" sz="3600" u="sng" dirty="0" smtClean="0">
                <a:hlinkClick r:id="rId2"/>
              </a:rPr>
              <a:t>.com</a:t>
            </a:r>
            <a:endParaRPr lang="tr-TR" sz="3600" b="1"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1232</Words>
  <Application>Microsoft Office PowerPoint</Application>
  <PresentationFormat>Ekran Gösterisi (4:3)</PresentationFormat>
  <Paragraphs>118</Paragraphs>
  <Slides>37</Slides>
  <Notes>0</Notes>
  <HiddenSlides>0</HiddenSlides>
  <MMClips>0</MMClips>
  <ScaleCrop>false</ScaleCrop>
  <HeadingPairs>
    <vt:vector size="4" baseType="variant">
      <vt:variant>
        <vt:lpstr>Tema</vt:lpstr>
      </vt:variant>
      <vt:variant>
        <vt:i4>1</vt:i4>
      </vt:variant>
      <vt:variant>
        <vt:lpstr>Slayt Başlıkları</vt:lpstr>
      </vt:variant>
      <vt:variant>
        <vt:i4>37</vt:i4>
      </vt:variant>
    </vt:vector>
  </HeadingPairs>
  <TitlesOfParts>
    <vt:vector size="38" baseType="lpstr">
      <vt:lpstr>Ofis Teması</vt:lpstr>
      <vt:lpstr>Slayt 1</vt:lpstr>
      <vt:lpstr>Slayt 2</vt:lpstr>
      <vt:lpstr>Slayt 3</vt:lpstr>
      <vt:lpstr>Slayt 4</vt:lpstr>
      <vt:lpstr>ÇEVREMİZDEKİ IŞIK KAYNAKLARI </vt:lpstr>
      <vt:lpstr>Işık kaynakları doğal ışık kaynakları ve yapay ışık kaynakları olmak üzere ikiye ayrılır.</vt:lpstr>
      <vt:lpstr>1. Doğal Işık Kaynakları: </vt:lpstr>
      <vt:lpstr>Slayt 8</vt:lpstr>
      <vt:lpstr>2. Yapay Işık Kaynakları: </vt:lpstr>
      <vt:lpstr>Slayt 10</vt:lpstr>
      <vt:lpstr>Slayt 11</vt:lpstr>
      <vt:lpstr>Enerjisi çok olan ışık kaynakları çevresine daha çok ışık yayar.</vt:lpstr>
      <vt:lpstr>Aydınlatılmış (karanlık)Cisimler: </vt:lpstr>
      <vt:lpstr>     Kendini aydınlatan cisimler hiç ışık alamayan  ortamda görünmez, ışık aldıklarında parlak görünür.      </vt:lpstr>
      <vt:lpstr>    Işık kaynaklarının bir kısmı soğuk, bir  kısmı ise sıcak ışık kaynaklarıdır.      1.Sıcak ışık kaynakları: Hem ısı, hem de ışık yayan, ışık kaynaklarına sıcak ışık kaynakları denir.      Güneş,elektrik ampulü, meşale,mum  ,ateş,    gaz  lambası   www.sorubak.com     2. Soğuk ışık kaynakları: Işık yayan ,ısı yaymayan ışık kaynaklarına soğuk ışık kaynakları denir.        Lazer, floresan lamba,fosforlu cisimler,neon lambası, halojen ampuller …       </vt:lpstr>
      <vt:lpstr>AMPUL NASIL IŞIK VERİR? Ampulün içinde ince bir tel vardır.Ampulü yakmak için elektrik düğmesine bastığımızda telden elektrik geçer.Tel, elektrik sobasındaki teller gibi ısınır ve ışık yayar.Bu nedenle ampuller, elektrik enerjisinin büyük bir kısmını ısıya dönüştürür.</vt:lpstr>
      <vt:lpstr>    Enerji kaynaklarının bilinçli  kullanılması ve enerjide   tasarruf yapmak için insanlar   floresan lambaları  geliştirdiler. Floresan   lambasının içindeki gaz, elektrik enerjisinin etkisiyle     ışık yayar. Floresan lambaları enerjinin büyük bir  kısmını ısıya değil ışığa dönüştürür.</vt:lpstr>
      <vt:lpstr>      Ampul, ışıkla beraberinde ısı da yayar.Çok enerji   harcar.Maliyeti düşüktür ama  çok enerji harcadığı için   ekonomik değildir.  Pillerle  çalışabilir.</vt:lpstr>
      <vt:lpstr>        Floresanlı  lamba pahalı olmasına rağmen daha uzun ömürlü ve daha verimlidir.Isı yaymaz ve ampule  göre daha az enerji harcar.Enerjinin büyük bir bölümünü ışığa dönüştürdüğü için daha ekonomiktir.Şarjlı olanları vardır.</vt:lpstr>
      <vt:lpstr>GEÇMİŞTEN GÜNÜMÜZE IŞIK KAYNAKLARI</vt:lpstr>
      <vt:lpstr>Slayt 21</vt:lpstr>
      <vt:lpstr>     Daha sonraları İngiltere’de ve Almanya’da evlerin aydınlatmasında gaz   lambaları kullanılmaya başlanmış.Gaz lambaları daha sonra sadece evlerde değil,  sokak lambası olarak da kullanılmaya    başlanmıştır.      Lambalarda balina yağı  kullanılmaya    başlandı.</vt:lpstr>
      <vt:lpstr>1879 Thomas Edison ampulü icat    etti.    Lewis Howard ampullerde   kullanmak üzere karbon Flamanlı  (ampulün içindeki ince tel) ampulü icat etti.</vt:lpstr>
      <vt:lpstr>Günümüzde de kullanılan tungsten flaman icat    edildi.      1927 yılında daha az enerji tüketip, daha fazla      ışık veren floresan lambalar icat edildi.</vt:lpstr>
      <vt:lpstr>1980 yılında ampulden daha parlak ışık verip,daha az enerji tüketen halojen lambalar icat edildi. Teknolojik gelişmeler devam ettikçe aydınlatma ürünlerimizde de yeni icatlar    yapılacaktır.Ancak ampulün icadı aydınlatmada  çok önemli bir yer tutar.</vt:lpstr>
      <vt:lpstr>    Ateş    Meşale     Yağ lambası   Kandil</vt:lpstr>
      <vt:lpstr>IŞIĞIN YAŞAMIMIZA ETKİSİ</vt:lpstr>
      <vt:lpstr>Slayt 28</vt:lpstr>
      <vt:lpstr>       * Hayatımıza büyük kolaylıklar getiren elektrikli ev aletleri, eşyalarını kullanamazdık.         *Aydınlatma teknolojileri sayesinde araçları geceleri     rahat bir şekilde   kullanabiliyoruz.       *Deniz fenerinden  yayılan ışık gemilerin   kayalıklara  çarpmasını    ve karaya oturmasını   engellemektedir.        *Yer altında çalışan madenciler kafalarına taktıkları baretler sayesinde etraflarını görebilmektedirler.       Kısacası evde, hastanelerde,     havaalanlarında,   otoyollarda, marketlerde ve iş   yerlerinde  aydınlatma teknolojisini kullanmaktayız.</vt:lpstr>
      <vt:lpstr>IŞIĞIN DOĞRU KULLANIMI</vt:lpstr>
      <vt:lpstr>Slayt 31</vt:lpstr>
      <vt:lpstr>   Ayrıca göz sağlığımızın bozulmaması için, okuduğumuz kitapla gözümüz arasındaki mesafenin 35-40 cm arasında olması gerekir.     Cadde, sokak ve parkların  aydınlatılmasında kullanılan    lambaların üzeri ışığı gökyüzüne  dağıtmamaları için opak bir madde   ile kapatılmalıdır. Lambalar doğru yere konulmalı ve aydınlatacak bölgeye   çevrilmelidir.       Güneşli havalarda güneş gözlüğü kullanmak göz sağlığı açısından önemlidir. Ancak gözümüzde güneş gözlüğü olsa bile güneşe bakmak sakıncalıdır.</vt:lpstr>
      <vt:lpstr>          Uzun süre televizyon ve bilgisayar karşısında kalmamaya, bu araçları kullandığımız zaman yakından izlememeye dikkat etmeliyiz.          Aydınlatma araçlarının tasarruflu kullanılması aile ve ülke ekonomisi bakımından çok önemlidir. Sokak Aydınlatmaları Nasıl Olmalıdır?</vt:lpstr>
      <vt:lpstr>IŞIK KİRLİLİĞİ</vt:lpstr>
      <vt:lpstr>Slayt 35</vt:lpstr>
      <vt:lpstr>Slayt 36</vt:lpstr>
      <vt:lpstr>1. Aşağıdaki boşlukları tamamlayınız.</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acer</dc:creator>
  <cp:keywords>www.sorubak.com</cp:keywords>
  <dc:description>www.sorubak.com</dc:description>
  <cp:lastModifiedBy>Dogan</cp:lastModifiedBy>
  <cp:revision>www.sorubak.com</cp:revision>
  <dcterms:created xsi:type="dcterms:W3CDTF">2013-02-13T18:32:24Z</dcterms:created>
  <dcterms:modified xsi:type="dcterms:W3CDTF">2013-02-21T18:05:55Z</dcterms:modified>
  <cp:category>www.sorubak.com</cp:category>
  <cp:contentType>www.sorubak.com</cp:contentType>
  <cp:contentStatus>www.sorubak.com</cp:contentStatus>
  <cp:version>www.sorubak.com</cp:version>
</cp:coreProperties>
</file>