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32" r:id="rId1"/>
  </p:sldMasterIdLst>
  <p:notesMasterIdLst>
    <p:notesMasterId r:id="rId28"/>
  </p:notesMasterIdLst>
  <p:sldIdLst>
    <p:sldId id="256" r:id="rId2"/>
    <p:sldId id="258" r:id="rId3"/>
    <p:sldId id="257" r:id="rId4"/>
    <p:sldId id="263" r:id="rId5"/>
    <p:sldId id="259" r:id="rId6"/>
    <p:sldId id="264" r:id="rId7"/>
    <p:sldId id="265" r:id="rId8"/>
    <p:sldId id="267" r:id="rId9"/>
    <p:sldId id="266" r:id="rId10"/>
    <p:sldId id="276" r:id="rId11"/>
    <p:sldId id="268" r:id="rId12"/>
    <p:sldId id="269" r:id="rId13"/>
    <p:sldId id="270" r:id="rId14"/>
    <p:sldId id="305" r:id="rId15"/>
    <p:sldId id="304" r:id="rId16"/>
    <p:sldId id="306" r:id="rId17"/>
    <p:sldId id="301" r:id="rId18"/>
    <p:sldId id="302" r:id="rId19"/>
    <p:sldId id="303" r:id="rId20"/>
    <p:sldId id="311" r:id="rId21"/>
    <p:sldId id="312" r:id="rId22"/>
    <p:sldId id="310" r:id="rId23"/>
    <p:sldId id="275" r:id="rId24"/>
    <p:sldId id="277" r:id="rId25"/>
    <p:sldId id="313" r:id="rId26"/>
    <p:sldId id="278" r:id="rId27"/>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kir KAYA"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ECFF"/>
    <a:srgbClr val="FF6699"/>
    <a:srgbClr val="CCFFFF"/>
    <a:srgbClr val="33CC33"/>
    <a:srgbClr val="2A0000"/>
    <a:srgbClr val="99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34" autoAdjust="0"/>
    <p:restoredTop sz="88406" autoAdjust="0"/>
  </p:normalViewPr>
  <p:slideViewPr>
    <p:cSldViewPr>
      <p:cViewPr varScale="1">
        <p:scale>
          <a:sx n="79" d="100"/>
          <a:sy n="79" d="100"/>
        </p:scale>
        <p:origin x="-828" y="-90"/>
      </p:cViewPr>
      <p:guideLst>
        <p:guide orient="horz" pos="2160"/>
        <p:guide pos="2880"/>
      </p:guideLst>
    </p:cSldViewPr>
  </p:slideViewPr>
  <p:outlineViewPr>
    <p:cViewPr>
      <p:scale>
        <a:sx n="33" d="100"/>
        <a:sy n="33" d="100"/>
      </p:scale>
      <p:origin x="0" y="6762"/>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65" d="100"/>
          <a:sy n="65" d="100"/>
        </p:scale>
        <p:origin x="-190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06/relationships/legacyDocTextInfo" Target="legacyDocTextInfo.bin"/><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D0E38762-5D70-4A05-ACD0-D6A16F819C2B}" type="datetimeFigureOut">
              <a:rPr lang="tr-TR"/>
              <a:pPr>
                <a:defRPr/>
              </a:pPr>
              <a:t>10.04.2013</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dirty="0" smtClean="0"/>
              <a:t>Asıl metin stillerini düzenlemek için tıklatın</a:t>
            </a:r>
          </a:p>
          <a:p>
            <a:pPr lvl="1"/>
            <a:r>
              <a:rPr lang="tr-TR" noProof="0" dirty="0" smtClean="0"/>
              <a:t>İkinci düzey</a:t>
            </a:r>
          </a:p>
          <a:p>
            <a:pPr lvl="2"/>
            <a:r>
              <a:rPr lang="tr-TR" noProof="0" dirty="0" smtClean="0"/>
              <a:t>Üçüncü düzey</a:t>
            </a:r>
          </a:p>
          <a:p>
            <a:pPr lvl="3"/>
            <a:r>
              <a:rPr lang="tr-TR" noProof="0" dirty="0" smtClean="0"/>
              <a:t>Dördüncü düzey</a:t>
            </a:r>
          </a:p>
          <a:p>
            <a:pPr lvl="4"/>
            <a:r>
              <a:rPr lang="tr-TR" noProof="0" dirty="0" smtClean="0"/>
              <a:t>Beşinci düzey</a:t>
            </a:r>
            <a:endParaRPr lang="tr-TR" noProof="0" dirty="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3055D16-D76B-491E-BC9C-2663FBF4A59F}" type="slidenum">
              <a:rPr lang="tr-TR"/>
              <a:pPr>
                <a:defRPr/>
              </a:pPr>
              <a:t>‹#›</a:t>
            </a:fld>
            <a:endParaRPr lang="tr-TR"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Slayt Görüntüsü Yer Tutucusu"/>
          <p:cNvSpPr>
            <a:spLocks noGrp="1" noRot="1" noChangeAspect="1"/>
          </p:cNvSpPr>
          <p:nvPr>
            <p:ph type="sldImg"/>
          </p:nvPr>
        </p:nvSpPr>
        <p:spPr bwMode="auto">
          <a:noFill/>
          <a:ln>
            <a:solidFill>
              <a:srgbClr val="000000"/>
            </a:solidFill>
            <a:miter lim="800000"/>
            <a:headEnd/>
            <a:tailEnd/>
          </a:ln>
        </p:spPr>
      </p:sp>
      <p:sp>
        <p:nvSpPr>
          <p:cNvPr id="28674"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28675"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E9F683-48DD-4F92-A090-9298F903E62A}" type="slidenum">
              <a:rPr lang="tr-TR">
                <a:cs typeface="Arial" charset="0"/>
              </a:rPr>
              <a:pPr fontAlgn="base">
                <a:spcBef>
                  <a:spcPct val="0"/>
                </a:spcBef>
                <a:spcAft>
                  <a:spcPct val="0"/>
                </a:spcAft>
              </a:pPr>
              <a:t>14</a:t>
            </a:fld>
            <a:endParaRPr lang="tr-TR">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6 İkizkenar Üçgen"/>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7 Başlık"/>
          <p:cNvSpPr>
            <a:spLocks noGrp="1"/>
          </p:cNvSpPr>
          <p:nvPr>
            <p:ph type="ctrTitle"/>
          </p:nvPr>
        </p:nvSpPr>
        <p:spPr>
          <a:xfrm>
            <a:off x="540544" y="776288"/>
            <a:ext cx="8062912" cy="1470025"/>
          </a:xfrm>
        </p:spPr>
        <p:txBody>
          <a:bodyPr anchor="b"/>
          <a:lstStyle>
            <a:lvl1pPr algn="r">
              <a:defRPr sz="4400"/>
            </a:lvl1pPr>
          </a:lstStyle>
          <a:p>
            <a:r>
              <a:rPr lang="tr-TR" smtClean="0"/>
              <a:t>Asıl başlık stili için tıklatın</a:t>
            </a:r>
            <a:endParaRPr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5" name="27 Veri Yer Tutucusu"/>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1AAAE22F-455C-44C7-9822-D1EB08B801D2}" type="datetimeFigureOut">
              <a:rPr lang="tr-TR"/>
              <a:pPr>
                <a:defRPr/>
              </a:pPr>
              <a:t>10.04.2013</a:t>
            </a:fld>
            <a:endParaRPr lang="tr-TR" dirty="0"/>
          </a:p>
        </p:txBody>
      </p:sp>
      <p:sp>
        <p:nvSpPr>
          <p:cNvPr id="6" name="16 Altbilgi Yer Tutucusu"/>
          <p:cNvSpPr>
            <a:spLocks noGrp="1"/>
          </p:cNvSpPr>
          <p:nvPr>
            <p:ph type="ftr" sz="quarter" idx="11"/>
          </p:nvPr>
        </p:nvSpPr>
        <p:spPr>
          <a:xfrm>
            <a:off x="1371600" y="5649913"/>
            <a:ext cx="5791200" cy="365125"/>
          </a:xfrm>
        </p:spPr>
        <p:txBody>
          <a:bodyPr tIns="0" bIns="0"/>
          <a:lstStyle>
            <a:lvl1pPr algn="r">
              <a:defRPr sz="1100" dirty="0"/>
            </a:lvl1pPr>
          </a:lstStyle>
          <a:p>
            <a:pPr>
              <a:defRPr/>
            </a:pPr>
            <a:endParaRPr lang="tr-TR"/>
          </a:p>
        </p:txBody>
      </p:sp>
      <p:sp>
        <p:nvSpPr>
          <p:cNvPr id="7" name="28 Slayt Numarası Yer Tutucusu"/>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5B64489F-AF42-4B6D-9ACA-BF3A4993F35C}" type="slidenum">
              <a:rPr lang="tr-TR"/>
              <a:pPr>
                <a:defRPr/>
              </a:pPr>
              <a:t>‹#›</a:t>
            </a:fld>
            <a:endParaRPr lang="tr-TR"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0D8F71E6-15F8-4FE3-97CE-3838E0586AFB}" type="datetimeFigureOut">
              <a:rPr lang="tr-TR"/>
              <a:pPr>
                <a:defRPr/>
              </a:pPr>
              <a:t>10.04.2013</a:t>
            </a:fld>
            <a:endParaRPr lang="tr-TR" dirty="0"/>
          </a:p>
        </p:txBody>
      </p:sp>
      <p:sp>
        <p:nvSpPr>
          <p:cNvPr id="5" name="2 Altbilgi Yer Tutucusu"/>
          <p:cNvSpPr>
            <a:spLocks noGrp="1"/>
          </p:cNvSpPr>
          <p:nvPr>
            <p:ph type="ftr" sz="quarter" idx="11"/>
          </p:nvPr>
        </p:nvSpPr>
        <p:spPr/>
        <p:txBody>
          <a:bodyPr/>
          <a:lstStyle>
            <a:lvl1pPr>
              <a:defRPr/>
            </a:lvl1pPr>
          </a:lstStyle>
          <a:p>
            <a:pPr>
              <a:defRPr/>
            </a:pPr>
            <a:endParaRPr lang="tr-TR"/>
          </a:p>
        </p:txBody>
      </p:sp>
      <p:sp>
        <p:nvSpPr>
          <p:cNvPr id="6" name="22 Slayt Numarası Yer Tutucusu"/>
          <p:cNvSpPr>
            <a:spLocks noGrp="1"/>
          </p:cNvSpPr>
          <p:nvPr>
            <p:ph type="sldNum" sz="quarter" idx="12"/>
          </p:nvPr>
        </p:nvSpPr>
        <p:spPr/>
        <p:txBody>
          <a:bodyPr/>
          <a:lstStyle>
            <a:lvl1pPr>
              <a:defRPr/>
            </a:lvl1pPr>
          </a:lstStyle>
          <a:p>
            <a:pPr>
              <a:defRPr/>
            </a:pPr>
            <a:fld id="{D6709AE3-3ADE-48F8-BA4B-761000032977}" type="slidenum">
              <a:rPr lang="tr-TR"/>
              <a:pPr>
                <a:defRPr/>
              </a:pPr>
              <a:t>‹#›</a:t>
            </a:fld>
            <a:endParaRPr lang="tr-TR"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2A7DC9E6-43BF-466F-8899-E8B74AA00B28}" type="datetimeFigureOut">
              <a:rPr lang="tr-TR"/>
              <a:pPr>
                <a:defRPr/>
              </a:pPr>
              <a:t>10.04.2013</a:t>
            </a:fld>
            <a:endParaRPr lang="tr-TR" dirty="0"/>
          </a:p>
        </p:txBody>
      </p:sp>
      <p:sp>
        <p:nvSpPr>
          <p:cNvPr id="5" name="2 Altbilgi Yer Tutucusu"/>
          <p:cNvSpPr>
            <a:spLocks noGrp="1"/>
          </p:cNvSpPr>
          <p:nvPr>
            <p:ph type="ftr" sz="quarter" idx="11"/>
          </p:nvPr>
        </p:nvSpPr>
        <p:spPr/>
        <p:txBody>
          <a:bodyPr/>
          <a:lstStyle>
            <a:lvl1pPr>
              <a:defRPr/>
            </a:lvl1pPr>
          </a:lstStyle>
          <a:p>
            <a:pPr>
              <a:defRPr/>
            </a:pPr>
            <a:endParaRPr lang="tr-TR"/>
          </a:p>
        </p:txBody>
      </p:sp>
      <p:sp>
        <p:nvSpPr>
          <p:cNvPr id="6" name="22 Slayt Numarası Yer Tutucusu"/>
          <p:cNvSpPr>
            <a:spLocks noGrp="1"/>
          </p:cNvSpPr>
          <p:nvPr>
            <p:ph type="sldNum" sz="quarter" idx="12"/>
          </p:nvPr>
        </p:nvSpPr>
        <p:spPr/>
        <p:txBody>
          <a:bodyPr/>
          <a:lstStyle>
            <a:lvl1pPr>
              <a:defRPr/>
            </a:lvl1pPr>
          </a:lstStyle>
          <a:p>
            <a:pPr>
              <a:defRPr/>
            </a:pPr>
            <a:fld id="{BA3C0768-4EA9-4425-ABBA-8F97773FEEBD}" type="slidenum">
              <a:rPr lang="tr-TR"/>
              <a:pPr>
                <a:defRPr/>
              </a:pPr>
              <a:t>‹#›</a:t>
            </a:fld>
            <a:endParaRPr lang="tr-TR"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lang="tr-TR" smtClean="0"/>
              <a:t>Asıl başlık stili için tıklatın</a:t>
            </a:r>
            <a:endParaRPr lang="en-US"/>
          </a:p>
        </p:txBody>
      </p:sp>
      <p:sp>
        <p:nvSpPr>
          <p:cNvPr id="3" name="2 İçerik Yer Tutucusu"/>
          <p:cNvSpPr>
            <a:spLocks noGrp="1"/>
          </p:cNvSpPr>
          <p:nvPr>
            <p:ph idx="1"/>
          </p:nvPr>
        </p:nvSpPr>
        <p:spPr>
          <a:xfrm>
            <a:off x="457200" y="1882808"/>
            <a:ext cx="82296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a:xfrm>
            <a:off x="4791075" y="6480175"/>
            <a:ext cx="2133600" cy="301625"/>
          </a:xfrm>
        </p:spPr>
        <p:txBody>
          <a:bodyPr/>
          <a:lstStyle>
            <a:lvl1pPr>
              <a:defRPr/>
            </a:lvl1pPr>
          </a:lstStyle>
          <a:p>
            <a:pPr>
              <a:defRPr/>
            </a:pPr>
            <a:fld id="{2EF375D8-EF1B-499F-A595-986EC30824C5}" type="datetimeFigureOut">
              <a:rPr lang="tr-TR"/>
              <a:pPr>
                <a:defRPr/>
              </a:pPr>
              <a:t>10.04.2013</a:t>
            </a:fld>
            <a:endParaRPr lang="tr-TR" dirty="0"/>
          </a:p>
        </p:txBody>
      </p:sp>
      <p:sp>
        <p:nvSpPr>
          <p:cNvPr id="5" name="4 Altbilgi Yer Tutucusu"/>
          <p:cNvSpPr>
            <a:spLocks noGrp="1"/>
          </p:cNvSpPr>
          <p:nvPr>
            <p:ph type="ftr" sz="quarter" idx="11"/>
          </p:nvPr>
        </p:nvSpPr>
        <p:spPr>
          <a:xfrm>
            <a:off x="457200" y="6481763"/>
            <a:ext cx="4259263" cy="300037"/>
          </a:xfrm>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65B4649-80E2-41F8-A580-4D187FA2F592}" type="slidenum">
              <a:rPr lang="tr-TR"/>
              <a:pPr>
                <a:defRPr/>
              </a:pPr>
              <a:t>‹#›</a:t>
            </a:fld>
            <a:endParaRPr lang="tr-TR" dirty="0"/>
          </a:p>
        </p:txBody>
      </p:sp>
    </p:spTree>
  </p:cSld>
  <p:clrMapOvr>
    <a:masterClrMapping/>
  </p:clrMapOvr>
  <p:transition spd="med">
    <p:wheel spokes="8"/>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4" name="8 Dik Üçgen"/>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7 İkizkenar Üçgen"/>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6" name="10 Düz Bağlayıcı"/>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9 Düz Bağlayıcı"/>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lstStyle>
            <a:lvl1pPr marL="0" algn="l">
              <a:buNone/>
              <a:defRPr sz="3600" b="1" cap="none" baseline="0"/>
            </a:lvl1pPr>
          </a:lstStyle>
          <a:p>
            <a:r>
              <a:rPr lang="tr-TR" smtClean="0"/>
              <a:t>Asıl başlık stili için tıklatın</a:t>
            </a:r>
            <a:endParaRPr lang="en-US"/>
          </a:p>
        </p:txBody>
      </p:sp>
      <p:sp>
        <p:nvSpPr>
          <p:cNvPr id="3" name="2 Metin Yer Tutucusu"/>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8" name="3 Veri Yer Tutucusu"/>
          <p:cNvSpPr>
            <a:spLocks noGrp="1"/>
          </p:cNvSpPr>
          <p:nvPr>
            <p:ph type="dt" sz="half" idx="10"/>
          </p:nvPr>
        </p:nvSpPr>
        <p:spPr>
          <a:xfrm>
            <a:off x="6956425" y="6477000"/>
            <a:ext cx="2133600" cy="304800"/>
          </a:xfrm>
        </p:spPr>
        <p:txBody>
          <a:bodyPr/>
          <a:lstStyle>
            <a:lvl1pPr>
              <a:defRPr/>
            </a:lvl1pPr>
          </a:lstStyle>
          <a:p>
            <a:pPr>
              <a:defRPr/>
            </a:pPr>
            <a:fld id="{BD902BAD-BA44-4894-B410-209A609702B5}" type="datetimeFigureOut">
              <a:rPr lang="tr-TR"/>
              <a:pPr>
                <a:defRPr/>
              </a:pPr>
              <a:t>10.04.2013</a:t>
            </a:fld>
            <a:endParaRPr lang="tr-TR" dirty="0"/>
          </a:p>
        </p:txBody>
      </p:sp>
      <p:sp>
        <p:nvSpPr>
          <p:cNvPr id="9" name="4 Altbilgi Yer Tutucusu"/>
          <p:cNvSpPr>
            <a:spLocks noGrp="1"/>
          </p:cNvSpPr>
          <p:nvPr>
            <p:ph type="ftr" sz="quarter" idx="11"/>
          </p:nvPr>
        </p:nvSpPr>
        <p:spPr>
          <a:xfrm>
            <a:off x="2619375" y="6481763"/>
            <a:ext cx="4260850" cy="300037"/>
          </a:xfrm>
        </p:spPr>
        <p:txBody>
          <a:bodyPr/>
          <a:lstStyle>
            <a:lvl1pPr>
              <a:defRPr/>
            </a:lvl1pPr>
          </a:lstStyle>
          <a:p>
            <a:pPr>
              <a:defRPr/>
            </a:pPr>
            <a:endParaRPr lang="tr-TR"/>
          </a:p>
        </p:txBody>
      </p:sp>
      <p:sp>
        <p:nvSpPr>
          <p:cNvPr id="10" name="5 Slayt Numarası Yer Tutucusu"/>
          <p:cNvSpPr>
            <a:spLocks noGrp="1"/>
          </p:cNvSpPr>
          <p:nvPr>
            <p:ph type="sldNum" sz="quarter" idx="12"/>
          </p:nvPr>
        </p:nvSpPr>
        <p:spPr>
          <a:xfrm>
            <a:off x="8450263" y="809625"/>
            <a:ext cx="503237" cy="300038"/>
          </a:xfrm>
        </p:spPr>
        <p:txBody>
          <a:bodyPr/>
          <a:lstStyle>
            <a:lvl1pPr>
              <a:defRPr/>
            </a:lvl1pPr>
          </a:lstStyle>
          <a:p>
            <a:pPr>
              <a:defRPr/>
            </a:pPr>
            <a:fld id="{EA437406-B163-497D-AD81-FD5386C1622C}"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lang="tr-TR" smtClean="0"/>
              <a:t>Asıl başlık stili için tıklatın</a:t>
            </a:r>
            <a:endParaRPr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lvl1pPr>
              <a:defRPr/>
            </a:lvl1pPr>
          </a:lstStyle>
          <a:p>
            <a:pPr>
              <a:defRPr/>
            </a:pPr>
            <a:fld id="{1A24C75B-598F-44F7-8A11-DCB631008274}" type="datetimeFigureOut">
              <a:rPr lang="tr-TR"/>
              <a:pPr>
                <a:defRPr/>
              </a:pPr>
              <a:t>10.04.2013</a:t>
            </a:fld>
            <a:endParaRPr lang="tr-TR" dirty="0"/>
          </a:p>
        </p:txBody>
      </p:sp>
      <p:sp>
        <p:nvSpPr>
          <p:cNvPr id="6" name="5 Altbilgi Yer Tutucusu"/>
          <p:cNvSpPr>
            <a:spLocks noGrp="1"/>
          </p:cNvSpPr>
          <p:nvPr>
            <p:ph type="ftr" sz="quarter" idx="11"/>
          </p:nvPr>
        </p:nvSpPr>
        <p:spPr/>
        <p:txBody>
          <a:bodyPr/>
          <a:lstStyle>
            <a:lvl1pPr>
              <a:defRPr/>
            </a:lvl1pPr>
          </a:lstStyle>
          <a:p>
            <a:pPr>
              <a:defRPr/>
            </a:pPr>
            <a:endParaRPr lang="tr-TR"/>
          </a:p>
        </p:txBody>
      </p:sp>
      <p:sp>
        <p:nvSpPr>
          <p:cNvPr id="7" name="6 Slayt Numarası Yer Tutucusu"/>
          <p:cNvSpPr>
            <a:spLocks noGrp="1"/>
          </p:cNvSpPr>
          <p:nvPr>
            <p:ph type="sldNum" sz="quarter" idx="12"/>
          </p:nvPr>
        </p:nvSpPr>
        <p:spPr/>
        <p:txBody>
          <a:bodyPr/>
          <a:lstStyle>
            <a:lvl1pPr>
              <a:defRPr/>
            </a:lvl1pPr>
          </a:lstStyle>
          <a:p>
            <a:pPr>
              <a:defRPr/>
            </a:pPr>
            <a:fld id="{5663B8D5-B5D5-4CD6-A1FF-67DA1E2F7759}" type="slidenum">
              <a:rPr lang="tr-TR"/>
              <a:pPr>
                <a:defRPr/>
              </a:pPr>
              <a:t>‹#›</a:t>
            </a:fld>
            <a:endParaRPr lang="tr-TR" dirty="0"/>
          </a:p>
        </p:txBody>
      </p:sp>
    </p:spTree>
  </p:cSld>
  <p:clrMapOvr>
    <a:masterClrMapping/>
  </p:clrMapOvr>
  <p:transition spd="med">
    <p:wheel spokes="8"/>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tr-TR" smtClean="0"/>
              <a:t>Asıl başlık stili için tıklatın</a:t>
            </a:r>
            <a:endParaRPr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a:xfrm>
            <a:off x="4791075" y="6481763"/>
            <a:ext cx="2130425" cy="301625"/>
          </a:xfrm>
        </p:spPr>
        <p:txBody>
          <a:bodyPr/>
          <a:lstStyle>
            <a:lvl1pPr>
              <a:defRPr/>
            </a:lvl1pPr>
          </a:lstStyle>
          <a:p>
            <a:pPr>
              <a:defRPr/>
            </a:pPr>
            <a:fld id="{7E610A86-4C84-4C86-9418-58D97B506D56}" type="datetimeFigureOut">
              <a:rPr lang="tr-TR"/>
              <a:pPr>
                <a:defRPr/>
              </a:pPr>
              <a:t>10.04.2013</a:t>
            </a:fld>
            <a:endParaRPr lang="tr-TR" dirty="0"/>
          </a:p>
        </p:txBody>
      </p:sp>
      <p:sp>
        <p:nvSpPr>
          <p:cNvPr id="8" name="7 Altbilgi Yer Tutucusu"/>
          <p:cNvSpPr>
            <a:spLocks noGrp="1"/>
          </p:cNvSpPr>
          <p:nvPr>
            <p:ph type="ftr" sz="quarter" idx="11"/>
          </p:nvPr>
        </p:nvSpPr>
        <p:spPr>
          <a:xfrm>
            <a:off x="457200" y="6481763"/>
            <a:ext cx="4260850" cy="301625"/>
          </a:xfrm>
        </p:spPr>
        <p:txBody>
          <a:bodyPr/>
          <a:lstStyle>
            <a:lvl1pPr>
              <a:defRPr/>
            </a:lvl1pPr>
          </a:lstStyle>
          <a:p>
            <a:pPr>
              <a:defRPr/>
            </a:pPr>
            <a:endParaRPr lang="tr-TR"/>
          </a:p>
        </p:txBody>
      </p:sp>
      <p:sp>
        <p:nvSpPr>
          <p:cNvPr id="9" name="8 Slayt Numarası Yer Tutucusu"/>
          <p:cNvSpPr>
            <a:spLocks noGrp="1"/>
          </p:cNvSpPr>
          <p:nvPr>
            <p:ph type="sldNum" sz="quarter" idx="12"/>
          </p:nvPr>
        </p:nvSpPr>
        <p:spPr>
          <a:xfrm>
            <a:off x="7589838" y="6483350"/>
            <a:ext cx="503237" cy="301625"/>
          </a:xfrm>
        </p:spPr>
        <p:txBody>
          <a:bodyPr/>
          <a:lstStyle>
            <a:lvl1pPr algn="ctr">
              <a:defRPr smtClean="0"/>
            </a:lvl1pPr>
          </a:lstStyle>
          <a:p>
            <a:pPr>
              <a:defRPr/>
            </a:pPr>
            <a:fld id="{AA16F7B0-308C-4245-8855-52990FF65ED0}"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transition spd="med">
    <p:wheel spokes="8"/>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lang="tr-TR" smtClean="0"/>
              <a:t>Asıl başlık stili için tıklatın</a:t>
            </a:r>
            <a:endParaRPr lang="en-US"/>
          </a:p>
        </p:txBody>
      </p:sp>
      <p:sp>
        <p:nvSpPr>
          <p:cNvPr id="3" name="13 Veri Yer Tutucusu"/>
          <p:cNvSpPr>
            <a:spLocks noGrp="1"/>
          </p:cNvSpPr>
          <p:nvPr>
            <p:ph type="dt" sz="half" idx="10"/>
          </p:nvPr>
        </p:nvSpPr>
        <p:spPr/>
        <p:txBody>
          <a:bodyPr/>
          <a:lstStyle>
            <a:lvl1pPr>
              <a:defRPr/>
            </a:lvl1pPr>
          </a:lstStyle>
          <a:p>
            <a:pPr>
              <a:defRPr/>
            </a:pPr>
            <a:fld id="{3390C8EE-98D2-48D8-AD4B-725493D3B0EA}" type="datetimeFigureOut">
              <a:rPr lang="tr-TR"/>
              <a:pPr>
                <a:defRPr/>
              </a:pPr>
              <a:t>10.04.2013</a:t>
            </a:fld>
            <a:endParaRPr lang="tr-TR" dirty="0"/>
          </a:p>
        </p:txBody>
      </p:sp>
      <p:sp>
        <p:nvSpPr>
          <p:cNvPr id="4" name="2 Altbilgi Yer Tutucusu"/>
          <p:cNvSpPr>
            <a:spLocks noGrp="1"/>
          </p:cNvSpPr>
          <p:nvPr>
            <p:ph type="ftr" sz="quarter" idx="11"/>
          </p:nvPr>
        </p:nvSpPr>
        <p:spPr/>
        <p:txBody>
          <a:bodyPr/>
          <a:lstStyle>
            <a:lvl1pPr>
              <a:defRPr/>
            </a:lvl1pPr>
          </a:lstStyle>
          <a:p>
            <a:pPr>
              <a:defRPr/>
            </a:pPr>
            <a:endParaRPr lang="tr-TR"/>
          </a:p>
        </p:txBody>
      </p:sp>
      <p:sp>
        <p:nvSpPr>
          <p:cNvPr id="5" name="22 Slayt Numarası Yer Tutucusu"/>
          <p:cNvSpPr>
            <a:spLocks noGrp="1"/>
          </p:cNvSpPr>
          <p:nvPr>
            <p:ph type="sldNum" sz="quarter" idx="12"/>
          </p:nvPr>
        </p:nvSpPr>
        <p:spPr/>
        <p:txBody>
          <a:bodyPr/>
          <a:lstStyle>
            <a:lvl1pPr>
              <a:defRPr/>
            </a:lvl1pPr>
          </a:lstStyle>
          <a:p>
            <a:pPr>
              <a:defRPr/>
            </a:pPr>
            <a:fld id="{20B7F757-175F-4435-B2C3-6BF29EE4329B}" type="slidenum">
              <a:rPr lang="tr-TR"/>
              <a:pPr>
                <a:defRPr/>
              </a:pPr>
              <a:t>‹#›</a:t>
            </a:fld>
            <a:endParaRPr lang="tr-TR"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3 Veri Yer Tutucusu"/>
          <p:cNvSpPr>
            <a:spLocks noGrp="1"/>
          </p:cNvSpPr>
          <p:nvPr>
            <p:ph type="dt" sz="half" idx="10"/>
          </p:nvPr>
        </p:nvSpPr>
        <p:spPr/>
        <p:txBody>
          <a:bodyPr/>
          <a:lstStyle>
            <a:lvl1pPr>
              <a:defRPr/>
            </a:lvl1pPr>
          </a:lstStyle>
          <a:p>
            <a:pPr>
              <a:defRPr/>
            </a:pPr>
            <a:fld id="{57154902-AFDE-4061-817A-523F63FE774E}" type="datetimeFigureOut">
              <a:rPr lang="tr-TR"/>
              <a:pPr>
                <a:defRPr/>
              </a:pPr>
              <a:t>10.04.2013</a:t>
            </a:fld>
            <a:endParaRPr lang="tr-TR" dirty="0"/>
          </a:p>
        </p:txBody>
      </p:sp>
      <p:sp>
        <p:nvSpPr>
          <p:cNvPr id="3" name="2 Altbilgi Yer Tutucusu"/>
          <p:cNvSpPr>
            <a:spLocks noGrp="1"/>
          </p:cNvSpPr>
          <p:nvPr>
            <p:ph type="ftr" sz="quarter" idx="11"/>
          </p:nvPr>
        </p:nvSpPr>
        <p:spPr/>
        <p:txBody>
          <a:bodyPr/>
          <a:lstStyle>
            <a:lvl1pPr>
              <a:defRPr/>
            </a:lvl1pPr>
          </a:lstStyle>
          <a:p>
            <a:pPr>
              <a:defRPr/>
            </a:pPr>
            <a:endParaRPr lang="tr-TR"/>
          </a:p>
        </p:txBody>
      </p:sp>
      <p:sp>
        <p:nvSpPr>
          <p:cNvPr id="4" name="22 Slayt Numarası Yer Tutucusu"/>
          <p:cNvSpPr>
            <a:spLocks noGrp="1"/>
          </p:cNvSpPr>
          <p:nvPr>
            <p:ph type="sldNum" sz="quarter" idx="12"/>
          </p:nvPr>
        </p:nvSpPr>
        <p:spPr/>
        <p:txBody>
          <a:bodyPr/>
          <a:lstStyle>
            <a:lvl1pPr>
              <a:defRPr/>
            </a:lvl1pPr>
          </a:lstStyle>
          <a:p>
            <a:pPr>
              <a:defRPr/>
            </a:pPr>
            <a:fld id="{F52D8DCE-027E-48CA-86B7-A160CF86C3BF}" type="slidenum">
              <a:rPr lang="tr-TR"/>
              <a:pPr>
                <a:defRPr/>
              </a:pPr>
              <a:t>‹#›</a:t>
            </a:fld>
            <a:endParaRPr lang="tr-TR"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tr-TR" smtClean="0"/>
              <a:t>Asıl başlık stili için tıklatın</a:t>
            </a:r>
            <a:endParaRPr lang="en-US"/>
          </a:p>
        </p:txBody>
      </p:sp>
      <p:sp>
        <p:nvSpPr>
          <p:cNvPr id="3" name="2 Metin Yer Tutucusu"/>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a:xfrm>
            <a:off x="6278563" y="6556375"/>
            <a:ext cx="2133600" cy="301625"/>
          </a:xfrm>
        </p:spPr>
        <p:txBody>
          <a:bodyPr/>
          <a:lstStyle>
            <a:lvl1pPr>
              <a:defRPr sz="900" smtClean="0"/>
            </a:lvl1pPr>
          </a:lstStyle>
          <a:p>
            <a:pPr>
              <a:defRPr/>
            </a:pPr>
            <a:fld id="{D128B63C-E72D-4342-B31A-84D449718C58}" type="datetimeFigureOut">
              <a:rPr lang="tr-TR"/>
              <a:pPr>
                <a:defRPr/>
              </a:pPr>
              <a:t>10.04.2013</a:t>
            </a:fld>
            <a:endParaRPr lang="tr-TR" dirty="0"/>
          </a:p>
        </p:txBody>
      </p:sp>
      <p:sp>
        <p:nvSpPr>
          <p:cNvPr id="6" name="5 Altbilgi Yer Tutucusu"/>
          <p:cNvSpPr>
            <a:spLocks noGrp="1"/>
          </p:cNvSpPr>
          <p:nvPr>
            <p:ph type="ftr" sz="quarter" idx="11"/>
          </p:nvPr>
        </p:nvSpPr>
        <p:spPr>
          <a:xfrm>
            <a:off x="1135063" y="6556375"/>
            <a:ext cx="5143500" cy="301625"/>
          </a:xfrm>
        </p:spPr>
        <p:txBody>
          <a:bodyPr/>
          <a:lstStyle>
            <a:lvl1pPr>
              <a:defRPr sz="900" dirty="0"/>
            </a:lvl1pPr>
          </a:lstStyle>
          <a:p>
            <a:pPr>
              <a:defRPr/>
            </a:pPr>
            <a:endParaRPr lang="tr-TR"/>
          </a:p>
        </p:txBody>
      </p:sp>
      <p:sp>
        <p:nvSpPr>
          <p:cNvPr id="7" name="6 Slayt Numarası Yer Tutucusu"/>
          <p:cNvSpPr>
            <a:spLocks noGrp="1"/>
          </p:cNvSpPr>
          <p:nvPr>
            <p:ph type="sldNum" sz="quarter" idx="12"/>
          </p:nvPr>
        </p:nvSpPr>
        <p:spPr>
          <a:xfrm>
            <a:off x="8410575" y="6556375"/>
            <a:ext cx="503238" cy="301625"/>
          </a:xfrm>
        </p:spPr>
        <p:txBody>
          <a:bodyPr/>
          <a:lstStyle>
            <a:lvl1pPr>
              <a:defRPr sz="900" smtClean="0"/>
            </a:lvl1pPr>
          </a:lstStyle>
          <a:p>
            <a:pPr>
              <a:defRPr/>
            </a:pPr>
            <a:fld id="{CD91E24C-4AFE-4E79-B919-C33689B8B985}"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transition spd="med">
    <p:wheel spokes="8"/>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tr-TR" smtClean="0"/>
              <a:t>Asıl başlık stili için tıklatın</a:t>
            </a:r>
            <a:endParaRPr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tr-TR" noProof="0" dirty="0" smtClean="0"/>
              <a:t>Resim eklemek için simgeyi tıklatın</a:t>
            </a:r>
            <a:endParaRPr lang="en-US" noProof="0"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4 Veri Yer Tutucusu"/>
          <p:cNvSpPr>
            <a:spLocks noGrp="1"/>
          </p:cNvSpPr>
          <p:nvPr>
            <p:ph type="dt" sz="half" idx="10"/>
          </p:nvPr>
        </p:nvSpPr>
        <p:spPr>
          <a:xfrm>
            <a:off x="6108700" y="6556375"/>
            <a:ext cx="2101850" cy="301625"/>
          </a:xfrm>
        </p:spPr>
        <p:txBody>
          <a:bodyPr/>
          <a:lstStyle>
            <a:lvl1pPr>
              <a:defRPr sz="900" smtClean="0"/>
            </a:lvl1pPr>
          </a:lstStyle>
          <a:p>
            <a:pPr>
              <a:defRPr/>
            </a:pPr>
            <a:fld id="{6A1FC84A-D5FD-48E4-AC3E-22506A2134B8}" type="datetimeFigureOut">
              <a:rPr lang="tr-TR"/>
              <a:pPr>
                <a:defRPr/>
              </a:pPr>
              <a:t>10.04.2013</a:t>
            </a:fld>
            <a:endParaRPr lang="tr-TR" dirty="0"/>
          </a:p>
        </p:txBody>
      </p:sp>
      <p:sp>
        <p:nvSpPr>
          <p:cNvPr id="6" name="5 Altbilgi Yer Tutucusu"/>
          <p:cNvSpPr>
            <a:spLocks noGrp="1"/>
          </p:cNvSpPr>
          <p:nvPr>
            <p:ph type="ftr" sz="quarter" idx="11"/>
          </p:nvPr>
        </p:nvSpPr>
        <p:spPr>
          <a:xfrm>
            <a:off x="1169988" y="6557963"/>
            <a:ext cx="4948237" cy="301625"/>
          </a:xfrm>
        </p:spPr>
        <p:txBody>
          <a:bodyPr/>
          <a:lstStyle>
            <a:lvl1pPr>
              <a:defRPr sz="900" dirty="0"/>
            </a:lvl1pPr>
          </a:lstStyle>
          <a:p>
            <a:pPr>
              <a:defRPr/>
            </a:pPr>
            <a:endParaRPr lang="tr-TR"/>
          </a:p>
        </p:txBody>
      </p:sp>
      <p:sp>
        <p:nvSpPr>
          <p:cNvPr id="7" name="6 Slayt Numarası Yer Tutucusu"/>
          <p:cNvSpPr>
            <a:spLocks noGrp="1"/>
          </p:cNvSpPr>
          <p:nvPr>
            <p:ph type="sldNum" sz="quarter" idx="12"/>
          </p:nvPr>
        </p:nvSpPr>
        <p:spPr>
          <a:xfrm>
            <a:off x="8216900" y="6556375"/>
            <a:ext cx="366713" cy="301625"/>
          </a:xfrm>
        </p:spPr>
        <p:txBody>
          <a:bodyPr/>
          <a:lstStyle>
            <a:lvl1pPr algn="ctr">
              <a:defRPr sz="900" smtClean="0"/>
            </a:lvl1pPr>
          </a:lstStyle>
          <a:p>
            <a:pPr>
              <a:defRPr/>
            </a:pPr>
            <a:fld id="{1EF25AF2-28B8-4FA3-9B14-DB2DCC17BBA7}"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transition spd="med">
    <p:wheel spokes="8"/>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8" name="7 Düz Bağlayıcı"/>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8288"/>
            <a:ext cx="8229600" cy="1398587"/>
          </a:xfrm>
          <a:prstGeom prst="rect">
            <a:avLst/>
          </a:prstGeom>
        </p:spPr>
        <p:txBody>
          <a:bodyPr vert="horz" anchor="ctr">
            <a:normAutofit/>
          </a:bodyPr>
          <a:lstStyle/>
          <a:p>
            <a:r>
              <a:rPr lang="tr-TR" smtClean="0"/>
              <a:t>Asıl başlık stili için tıklatın</a:t>
            </a:r>
            <a:endParaRPr lang="en-US"/>
          </a:p>
        </p:txBody>
      </p:sp>
      <p:sp>
        <p:nvSpPr>
          <p:cNvPr id="30726" name="12 Metin Yer Tutucusu"/>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4" name="13 Veri Yer Tutucusu"/>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cs typeface="+mn-cs"/>
              </a:defRPr>
            </a:lvl1pPr>
          </a:lstStyle>
          <a:p>
            <a:pPr>
              <a:defRPr/>
            </a:pPr>
            <a:fld id="{64487C7B-DDEA-4A92-9873-86552B408C71}" type="datetimeFigureOut">
              <a:rPr lang="tr-TR"/>
              <a:pPr>
                <a:defRPr/>
              </a:pPr>
              <a:t>10.04.2013</a:t>
            </a:fld>
            <a:endParaRPr lang="tr-TR" dirty="0"/>
          </a:p>
        </p:txBody>
      </p:sp>
      <p:sp>
        <p:nvSpPr>
          <p:cNvPr id="3" name="2 Altbilgi Yer Tutucusu"/>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dirty="0">
                <a:solidFill>
                  <a:schemeClr val="tx1"/>
                </a:solidFill>
                <a:latin typeface="+mn-lt"/>
                <a:cs typeface="+mn-cs"/>
              </a:defRPr>
            </a:lvl1pPr>
          </a:lstStyle>
          <a:p>
            <a:pPr>
              <a:defRPr/>
            </a:pPr>
            <a:endParaRPr lang="tr-TR"/>
          </a:p>
        </p:txBody>
      </p:sp>
      <p:sp>
        <p:nvSpPr>
          <p:cNvPr id="23" name="22 Slayt Numarası Yer Tutucusu"/>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cs typeface="+mn-cs"/>
              </a:defRPr>
            </a:lvl1pPr>
          </a:lstStyle>
          <a:p>
            <a:pPr>
              <a:defRPr/>
            </a:pPr>
            <a:fld id="{4CDAEA70-4AFC-4793-B1E0-B3546CACF73A}" type="slidenum">
              <a:rPr lang="tr-TR"/>
              <a:pPr>
                <a:defRPr/>
              </a:pPr>
              <a:t>‹#›</a:t>
            </a:fld>
            <a:endParaRPr lang="tr-TR" dirty="0"/>
          </a:p>
        </p:txBody>
      </p:sp>
    </p:spTree>
  </p:cSld>
  <p:clrMap bg1="dk1" tx1="lt1" bg2="dk2" tx2="lt2" accent1="accent1" accent2="accent2" accent3="accent3" accent4="accent4" accent5="accent5" accent6="accent6" hlink="hlink" folHlink="folHlink"/>
  <p:sldLayoutIdLst>
    <p:sldLayoutId id="2147484344" r:id="rId1"/>
    <p:sldLayoutId id="2147484345" r:id="rId2"/>
    <p:sldLayoutId id="2147484346" r:id="rId3"/>
    <p:sldLayoutId id="2147484347" r:id="rId4"/>
    <p:sldLayoutId id="2147484348" r:id="rId5"/>
    <p:sldLayoutId id="2147484343" r:id="rId6"/>
    <p:sldLayoutId id="2147484342" r:id="rId7"/>
    <p:sldLayoutId id="2147484349" r:id="rId8"/>
    <p:sldLayoutId id="2147484350" r:id="rId9"/>
    <p:sldLayoutId id="2147484341" r:id="rId10"/>
    <p:sldLayoutId id="2147484340" r:id="rId11"/>
  </p:sldLayoutIdLst>
  <p:transition spd="med">
    <p:wheel spokes="8"/>
  </p:transition>
  <p:timing>
    <p:tnLst>
      <p:par>
        <p:cTn id="1" dur="indefinite" restart="never" nodeType="tmRoot"/>
      </p:par>
    </p:tnLst>
  </p:timing>
  <p:txStyles>
    <p:titleStyle>
      <a:lvl1pPr marL="484188" algn="l" rtl="0" fontAlgn="base">
        <a:spcBef>
          <a:spcPct val="0"/>
        </a:spcBef>
        <a:spcAft>
          <a:spcPct val="0"/>
        </a:spcAft>
        <a:defRPr sz="4200" kern="1200">
          <a:ln w="6350">
            <a:solidFill>
              <a:schemeClr val="accent1">
                <a:shade val="43000"/>
              </a:schemeClr>
            </a:solidFill>
          </a:ln>
          <a:solidFill>
            <a:srgbClr val="89748A"/>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89748A"/>
          </a:solidFill>
          <a:latin typeface="Century Gothic" pitchFamily="34" charset="0"/>
        </a:defRPr>
      </a:lvl2pPr>
      <a:lvl3pPr marL="484188" algn="l" rtl="0" fontAlgn="base">
        <a:spcBef>
          <a:spcPct val="0"/>
        </a:spcBef>
        <a:spcAft>
          <a:spcPct val="0"/>
        </a:spcAft>
        <a:defRPr sz="4200">
          <a:solidFill>
            <a:srgbClr val="89748A"/>
          </a:solidFill>
          <a:latin typeface="Century Gothic" pitchFamily="34" charset="0"/>
        </a:defRPr>
      </a:lvl3pPr>
      <a:lvl4pPr marL="484188" algn="l" rtl="0" fontAlgn="base">
        <a:spcBef>
          <a:spcPct val="0"/>
        </a:spcBef>
        <a:spcAft>
          <a:spcPct val="0"/>
        </a:spcAft>
        <a:defRPr sz="4200">
          <a:solidFill>
            <a:srgbClr val="89748A"/>
          </a:solidFill>
          <a:latin typeface="Century Gothic" pitchFamily="34" charset="0"/>
        </a:defRPr>
      </a:lvl4pPr>
      <a:lvl5pPr marL="484188" algn="l" rtl="0" fontAlgn="base">
        <a:spcBef>
          <a:spcPct val="0"/>
        </a:spcBef>
        <a:spcAft>
          <a:spcPct val="0"/>
        </a:spcAft>
        <a:defRPr sz="4200">
          <a:solidFill>
            <a:srgbClr val="89748A"/>
          </a:solidFill>
          <a:latin typeface="Century Gothic" pitchFamily="34" charset="0"/>
        </a:defRPr>
      </a:lvl5pPr>
      <a:lvl6pPr marL="941388" algn="l" rtl="0" fontAlgn="base">
        <a:spcBef>
          <a:spcPct val="0"/>
        </a:spcBef>
        <a:spcAft>
          <a:spcPct val="0"/>
        </a:spcAft>
        <a:defRPr sz="4200">
          <a:solidFill>
            <a:srgbClr val="89748A"/>
          </a:solidFill>
          <a:latin typeface="Century Gothic" pitchFamily="34" charset="0"/>
        </a:defRPr>
      </a:lvl6pPr>
      <a:lvl7pPr marL="1398588" algn="l" rtl="0" fontAlgn="base">
        <a:spcBef>
          <a:spcPct val="0"/>
        </a:spcBef>
        <a:spcAft>
          <a:spcPct val="0"/>
        </a:spcAft>
        <a:defRPr sz="4200">
          <a:solidFill>
            <a:srgbClr val="89748A"/>
          </a:solidFill>
          <a:latin typeface="Century Gothic" pitchFamily="34" charset="0"/>
        </a:defRPr>
      </a:lvl7pPr>
      <a:lvl8pPr marL="1855788" algn="l" rtl="0" fontAlgn="base">
        <a:spcBef>
          <a:spcPct val="0"/>
        </a:spcBef>
        <a:spcAft>
          <a:spcPct val="0"/>
        </a:spcAft>
        <a:defRPr sz="4200">
          <a:solidFill>
            <a:srgbClr val="89748A"/>
          </a:solidFill>
          <a:latin typeface="Century Gothic" pitchFamily="34" charset="0"/>
        </a:defRPr>
      </a:lvl8pPr>
      <a:lvl9pPr marL="2312988" algn="l" rtl="0" fontAlgn="base">
        <a:spcBef>
          <a:spcPct val="0"/>
        </a:spcBef>
        <a:spcAft>
          <a:spcPct val="0"/>
        </a:spcAft>
        <a:defRPr sz="4200">
          <a:solidFill>
            <a:srgbClr val="89748A"/>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978D97"/>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audio" Target="file:///C:\Users\Bekir%20KAYA\Desktop\Rihanna%20-%20Don't%20Stop%20The%20Music.mp3" TargetMode="Externa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image" Target="../media/image8.gif"/><Relationship Id="rId7" Type="http://schemas.openxmlformats.org/officeDocument/2006/relationships/image" Target="../media/image12.gif"/><Relationship Id="rId2" Type="http://schemas.openxmlformats.org/officeDocument/2006/relationships/image" Target="../media/image7.gif"/><Relationship Id="rId1" Type="http://schemas.openxmlformats.org/officeDocument/2006/relationships/slideLayout" Target="../slideLayouts/slideLayout2.xml"/><Relationship Id="rId6" Type="http://schemas.openxmlformats.org/officeDocument/2006/relationships/image" Target="../media/image11.gif"/><Relationship Id="rId5" Type="http://schemas.openxmlformats.org/officeDocument/2006/relationships/image" Target="../media/image10.gif"/><Relationship Id="rId4" Type="http://schemas.openxmlformats.org/officeDocument/2006/relationships/image" Target="../media/image9.gif"/></Relationships>
</file>

<file path=ppt/slides/_rels/slide17.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15.gif"/><Relationship Id="rId7" Type="http://schemas.openxmlformats.org/officeDocument/2006/relationships/image" Target="../media/image19.gif"/><Relationship Id="rId2" Type="http://schemas.openxmlformats.org/officeDocument/2006/relationships/image" Target="../media/image14.gif"/><Relationship Id="rId1" Type="http://schemas.openxmlformats.org/officeDocument/2006/relationships/slideLayout" Target="../slideLayouts/slideLayout2.xml"/><Relationship Id="rId6" Type="http://schemas.openxmlformats.org/officeDocument/2006/relationships/image" Target="../media/image18.gif"/><Relationship Id="rId11" Type="http://schemas.openxmlformats.org/officeDocument/2006/relationships/image" Target="../media/image23.gif"/><Relationship Id="rId5" Type="http://schemas.openxmlformats.org/officeDocument/2006/relationships/image" Target="../media/image17.gif"/><Relationship Id="rId10" Type="http://schemas.openxmlformats.org/officeDocument/2006/relationships/image" Target="../media/image22.gif"/><Relationship Id="rId4" Type="http://schemas.openxmlformats.org/officeDocument/2006/relationships/image" Target="../media/image16.gif"/><Relationship Id="rId9" Type="http://schemas.openxmlformats.org/officeDocument/2006/relationships/image" Target="../media/image21.gif"/></Relationships>
</file>

<file path=ppt/slides/_rels/slide1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24.gif"/><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25.gif"/></Relationships>
</file>

<file path=ppt/slides/_rels/slide1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gif"/><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30.gif"/><Relationship Id="rId4" Type="http://schemas.openxmlformats.org/officeDocument/2006/relationships/image" Target="../media/image29.gif"/></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2.xml"/><Relationship Id="rId4" Type="http://schemas.openxmlformats.org/officeDocument/2006/relationships/hyperlink" Target="http://www.sorubak.com/" TargetMode="Externa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75656" y="332656"/>
            <a:ext cx="6168137" cy="923330"/>
          </a:xfrm>
          <a:prstGeom prst="rect">
            <a:avLst/>
          </a:prstGeom>
          <a:noFill/>
        </p:spPr>
        <p:txBody>
          <a:bodyPr>
            <a:spAutoFit/>
          </a:bodyPr>
          <a:lstStyle/>
          <a:p>
            <a:pPr algn="ctr" fontAlgn="auto">
              <a:spcBef>
                <a:spcPts val="0"/>
              </a:spcBef>
              <a:spcAft>
                <a:spcPts val="0"/>
              </a:spcAft>
              <a:defRPr/>
            </a:pPr>
            <a:r>
              <a:rPr lang="tr-TR" sz="5400" b="1" dirty="0">
                <a:ln w="1905"/>
                <a:solidFill>
                  <a:srgbClr val="CCFFFF"/>
                </a:solidFill>
                <a:effectLst>
                  <a:innerShdw blurRad="69850" dist="43180" dir="5400000">
                    <a:srgbClr val="000000">
                      <a:alpha val="65000"/>
                    </a:srgbClr>
                  </a:innerShdw>
                </a:effectLst>
                <a:latin typeface="+mn-lt"/>
                <a:cs typeface="+mn-cs"/>
              </a:rPr>
              <a:t>Sevinç    yıldızları</a:t>
            </a:r>
          </a:p>
        </p:txBody>
      </p:sp>
      <p:sp>
        <p:nvSpPr>
          <p:cNvPr id="5" name="4 Dikdörtgen"/>
          <p:cNvSpPr/>
          <p:nvPr/>
        </p:nvSpPr>
        <p:spPr>
          <a:xfrm>
            <a:off x="827584" y="3933056"/>
            <a:ext cx="6532814" cy="2585323"/>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endParaRPr lang="tr-TR" sz="5400" b="1" dirty="0">
              <a:ln/>
              <a:solidFill>
                <a:srgbClr val="CCFFFF"/>
              </a:solidFill>
              <a:latin typeface="+mn-lt"/>
              <a:cs typeface="+mn-cs"/>
            </a:endParaRPr>
          </a:p>
          <a:p>
            <a:pPr algn="ctr" fontAlgn="auto">
              <a:spcBef>
                <a:spcPts val="0"/>
              </a:spcBef>
              <a:spcAft>
                <a:spcPts val="0"/>
              </a:spcAft>
              <a:defRPr/>
            </a:pPr>
            <a:r>
              <a:rPr lang="tr-TR" sz="5400" b="1" dirty="0">
                <a:ln/>
                <a:solidFill>
                  <a:srgbClr val="CCECFF"/>
                </a:solidFill>
                <a:latin typeface="+mn-lt"/>
                <a:cs typeface="+mn-cs"/>
              </a:rPr>
              <a:t>Yaşam</a:t>
            </a:r>
            <a:r>
              <a:rPr lang="tr-TR" sz="5400" b="1" dirty="0">
                <a:ln/>
                <a:solidFill>
                  <a:srgbClr val="2A0000"/>
                </a:solidFill>
                <a:latin typeface="+mn-lt"/>
                <a:cs typeface="+mn-cs"/>
              </a:rPr>
              <a:t>  </a:t>
            </a:r>
            <a:r>
              <a:rPr lang="tr-TR" sz="5400" b="1" dirty="0">
                <a:ln/>
                <a:solidFill>
                  <a:srgbClr val="CCFFFF"/>
                </a:solidFill>
                <a:latin typeface="+mn-lt"/>
                <a:cs typeface="+mn-cs"/>
              </a:rPr>
              <a:t>alanı besin </a:t>
            </a:r>
          </a:p>
          <a:p>
            <a:pPr algn="ctr" fontAlgn="auto">
              <a:spcBef>
                <a:spcPts val="0"/>
              </a:spcBef>
              <a:spcAft>
                <a:spcPts val="0"/>
              </a:spcAft>
              <a:defRPr/>
            </a:pPr>
            <a:r>
              <a:rPr lang="tr-TR" sz="5400" b="1" dirty="0">
                <a:ln/>
                <a:solidFill>
                  <a:srgbClr val="CCECFF"/>
                </a:solidFill>
                <a:latin typeface="+mn-lt"/>
                <a:cs typeface="+mn-cs"/>
              </a:rPr>
              <a:t>zinciri</a:t>
            </a:r>
          </a:p>
        </p:txBody>
      </p:sp>
      <p:pic>
        <p:nvPicPr>
          <p:cNvPr id="6" name="5 Resim" descr="1127-besin-zinciri.jpg"/>
          <p:cNvPicPr>
            <a:picLocks noChangeAspect="1"/>
          </p:cNvPicPr>
          <p:nvPr/>
        </p:nvPicPr>
        <p:blipFill>
          <a:blip r:embed="rId3" cstate="print"/>
          <a:stretch>
            <a:fillRect/>
          </a:stretch>
        </p:blipFill>
        <p:spPr>
          <a:xfrm>
            <a:off x="3059832" y="1916832"/>
            <a:ext cx="2540000" cy="2540000"/>
          </a:xfrm>
          <a:prstGeom prst="ellipse">
            <a:avLst/>
          </a:prstGeom>
          <a:ln>
            <a:noFill/>
          </a:ln>
          <a:effectLst>
            <a:softEdge rad="112500"/>
          </a:effectLst>
        </p:spPr>
      </p:pic>
      <p:pic>
        <p:nvPicPr>
          <p:cNvPr id="7" name="Rihanna - Don't Stop The Music.mp3">
            <a:hlinkClick r:id="" action="ppaction://media"/>
          </p:cNvPr>
          <p:cNvPicPr>
            <a:picLocks noRot="1" noChangeAspect="1"/>
          </p:cNvPicPr>
          <p:nvPr>
            <a:audioFile r:link="rId1"/>
          </p:nvPr>
        </p:nvPicPr>
        <p:blipFill>
          <a:blip r:embed="rId4" cstate="print">
            <a:duotone>
              <a:prstClr val="black"/>
              <a:schemeClr val="accent3">
                <a:tint val="45000"/>
                <a:satMod val="400000"/>
              </a:schemeClr>
            </a:duotone>
          </a:blip>
          <a:stretch>
            <a:fillRect/>
          </a:stretch>
        </p:blipFill>
        <p:spPr>
          <a:xfrm>
            <a:off x="8244408" y="548680"/>
            <a:ext cx="304800" cy="304800"/>
          </a:xfrm>
          <a:prstGeom prst="rect">
            <a:avLst/>
          </a:prstGeom>
          <a:blipFill dpi="0" rotWithShape="1">
            <a:blip r:embed="rId5" cstate="print">
              <a:duotone>
                <a:prstClr val="black"/>
                <a:schemeClr val="accent3">
                  <a:tint val="45000"/>
                  <a:satMod val="400000"/>
                </a:schemeClr>
              </a:duotone>
            </a:blip>
            <a:srcRect/>
            <a:stretch>
              <a:fillRect/>
            </a:stretch>
          </a:blipFill>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2000"/>
                                        <p:tgtEl>
                                          <p:spTgt spid="4"/>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p:stCondLst>
                              <p:cond delay="2500"/>
                            </p:stCondLst>
                            <p:childTnLst>
                              <p:par>
                                <p:cTn id="13" presetID="1" presetClass="mediacall" presetSubtype="0" fill="hold" nodeType="afterEffect">
                                  <p:stCondLst>
                                    <p:cond delay="0"/>
                                  </p:stCondLst>
                                  <p:childTnLst>
                                    <p:cmd type="call" cmd="playFrom(0.0)">
                                      <p:cBhvr>
                                        <p:cTn id="14"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15"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755576" y="548680"/>
            <a:ext cx="7239000" cy="1143000"/>
          </a:xfrm>
        </p:spPr>
        <p:txBody>
          <a:bodyPr>
            <a:normAutofit fontScale="90000"/>
          </a:bodyPr>
          <a:lstStyle/>
          <a:p>
            <a:pPr marL="484632" fontAlgn="auto">
              <a:spcAft>
                <a:spcPts val="0"/>
              </a:spcAft>
              <a:defRPr/>
            </a:pPr>
            <a:r>
              <a:rPr lang="tr-TR" dirty="0" smtClean="0">
                <a:solidFill>
                  <a:srgbClr val="FFFFFF"/>
                </a:solidFill>
              </a:rPr>
              <a:t>ÇEVREMİZDEKİ CANLILARIN YAŞAM ALANLARI</a:t>
            </a:r>
            <a:endParaRPr lang="tr-TR" dirty="0">
              <a:solidFill>
                <a:schemeClr val="accent1">
                  <a:tint val="83000"/>
                  <a:satMod val="150000"/>
                </a:schemeClr>
              </a:solidFill>
            </a:endParaRPr>
          </a:p>
        </p:txBody>
      </p:sp>
      <p:sp>
        <p:nvSpPr>
          <p:cNvPr id="3" name="2 İçerik Yer Tutucusu"/>
          <p:cNvSpPr>
            <a:spLocks noGrp="1"/>
          </p:cNvSpPr>
          <p:nvPr>
            <p:ph idx="1"/>
          </p:nvPr>
        </p:nvSpPr>
        <p:spPr>
          <a:xfrm>
            <a:off x="684213" y="1196975"/>
            <a:ext cx="7239000" cy="5205413"/>
          </a:xfrm>
        </p:spPr>
        <p:txBody>
          <a:bodyPr>
            <a:normAutofit fontScale="25000" lnSpcReduction="20000"/>
          </a:bodyPr>
          <a:lstStyle/>
          <a:p>
            <a:pPr marL="448056" indent="-384048" fontAlgn="auto">
              <a:spcAft>
                <a:spcPts val="0"/>
              </a:spcAft>
              <a:buFont typeface="Wingdings 2"/>
              <a:buChar char=""/>
              <a:defRPr/>
            </a:pPr>
            <a:r>
              <a:rPr lang="tr-TR" dirty="0" smtClean="0"/>
              <a:t> </a:t>
            </a:r>
          </a:p>
          <a:p>
            <a:pPr marL="448056" indent="-384048" fontAlgn="auto">
              <a:spcAft>
                <a:spcPts val="0"/>
              </a:spcAft>
              <a:buFont typeface="Wingdings 2"/>
              <a:buChar char=""/>
              <a:defRPr/>
            </a:pPr>
            <a:endParaRPr lang="tr-TR" sz="11200" dirty="0" smtClean="0">
              <a:solidFill>
                <a:srgbClr val="FFFFFF"/>
              </a:solidFill>
            </a:endParaRPr>
          </a:p>
          <a:p>
            <a:pPr marL="448056" indent="-384048" fontAlgn="auto">
              <a:spcAft>
                <a:spcPts val="0"/>
              </a:spcAft>
              <a:buFont typeface="Wingdings 2"/>
              <a:buChar char=""/>
              <a:defRPr/>
            </a:pPr>
            <a:r>
              <a:rPr lang="tr-TR" sz="9600" dirty="0" smtClean="0">
                <a:solidFill>
                  <a:srgbClr val="FFFFFF"/>
                </a:solidFill>
              </a:rPr>
              <a:t>Çevremizde bir çok canlı bulunur. </a:t>
            </a:r>
          </a:p>
          <a:p>
            <a:pPr marL="448056" indent="-384048" fontAlgn="auto">
              <a:spcAft>
                <a:spcPts val="0"/>
              </a:spcAft>
              <a:buFont typeface="Wingdings 2"/>
              <a:buChar char=""/>
              <a:defRPr/>
            </a:pPr>
            <a:r>
              <a:rPr lang="tr-TR" sz="9600" dirty="0" smtClean="0">
                <a:solidFill>
                  <a:srgbClr val="FFFFFF"/>
                </a:solidFill>
              </a:rPr>
              <a:t>Okulumuzun bahçesinde kuşlar, ağaçlar, ağaçlar üzerinde tırtıllar, karıncalar, böcekler, ağaç gövdelerinde ise mantarlar bulunur.  </a:t>
            </a:r>
          </a:p>
          <a:p>
            <a:pPr marL="448056" indent="-384048" fontAlgn="auto">
              <a:spcAft>
                <a:spcPts val="0"/>
              </a:spcAft>
              <a:buFont typeface="Wingdings 2"/>
              <a:buChar char=""/>
              <a:defRPr/>
            </a:pPr>
            <a:r>
              <a:rPr lang="tr-TR" sz="9600" dirty="0" smtClean="0">
                <a:solidFill>
                  <a:srgbClr val="FFFFFF"/>
                </a:solidFill>
              </a:rPr>
              <a:t>Bir veya birden çok canlı türünün doğada yaşadıkları yere </a:t>
            </a:r>
            <a:r>
              <a:rPr lang="tr-TR" sz="9600" b="1" dirty="0" smtClean="0">
                <a:solidFill>
                  <a:srgbClr val="FFFFFF"/>
                </a:solidFill>
              </a:rPr>
              <a:t>yaşam alanı </a:t>
            </a:r>
            <a:r>
              <a:rPr lang="tr-TR" sz="9600" dirty="0" smtClean="0">
                <a:solidFill>
                  <a:srgbClr val="FFFFFF"/>
                </a:solidFill>
              </a:rPr>
              <a:t>denir. Yaşam alanındaki canlılara ise </a:t>
            </a:r>
            <a:r>
              <a:rPr lang="tr-TR" sz="9600" b="1" dirty="0" smtClean="0">
                <a:solidFill>
                  <a:srgbClr val="FFFFFF"/>
                </a:solidFill>
              </a:rPr>
              <a:t>topluluk</a:t>
            </a:r>
            <a:r>
              <a:rPr lang="tr-TR" sz="9600" dirty="0" smtClean="0">
                <a:solidFill>
                  <a:srgbClr val="FFFFFF"/>
                </a:solidFill>
              </a:rPr>
              <a:t> denir. Toprak üzerinde taşı kaldırdığımızda taşın altında karınca, kırkayak, örümcek ve solucan gibi canlıların bulunduğunu görürüz. Taşın üzeri ise kara yosunu için bir yaşam alanıdır. Ayrıca bu yaşam alanlarında gözle göremeyeceğimiz birçok mikroskobik canlı yaşamaktadır</a:t>
            </a:r>
            <a:r>
              <a:rPr lang="tr-TR" sz="9600" dirty="0" smtClean="0"/>
              <a:t>.</a:t>
            </a:r>
          </a:p>
          <a:p>
            <a:pPr marL="448056" indent="-384048" fontAlgn="auto">
              <a:spcAft>
                <a:spcPts val="0"/>
              </a:spcAft>
              <a:buFont typeface="Wingdings 2"/>
              <a:buChar char=""/>
              <a:defRPr/>
            </a:pPr>
            <a:r>
              <a:rPr lang="tr-TR" sz="11200" dirty="0" smtClean="0"/>
              <a:t>	</a:t>
            </a:r>
            <a:endParaRPr lang="tr-TR" sz="11200" dirty="0"/>
          </a:p>
        </p:txBody>
      </p:sp>
    </p:spTree>
  </p:cSld>
  <p:clrMapOvr>
    <a:masterClrMapping/>
  </p:clrMapOvr>
  <p:transition spd="med">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2 İçerik Yer Tutucusu"/>
          <p:cNvSpPr>
            <a:spLocks noGrp="1"/>
          </p:cNvSpPr>
          <p:nvPr>
            <p:ph idx="1"/>
          </p:nvPr>
        </p:nvSpPr>
        <p:spPr>
          <a:xfrm>
            <a:off x="457200" y="765175"/>
            <a:ext cx="8218488" cy="5691188"/>
          </a:xfrm>
        </p:spPr>
        <p:txBody>
          <a:bodyPr/>
          <a:lstStyle/>
          <a:p>
            <a:r>
              <a:rPr lang="tr-TR" sz="2800" smtClean="0">
                <a:solidFill>
                  <a:srgbClr val="FFFFFF"/>
                </a:solidFill>
              </a:rPr>
              <a:t>ortamlarında ve nilüferler göllerde, derelerde yaşar. Kuğu, ördek, kurbağa gibi hayvanlar ise hem karada hem  de suda yaşarlar. Bu canlıların ayakları suda hareket etmelerini sağlayacak şekilde perdelidir. </a:t>
            </a:r>
            <a:endParaRPr lang="tr-TR" sz="2800" smtClean="0">
              <a:solidFill>
                <a:srgbClr val="FFFFFF"/>
              </a:solidFill>
              <a:latin typeface="Arial" charset="0"/>
            </a:endParaRPr>
          </a:p>
          <a:p>
            <a:pPr>
              <a:buFont typeface="Wingdings 2" pitchFamily="18" charset="2"/>
              <a:buNone/>
            </a:pPr>
            <a:endParaRPr lang="tr-TR" sz="2800" smtClean="0">
              <a:solidFill>
                <a:srgbClr val="FFFFFF"/>
              </a:solidFill>
              <a:latin typeface="Arial" charset="0"/>
            </a:endParaRPr>
          </a:p>
          <a:p>
            <a:r>
              <a:rPr lang="tr-TR" sz="2800" smtClean="0">
                <a:solidFill>
                  <a:srgbClr val="FFFFFF"/>
                </a:solidFill>
              </a:rPr>
              <a:t>	</a:t>
            </a:r>
            <a:r>
              <a:rPr lang="tr-TR" sz="2800" i="1" smtClean="0">
                <a:solidFill>
                  <a:srgbClr val="FFFFFF"/>
                </a:solidFill>
              </a:rPr>
              <a:t>Bir canlı kendi yaşama ortamından alınıp farklı bir ortama konulduğunda uzun süre yaşayamaz. Bir kaplan suda yaşayamaz, akciğerleri olan kaplan sudaki oksijeni kullanamaz</a:t>
            </a:r>
            <a:r>
              <a:rPr lang="tr-TR" sz="2800" i="1" smtClean="0"/>
              <a:t>.</a:t>
            </a:r>
            <a:endParaRPr lang="tr-TR" smtClean="0"/>
          </a:p>
        </p:txBody>
      </p:sp>
    </p:spTree>
  </p:cSld>
  <p:clrMapOvr>
    <a:masterClrMapping/>
  </p:clrMapOvr>
  <p:transition spd="med">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pPr marL="484632" fontAlgn="auto">
              <a:spcAft>
                <a:spcPts val="0"/>
              </a:spcAft>
              <a:defRPr/>
            </a:pPr>
            <a:r>
              <a:rPr lang="tr-TR" dirty="0" smtClean="0">
                <a:solidFill>
                  <a:srgbClr val="FFFFFF"/>
                </a:solidFill>
              </a:rPr>
              <a:t>BESİN ZİNCİRİNE ÖRNEKLER</a:t>
            </a:r>
            <a:br>
              <a:rPr lang="tr-TR" dirty="0" smtClean="0">
                <a:solidFill>
                  <a:srgbClr val="FFFFFF"/>
                </a:solidFill>
              </a:rPr>
            </a:br>
            <a:endParaRPr lang="tr-TR" dirty="0">
              <a:solidFill>
                <a:srgbClr val="FFFFFF"/>
              </a:solidFill>
            </a:endParaRPr>
          </a:p>
        </p:txBody>
      </p:sp>
      <p:sp>
        <p:nvSpPr>
          <p:cNvPr id="3" name="2 İçerik Yer Tutucusu"/>
          <p:cNvSpPr>
            <a:spLocks noGrp="1"/>
          </p:cNvSpPr>
          <p:nvPr>
            <p:ph idx="4294967295"/>
          </p:nvPr>
        </p:nvSpPr>
        <p:spPr>
          <a:xfrm>
            <a:off x="0" y="1341438"/>
            <a:ext cx="7772400" cy="4572000"/>
          </a:xfrm>
        </p:spPr>
        <p:txBody>
          <a:bodyPr>
            <a:normAutofit fontScale="25000" lnSpcReduction="20000"/>
          </a:bodyPr>
          <a:lstStyle/>
          <a:p>
            <a:pPr marL="448056" indent="-384048" fontAlgn="auto">
              <a:spcAft>
                <a:spcPts val="0"/>
              </a:spcAft>
              <a:buFont typeface="Wingdings 2"/>
              <a:buChar char=""/>
              <a:defRPr/>
            </a:pPr>
            <a:r>
              <a:rPr lang="tr-TR" sz="8000" dirty="0" smtClean="0">
                <a:solidFill>
                  <a:srgbClr val="FFFFFF"/>
                </a:solidFill>
              </a:rPr>
              <a:t>Ot, fare, tilki, dağ aslanı (üç üyeli bir zincir)</a:t>
            </a:r>
          </a:p>
          <a:p>
            <a:pPr marL="448056" indent="-384048" fontAlgn="auto">
              <a:spcAft>
                <a:spcPts val="0"/>
              </a:spcAft>
              <a:buFont typeface="Wingdings 2"/>
              <a:buChar char=""/>
              <a:defRPr/>
            </a:pPr>
            <a:r>
              <a:rPr lang="tr-TR" sz="8000" dirty="0" smtClean="0">
                <a:solidFill>
                  <a:srgbClr val="FFFFFF"/>
                </a:solidFill>
              </a:rPr>
              <a:t> </a:t>
            </a:r>
          </a:p>
          <a:p>
            <a:pPr marL="448056" indent="-384048" fontAlgn="auto">
              <a:spcAft>
                <a:spcPts val="0"/>
              </a:spcAft>
              <a:buFont typeface="Wingdings 2"/>
              <a:buChar char=""/>
              <a:defRPr/>
            </a:pPr>
            <a:r>
              <a:rPr lang="tr-TR" sz="8000" dirty="0" smtClean="0">
                <a:solidFill>
                  <a:srgbClr val="FFFFFF"/>
                </a:solidFill>
              </a:rPr>
              <a:t>Ot, çekirge, kurbağa, yılan, atmaca (dört üyeli bir zincir)</a:t>
            </a:r>
          </a:p>
          <a:p>
            <a:pPr marL="448056" indent="-384048" fontAlgn="auto">
              <a:spcAft>
                <a:spcPts val="0"/>
              </a:spcAft>
              <a:buFont typeface="Wingdings 2"/>
              <a:buChar char=""/>
              <a:defRPr/>
            </a:pPr>
            <a:r>
              <a:rPr lang="tr-TR" sz="8000" dirty="0" smtClean="0">
                <a:solidFill>
                  <a:srgbClr val="FFFFFF"/>
                </a:solidFill>
              </a:rPr>
              <a:t> </a:t>
            </a:r>
          </a:p>
          <a:p>
            <a:pPr marL="448056" indent="-384048" fontAlgn="auto">
              <a:spcAft>
                <a:spcPts val="0"/>
              </a:spcAft>
              <a:buFont typeface="Wingdings 2"/>
              <a:buChar char=""/>
              <a:defRPr/>
            </a:pPr>
            <a:r>
              <a:rPr lang="tr-TR" sz="8000" dirty="0" smtClean="0">
                <a:solidFill>
                  <a:srgbClr val="FFFFFF"/>
                </a:solidFill>
              </a:rPr>
              <a:t>Yonca, dana, insan, (üç üyeli bir zincir)</a:t>
            </a:r>
          </a:p>
          <a:p>
            <a:pPr marL="448056" indent="-384048" fontAlgn="auto">
              <a:spcAft>
                <a:spcPts val="0"/>
              </a:spcAft>
              <a:buFont typeface="Wingdings 2"/>
              <a:buChar char=""/>
              <a:defRPr/>
            </a:pPr>
            <a:r>
              <a:rPr lang="tr-TR" sz="8000" dirty="0" smtClean="0">
                <a:solidFill>
                  <a:srgbClr val="FFFFFF"/>
                </a:solidFill>
              </a:rPr>
              <a:t> </a:t>
            </a:r>
          </a:p>
          <a:p>
            <a:pPr marL="448056" indent="-384048" fontAlgn="auto">
              <a:spcAft>
                <a:spcPts val="0"/>
              </a:spcAft>
              <a:buFont typeface="Wingdings 2"/>
              <a:buChar char=""/>
              <a:defRPr/>
            </a:pPr>
            <a:r>
              <a:rPr lang="tr-TR" sz="8000" dirty="0" smtClean="0">
                <a:solidFill>
                  <a:srgbClr val="FFFFFF"/>
                </a:solidFill>
              </a:rPr>
              <a:t>Papatya &gt; Çekirge &gt; Fare &gt; Yılan</a:t>
            </a:r>
          </a:p>
          <a:p>
            <a:pPr marL="448056" indent="-384048" fontAlgn="auto">
              <a:spcAft>
                <a:spcPts val="0"/>
              </a:spcAft>
              <a:buFont typeface="Wingdings 2"/>
              <a:buChar char=""/>
              <a:defRPr/>
            </a:pPr>
            <a:r>
              <a:rPr lang="tr-TR" sz="8000" dirty="0" smtClean="0">
                <a:solidFill>
                  <a:srgbClr val="FFFFFF"/>
                </a:solidFill>
              </a:rPr>
              <a:t> </a:t>
            </a:r>
          </a:p>
          <a:p>
            <a:pPr marL="448056" indent="-384048" fontAlgn="auto">
              <a:spcAft>
                <a:spcPts val="0"/>
              </a:spcAft>
              <a:buFont typeface="Wingdings 2"/>
              <a:buChar char=""/>
              <a:defRPr/>
            </a:pPr>
            <a:r>
              <a:rPr lang="tr-TR" sz="8000" dirty="0" smtClean="0">
                <a:solidFill>
                  <a:srgbClr val="FFFFFF"/>
                </a:solidFill>
              </a:rPr>
              <a:t> Havuç- tavşan- tilki</a:t>
            </a:r>
          </a:p>
          <a:p>
            <a:pPr marL="448056" indent="-384048" fontAlgn="auto">
              <a:spcAft>
                <a:spcPts val="0"/>
              </a:spcAft>
              <a:buFont typeface="Wingdings 2"/>
              <a:buChar char=""/>
              <a:defRPr/>
            </a:pPr>
            <a:r>
              <a:rPr lang="tr-TR" sz="8000" dirty="0" smtClean="0">
                <a:solidFill>
                  <a:srgbClr val="FFFFFF"/>
                </a:solidFill>
              </a:rPr>
              <a:t> </a:t>
            </a:r>
          </a:p>
          <a:p>
            <a:pPr marL="448056" indent="-384048" fontAlgn="auto">
              <a:spcAft>
                <a:spcPts val="0"/>
              </a:spcAft>
              <a:buFont typeface="Wingdings 2"/>
              <a:buChar char=""/>
              <a:defRPr/>
            </a:pPr>
            <a:r>
              <a:rPr lang="tr-TR" sz="8000" dirty="0" smtClean="0">
                <a:solidFill>
                  <a:srgbClr val="FFFFFF"/>
                </a:solidFill>
              </a:rPr>
              <a:t>Deniz bitkiler- karides- kalamar- penguen- fok</a:t>
            </a:r>
          </a:p>
          <a:p>
            <a:pPr marL="448056" indent="-384048" fontAlgn="auto">
              <a:spcAft>
                <a:spcPts val="0"/>
              </a:spcAft>
              <a:buFont typeface="Wingdings 2"/>
              <a:buChar char=""/>
              <a:defRPr/>
            </a:pPr>
            <a:r>
              <a:rPr lang="tr-TR" sz="8000" dirty="0" smtClean="0">
                <a:solidFill>
                  <a:srgbClr val="FFFFFF"/>
                </a:solidFill>
              </a:rPr>
              <a:t> </a:t>
            </a:r>
          </a:p>
          <a:p>
            <a:pPr marL="448056" indent="-384048" fontAlgn="auto">
              <a:spcAft>
                <a:spcPts val="0"/>
              </a:spcAft>
              <a:buFont typeface="Wingdings 2"/>
              <a:buChar char=""/>
              <a:defRPr/>
            </a:pPr>
            <a:r>
              <a:rPr lang="tr-TR" sz="8000" dirty="0" smtClean="0">
                <a:solidFill>
                  <a:srgbClr val="FFFFFF"/>
                </a:solidFill>
              </a:rPr>
              <a:t>Bitki yaprakları- kaplumbağa- kurt- kurt öldüğünde akbabalara besin olur.</a:t>
            </a:r>
          </a:p>
          <a:p>
            <a:pPr marL="448056" indent="-384048" fontAlgn="auto">
              <a:spcAft>
                <a:spcPts val="0"/>
              </a:spcAft>
              <a:buFont typeface="Wingdings 2"/>
              <a:buChar char=""/>
              <a:defRPr/>
            </a:pPr>
            <a:r>
              <a:rPr lang="tr-TR" sz="8000" dirty="0" smtClean="0">
                <a:solidFill>
                  <a:srgbClr val="FFFFFF"/>
                </a:solidFill>
              </a:rPr>
              <a:t> </a:t>
            </a:r>
          </a:p>
        </p:txBody>
      </p:sp>
    </p:spTree>
  </p:cSld>
  <p:clrMapOvr>
    <a:masterClrMapping/>
  </p:clrMapOvr>
  <p:transition spd="med">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74663" y="264328"/>
            <a:ext cx="8229600" cy="1001562"/>
          </a:xfrm>
        </p:spPr>
        <p:txBody>
          <a:bodyPr/>
          <a:lstStyle/>
          <a:p>
            <a:pPr marL="484632" fontAlgn="auto">
              <a:spcAft>
                <a:spcPts val="0"/>
              </a:spcAft>
              <a:defRPr/>
            </a:pPr>
            <a:r>
              <a:rPr lang="tr-TR" dirty="0" smtClean="0">
                <a:solidFill>
                  <a:srgbClr val="CCECFF"/>
                </a:solidFill>
              </a:rPr>
              <a:t>Besin zincir 2-</a:t>
            </a:r>
            <a:endParaRPr lang="tr-TR" dirty="0">
              <a:solidFill>
                <a:srgbClr val="CCECFF"/>
              </a:solidFill>
            </a:endParaRPr>
          </a:p>
        </p:txBody>
      </p:sp>
      <p:sp>
        <p:nvSpPr>
          <p:cNvPr id="26626" name="2 İçerik Yer Tutucusu"/>
          <p:cNvSpPr>
            <a:spLocks noGrp="1"/>
          </p:cNvSpPr>
          <p:nvPr>
            <p:ph idx="1"/>
          </p:nvPr>
        </p:nvSpPr>
        <p:spPr>
          <a:xfrm>
            <a:off x="468313" y="1341438"/>
            <a:ext cx="8229600" cy="5113337"/>
          </a:xfrm>
        </p:spPr>
        <p:txBody>
          <a:bodyPr/>
          <a:lstStyle/>
          <a:p>
            <a:r>
              <a:rPr lang="tr-TR" sz="3500" smtClean="0">
                <a:solidFill>
                  <a:srgbClr val="FFFFFF"/>
                </a:solidFill>
              </a:rPr>
              <a:t>Bitki  -kelebek – kurt -kuş </a:t>
            </a:r>
          </a:p>
          <a:p>
            <a:r>
              <a:rPr lang="tr-TR" sz="3500" smtClean="0">
                <a:solidFill>
                  <a:srgbClr val="FFFFFF"/>
                </a:solidFill>
              </a:rPr>
              <a:t>Bitki- tavşan- aslan- akbaba</a:t>
            </a:r>
          </a:p>
          <a:p>
            <a:r>
              <a:rPr lang="tr-TR" sz="3500" smtClean="0">
                <a:solidFill>
                  <a:srgbClr val="FFFFFF"/>
                </a:solidFill>
              </a:rPr>
              <a:t> </a:t>
            </a:r>
          </a:p>
          <a:p>
            <a:r>
              <a:rPr lang="tr-TR" sz="3500" smtClean="0">
                <a:solidFill>
                  <a:srgbClr val="FFFFFF"/>
                </a:solidFill>
              </a:rPr>
              <a:t>Bitki- geyik – kaplan - akbaba</a:t>
            </a:r>
            <a:endParaRPr lang="tr-TR" smtClean="0"/>
          </a:p>
        </p:txBody>
      </p:sp>
      <p:sp>
        <p:nvSpPr>
          <p:cNvPr id="26627" name="3 Dikdörtgen"/>
          <p:cNvSpPr>
            <a:spLocks noChangeArrowheads="1"/>
          </p:cNvSpPr>
          <p:nvPr/>
        </p:nvSpPr>
        <p:spPr bwMode="auto">
          <a:xfrm>
            <a:off x="611188" y="4437063"/>
            <a:ext cx="6913562" cy="2316162"/>
          </a:xfrm>
          <a:prstGeom prst="rect">
            <a:avLst/>
          </a:prstGeom>
          <a:noFill/>
          <a:ln w="9525">
            <a:noFill/>
            <a:miter lim="800000"/>
            <a:headEnd/>
            <a:tailEnd/>
          </a:ln>
        </p:spPr>
        <p:txBody>
          <a:bodyPr>
            <a:spAutoFit/>
          </a:bodyPr>
          <a:lstStyle/>
          <a:p>
            <a:r>
              <a:rPr lang="tr-TR" sz="3200">
                <a:solidFill>
                  <a:srgbClr val="FFFFFF"/>
                </a:solidFill>
                <a:latin typeface="Century Gothic" pitchFamily="34" charset="0"/>
              </a:rPr>
              <a:t>Buğday- çekirge- fare- kedi</a:t>
            </a:r>
          </a:p>
          <a:p>
            <a:r>
              <a:rPr lang="tr-TR" sz="3200">
                <a:solidFill>
                  <a:srgbClr val="FFFFFF"/>
                </a:solidFill>
                <a:latin typeface="Century Gothic" pitchFamily="34" charset="0"/>
              </a:rPr>
              <a:t> </a:t>
            </a:r>
          </a:p>
          <a:p>
            <a:r>
              <a:rPr lang="tr-TR" sz="3200">
                <a:solidFill>
                  <a:srgbClr val="FFFFFF"/>
                </a:solidFill>
                <a:latin typeface="Century Gothic" pitchFamily="34" charset="0"/>
              </a:rPr>
              <a:t>Bitki- böcek- kurbağa- yılan</a:t>
            </a:r>
          </a:p>
          <a:p>
            <a:r>
              <a:rPr lang="tr-TR" sz="3200">
                <a:latin typeface="Century Gothic" pitchFamily="34" charset="0"/>
              </a:rPr>
              <a:t> </a:t>
            </a:r>
          </a:p>
          <a:p>
            <a:endParaRPr lang="tr-TR">
              <a:latin typeface="Century Gothic" pitchFamily="34" charset="0"/>
            </a:endParaRPr>
          </a:p>
        </p:txBody>
      </p:sp>
    </p:spTree>
  </p:cSld>
  <p:clrMapOvr>
    <a:masterClrMapping/>
  </p:clrMapOvr>
  <p:transition spd="med">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style>
          <a:lnRef idx="3">
            <a:schemeClr val="lt1"/>
          </a:lnRef>
          <a:fillRef idx="1">
            <a:schemeClr val="accent4"/>
          </a:fillRef>
          <a:effectRef idx="1">
            <a:schemeClr val="accent4"/>
          </a:effectRef>
          <a:fontRef idx="minor">
            <a:schemeClr val="lt1"/>
          </a:fontRef>
        </p:style>
        <p:txBody>
          <a:bodyPr/>
          <a:lstStyle/>
          <a:p>
            <a:pPr marL="484632" fontAlgn="auto">
              <a:spcAft>
                <a:spcPts val="0"/>
              </a:spcAft>
              <a:defRPr/>
            </a:pPr>
            <a:r>
              <a:rPr lang="tr-TR" dirty="0" smtClean="0">
                <a:solidFill>
                  <a:schemeClr val="tx2"/>
                </a:solidFill>
              </a:rPr>
              <a:t>TÜKETİCİLER</a:t>
            </a:r>
          </a:p>
        </p:txBody>
      </p:sp>
      <p:sp>
        <p:nvSpPr>
          <p:cNvPr id="12291" name="Rectangle 3"/>
          <p:cNvSpPr>
            <a:spLocks noGrp="1" noChangeArrowheads="1"/>
          </p:cNvSpPr>
          <p:nvPr>
            <p:ph idx="1"/>
          </p:nvPr>
        </p:nvSpPr>
        <p:spPr>
          <a:xfrm>
            <a:off x="481013" y="1612150"/>
            <a:ext cx="8229600" cy="3724504"/>
          </a:xfrm>
          <a:ln/>
        </p:spPr>
        <p:style>
          <a:lnRef idx="0">
            <a:schemeClr val="accent4"/>
          </a:lnRef>
          <a:fillRef idx="3">
            <a:schemeClr val="accent4"/>
          </a:fillRef>
          <a:effectRef idx="3">
            <a:schemeClr val="accent4"/>
          </a:effectRef>
          <a:fontRef idx="minor">
            <a:schemeClr val="lt1"/>
          </a:fontRef>
        </p:style>
        <p:txBody>
          <a:bodyPr>
            <a:normAutofit/>
          </a:bodyPr>
          <a:lstStyle/>
          <a:p>
            <a:r>
              <a:rPr lang="tr-TR" smtClean="0">
                <a:solidFill>
                  <a:schemeClr val="tx2"/>
                </a:solidFill>
                <a:cs typeface="Arial" charset="0"/>
              </a:rPr>
              <a:t>Bitkisel ve hayvansal maddelerle beslenerek yaşamlarını sürdüren canlılardır. </a:t>
            </a:r>
            <a:endParaRPr lang="tr-TR" smtClean="0">
              <a:solidFill>
                <a:schemeClr val="tx2"/>
              </a:solidFill>
              <a:latin typeface="Arial" charset="0"/>
              <a:cs typeface="Arial" charset="0"/>
            </a:endParaRPr>
          </a:p>
          <a:p>
            <a:pPr>
              <a:buFont typeface="Wingdings 2" pitchFamily="18" charset="2"/>
              <a:buNone/>
            </a:pPr>
            <a:endParaRPr lang="tr-TR" smtClean="0">
              <a:solidFill>
                <a:schemeClr val="tx2"/>
              </a:solidFill>
              <a:latin typeface="Arial" charset="0"/>
              <a:cs typeface="Arial" charset="0"/>
            </a:endParaRPr>
          </a:p>
          <a:p>
            <a:r>
              <a:rPr lang="tr-TR" smtClean="0">
                <a:solidFill>
                  <a:schemeClr val="tx2"/>
                </a:solidFill>
                <a:cs typeface="Arial" charset="0"/>
              </a:rPr>
              <a:t>Beslenme biçimlerine göre; otçullar- etçiller- hem otçul hem etçiller (hepçiller) olmak üzere 3 gruba ayrılırlar</a:t>
            </a:r>
            <a:r>
              <a:rPr lang="tr-TR" smtClean="0">
                <a:solidFill>
                  <a:srgbClr val="009900"/>
                </a:solidFill>
                <a:cs typeface="Arial" charset="0"/>
              </a:rPr>
              <a:t>.</a:t>
            </a: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diamond(in)">
                                      <p:cBhvr>
                                        <p:cTn id="7"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63" name="Organization Chart 19"/>
          <p:cNvGraphicFramePr>
            <a:graphicFrameLocks/>
          </p:cNvGraphicFramePr>
          <p:nvPr>
            <p:ph idx="1"/>
          </p:nvPr>
        </p:nvGraphicFramePr>
        <p:xfrm>
          <a:off x="468313" y="1125538"/>
          <a:ext cx="8229600" cy="4572000"/>
        </p:xfrm>
        <a:graphic>
          <a:graphicData uri="http://schemas.openxmlformats.org/drawingml/2006/compatibility">
            <com:legacyDrawing xmlns:com="http://schemas.openxmlformats.org/drawingml/2006/compatibility" spid="_x0000_s1026"/>
          </a:graphicData>
        </a:graphic>
      </p:graphicFrame>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63"/>
                                        </p:tgtEl>
                                        <p:attrNameLst>
                                          <p:attrName>style.visibility</p:attrName>
                                        </p:attrNameLst>
                                      </p:cBhvr>
                                      <p:to>
                                        <p:strVal val="visible"/>
                                      </p:to>
                                    </p:set>
                                    <p:animEffect transition="in" filter="fade">
                                      <p:cBhvr>
                                        <p:cTn id="7" dur="2000"/>
                                        <p:tgtEl>
                                          <p:spTgt spid="6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Dgm spid="616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FR25D"/>
          <p:cNvPicPr>
            <a:picLocks noChangeAspect="1" noChangeArrowheads="1" noCrop="1"/>
          </p:cNvPicPr>
          <p:nvPr/>
        </p:nvPicPr>
        <p:blipFill>
          <a:blip r:embed="rId2" cstate="print"/>
          <a:srcRect/>
          <a:stretch>
            <a:fillRect/>
          </a:stretch>
        </p:blipFill>
        <p:spPr bwMode="auto">
          <a:xfrm>
            <a:off x="381000" y="304800"/>
            <a:ext cx="1447800" cy="1366838"/>
          </a:xfrm>
          <a:prstGeom prst="rect">
            <a:avLst/>
          </a:prstGeom>
          <a:noFill/>
          <a:ln w="9525">
            <a:noFill/>
            <a:miter lim="800000"/>
            <a:headEnd/>
            <a:tailEnd/>
          </a:ln>
        </p:spPr>
      </p:pic>
      <p:sp>
        <p:nvSpPr>
          <p:cNvPr id="31746" name="Text Box 29"/>
          <p:cNvSpPr txBox="1">
            <a:spLocks noChangeArrowheads="1"/>
          </p:cNvSpPr>
          <p:nvPr/>
        </p:nvSpPr>
        <p:spPr bwMode="auto">
          <a:xfrm>
            <a:off x="3657600" y="304800"/>
            <a:ext cx="4343400" cy="579438"/>
          </a:xfrm>
          <a:prstGeom prst="rect">
            <a:avLst/>
          </a:prstGeom>
          <a:noFill/>
          <a:ln w="9525">
            <a:noFill/>
            <a:miter lim="800000"/>
            <a:headEnd/>
            <a:tailEnd/>
          </a:ln>
        </p:spPr>
        <p:txBody>
          <a:bodyPr>
            <a:spAutoFit/>
          </a:bodyPr>
          <a:lstStyle/>
          <a:p>
            <a:pPr>
              <a:spcBef>
                <a:spcPct val="50000"/>
              </a:spcBef>
            </a:pPr>
            <a:r>
              <a:rPr lang="tr-TR" sz="3200" b="1" u="sng">
                <a:solidFill>
                  <a:srgbClr val="009900"/>
                </a:solidFill>
                <a:latin typeface="Century Gothic" pitchFamily="34" charset="0"/>
              </a:rPr>
              <a:t>BESİN ZİNCİRİ</a:t>
            </a:r>
          </a:p>
        </p:txBody>
      </p:sp>
      <p:pic>
        <p:nvPicPr>
          <p:cNvPr id="6" name="Picture 5" descr="beaver_scaring_tree_md_wht"/>
          <p:cNvPicPr>
            <a:picLocks noChangeAspect="1" noChangeArrowheads="1" noCrop="1"/>
          </p:cNvPicPr>
          <p:nvPr/>
        </p:nvPicPr>
        <p:blipFill>
          <a:blip r:embed="rId3" cstate="print"/>
          <a:srcRect/>
          <a:stretch>
            <a:fillRect/>
          </a:stretch>
        </p:blipFill>
        <p:spPr bwMode="auto">
          <a:xfrm>
            <a:off x="457200" y="2362200"/>
            <a:ext cx="1235075" cy="1600200"/>
          </a:xfrm>
          <a:prstGeom prst="rect">
            <a:avLst/>
          </a:prstGeom>
          <a:noFill/>
          <a:ln w="9525">
            <a:noFill/>
            <a:miter lim="800000"/>
            <a:headEnd/>
            <a:tailEnd/>
          </a:ln>
        </p:spPr>
      </p:pic>
      <p:pic>
        <p:nvPicPr>
          <p:cNvPr id="7" name="Picture 6" descr="gune"/>
          <p:cNvPicPr>
            <a:picLocks noChangeAspect="1" noChangeArrowheads="1" noCrop="1"/>
          </p:cNvPicPr>
          <p:nvPr/>
        </p:nvPicPr>
        <p:blipFill>
          <a:blip r:embed="rId4" cstate="print"/>
          <a:srcRect/>
          <a:stretch>
            <a:fillRect/>
          </a:stretch>
        </p:blipFill>
        <p:spPr bwMode="auto">
          <a:xfrm>
            <a:off x="1143000" y="3200400"/>
            <a:ext cx="731838" cy="914400"/>
          </a:xfrm>
          <a:prstGeom prst="rect">
            <a:avLst/>
          </a:prstGeom>
          <a:noFill/>
          <a:ln w="9525">
            <a:noFill/>
            <a:miter lim="800000"/>
            <a:headEnd/>
            <a:tailEnd/>
          </a:ln>
        </p:spPr>
      </p:pic>
      <p:pic>
        <p:nvPicPr>
          <p:cNvPr id="8" name="Picture 9" descr="fox_with_sheep_md_wht"/>
          <p:cNvPicPr>
            <a:picLocks noChangeAspect="1" noChangeArrowheads="1" noCrop="1"/>
          </p:cNvPicPr>
          <p:nvPr/>
        </p:nvPicPr>
        <p:blipFill>
          <a:blip r:embed="rId5" cstate="print"/>
          <a:srcRect/>
          <a:stretch>
            <a:fillRect/>
          </a:stretch>
        </p:blipFill>
        <p:spPr bwMode="auto">
          <a:xfrm>
            <a:off x="5334000" y="2743200"/>
            <a:ext cx="1236663" cy="1447800"/>
          </a:xfrm>
          <a:prstGeom prst="rect">
            <a:avLst/>
          </a:prstGeom>
          <a:noFill/>
          <a:ln w="9525">
            <a:noFill/>
            <a:miter lim="800000"/>
            <a:headEnd/>
            <a:tailEnd/>
          </a:ln>
        </p:spPr>
      </p:pic>
      <p:pic>
        <p:nvPicPr>
          <p:cNvPr id="9" name="Picture 11" descr="TFRE4"/>
          <p:cNvPicPr>
            <a:picLocks noChangeAspect="1" noChangeArrowheads="1" noCrop="1"/>
          </p:cNvPicPr>
          <p:nvPr/>
        </p:nvPicPr>
        <p:blipFill>
          <a:blip r:embed="rId6" cstate="print"/>
          <a:srcRect/>
          <a:stretch>
            <a:fillRect/>
          </a:stretch>
        </p:blipFill>
        <p:spPr bwMode="auto">
          <a:xfrm>
            <a:off x="2895600" y="2705100"/>
            <a:ext cx="1381125" cy="1209675"/>
          </a:xfrm>
          <a:prstGeom prst="rect">
            <a:avLst/>
          </a:prstGeom>
          <a:noFill/>
          <a:ln w="9525">
            <a:noFill/>
            <a:miter lim="800000"/>
            <a:headEnd/>
            <a:tailEnd/>
          </a:ln>
        </p:spPr>
      </p:pic>
      <p:pic>
        <p:nvPicPr>
          <p:cNvPr id="10" name="Picture 12" descr="vulture_snacking_md_wht"/>
          <p:cNvPicPr>
            <a:picLocks noChangeAspect="1" noChangeArrowheads="1" noCrop="1"/>
          </p:cNvPicPr>
          <p:nvPr/>
        </p:nvPicPr>
        <p:blipFill>
          <a:blip r:embed="rId7" cstate="print"/>
          <a:srcRect/>
          <a:stretch>
            <a:fillRect/>
          </a:stretch>
        </p:blipFill>
        <p:spPr bwMode="auto">
          <a:xfrm>
            <a:off x="7467600" y="2743200"/>
            <a:ext cx="1238250" cy="1238250"/>
          </a:xfrm>
          <a:prstGeom prst="rect">
            <a:avLst/>
          </a:prstGeom>
          <a:noFill/>
          <a:ln w="9525">
            <a:noFill/>
            <a:miter lim="800000"/>
            <a:headEnd/>
            <a:tailEnd/>
          </a:ln>
        </p:spPr>
      </p:pic>
      <p:sp>
        <p:nvSpPr>
          <p:cNvPr id="11" name="AutoShape 13"/>
          <p:cNvSpPr>
            <a:spLocks noChangeArrowheads="1"/>
          </p:cNvSpPr>
          <p:nvPr/>
        </p:nvSpPr>
        <p:spPr bwMode="auto">
          <a:xfrm>
            <a:off x="990600" y="1828800"/>
            <a:ext cx="457200" cy="457200"/>
          </a:xfrm>
          <a:prstGeom prst="downArrow">
            <a:avLst>
              <a:gd name="adj1" fmla="val 50000"/>
              <a:gd name="adj2" fmla="val 25000"/>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2" name="AutoShape 14"/>
          <p:cNvSpPr>
            <a:spLocks noChangeArrowheads="1"/>
          </p:cNvSpPr>
          <p:nvPr/>
        </p:nvSpPr>
        <p:spPr bwMode="auto">
          <a:xfrm>
            <a:off x="1905000" y="3429000"/>
            <a:ext cx="762000" cy="304800"/>
          </a:xfrm>
          <a:prstGeom prst="rightArrow">
            <a:avLst>
              <a:gd name="adj1" fmla="val 50000"/>
              <a:gd name="adj2" fmla="val 62500"/>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3" name="AutoShape 15"/>
          <p:cNvSpPr>
            <a:spLocks noChangeArrowheads="1"/>
          </p:cNvSpPr>
          <p:nvPr/>
        </p:nvSpPr>
        <p:spPr bwMode="auto">
          <a:xfrm>
            <a:off x="4419600" y="3352800"/>
            <a:ext cx="762000" cy="304800"/>
          </a:xfrm>
          <a:prstGeom prst="rightArrow">
            <a:avLst>
              <a:gd name="adj1" fmla="val 50000"/>
              <a:gd name="adj2" fmla="val 62500"/>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4" name="AutoShape 16"/>
          <p:cNvSpPr>
            <a:spLocks noChangeArrowheads="1"/>
          </p:cNvSpPr>
          <p:nvPr/>
        </p:nvSpPr>
        <p:spPr bwMode="auto">
          <a:xfrm>
            <a:off x="6553200" y="3352800"/>
            <a:ext cx="762000" cy="304800"/>
          </a:xfrm>
          <a:prstGeom prst="rightArrow">
            <a:avLst>
              <a:gd name="adj1" fmla="val 50000"/>
              <a:gd name="adj2" fmla="val 62500"/>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5" name="AutoShape 18"/>
          <p:cNvSpPr>
            <a:spLocks noChangeArrowheads="1"/>
          </p:cNvSpPr>
          <p:nvPr/>
        </p:nvSpPr>
        <p:spPr bwMode="auto">
          <a:xfrm rot="1743277">
            <a:off x="2236788" y="4497388"/>
            <a:ext cx="1851025" cy="147637"/>
          </a:xfrm>
          <a:prstGeom prst="rightArrow">
            <a:avLst>
              <a:gd name="adj1" fmla="val 50000"/>
              <a:gd name="adj2" fmla="val 313442"/>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6" name="AutoShape 19"/>
          <p:cNvSpPr>
            <a:spLocks noChangeArrowheads="1"/>
          </p:cNvSpPr>
          <p:nvPr/>
        </p:nvSpPr>
        <p:spPr bwMode="auto">
          <a:xfrm rot="4003214">
            <a:off x="3717132" y="4417219"/>
            <a:ext cx="1104900" cy="160337"/>
          </a:xfrm>
          <a:prstGeom prst="rightArrow">
            <a:avLst>
              <a:gd name="adj1" fmla="val 50000"/>
              <a:gd name="adj2" fmla="val 172278"/>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7" name="AutoShape 20"/>
          <p:cNvSpPr>
            <a:spLocks noChangeArrowheads="1"/>
          </p:cNvSpPr>
          <p:nvPr/>
        </p:nvSpPr>
        <p:spPr bwMode="auto">
          <a:xfrm rot="6417591">
            <a:off x="5049838" y="4645025"/>
            <a:ext cx="1016000" cy="149225"/>
          </a:xfrm>
          <a:prstGeom prst="rightArrow">
            <a:avLst>
              <a:gd name="adj1" fmla="val 50000"/>
              <a:gd name="adj2" fmla="val 170213"/>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8" name="AutoShape 21"/>
          <p:cNvSpPr>
            <a:spLocks noChangeArrowheads="1"/>
          </p:cNvSpPr>
          <p:nvPr/>
        </p:nvSpPr>
        <p:spPr bwMode="auto">
          <a:xfrm rot="8306526">
            <a:off x="6010275" y="4779963"/>
            <a:ext cx="1981200" cy="153987"/>
          </a:xfrm>
          <a:prstGeom prst="rightArrow">
            <a:avLst>
              <a:gd name="adj1" fmla="val 50000"/>
              <a:gd name="adj2" fmla="val 321651"/>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sp>
        <p:nvSpPr>
          <p:cNvPr id="19" name="AutoShape 22"/>
          <p:cNvSpPr>
            <a:spLocks noChangeArrowheads="1"/>
          </p:cNvSpPr>
          <p:nvPr/>
        </p:nvSpPr>
        <p:spPr bwMode="auto">
          <a:xfrm rot="12205436" flipV="1">
            <a:off x="501650" y="4840288"/>
            <a:ext cx="3733800" cy="304800"/>
          </a:xfrm>
          <a:prstGeom prst="rightArrow">
            <a:avLst>
              <a:gd name="adj1" fmla="val 50000"/>
              <a:gd name="adj2" fmla="val 306250"/>
            </a:avLst>
          </a:prstGeom>
          <a:solidFill>
            <a:srgbClr val="FF0000"/>
          </a:solidFill>
          <a:ln w="9525">
            <a:solidFill>
              <a:schemeClr val="tx1"/>
            </a:solidFill>
            <a:miter lim="800000"/>
            <a:headEnd/>
            <a:tailEnd/>
          </a:ln>
        </p:spPr>
        <p:txBody>
          <a:bodyPr wrap="none" anchor="ctr"/>
          <a:lstStyle/>
          <a:p>
            <a:endParaRPr lang="tr-TR">
              <a:latin typeface="Century Gothic" pitchFamily="34" charset="0"/>
            </a:endParaRPr>
          </a:p>
        </p:txBody>
      </p:sp>
      <p:pic>
        <p:nvPicPr>
          <p:cNvPr id="20" name="Picture 23" descr="mushroom_house_md_wht"/>
          <p:cNvPicPr>
            <a:picLocks noChangeAspect="1" noChangeArrowheads="1" noCrop="1"/>
          </p:cNvPicPr>
          <p:nvPr/>
        </p:nvPicPr>
        <p:blipFill>
          <a:blip r:embed="rId8" cstate="print"/>
          <a:srcRect/>
          <a:stretch>
            <a:fillRect/>
          </a:stretch>
        </p:blipFill>
        <p:spPr bwMode="auto">
          <a:xfrm>
            <a:off x="4495800" y="5257800"/>
            <a:ext cx="1162050" cy="1162050"/>
          </a:xfrm>
          <a:prstGeom prst="rect">
            <a:avLst/>
          </a:prstGeom>
          <a:noFill/>
          <a:ln w="9525">
            <a:noFill/>
            <a:miter lim="800000"/>
            <a:headEnd/>
            <a:tailEnd/>
          </a:ln>
        </p:spPr>
      </p:pic>
      <p:sp>
        <p:nvSpPr>
          <p:cNvPr id="21" name="Text Box 26"/>
          <p:cNvSpPr txBox="1">
            <a:spLocks noChangeArrowheads="1"/>
          </p:cNvSpPr>
          <p:nvPr/>
        </p:nvSpPr>
        <p:spPr bwMode="auto">
          <a:xfrm>
            <a:off x="2971800" y="2209800"/>
            <a:ext cx="1219200" cy="366713"/>
          </a:xfrm>
          <a:prstGeom prst="rect">
            <a:avLst/>
          </a:prstGeom>
          <a:noFill/>
          <a:ln w="9525">
            <a:noFill/>
            <a:miter lim="800000"/>
            <a:headEnd/>
            <a:tailEnd/>
          </a:ln>
        </p:spPr>
        <p:txBody>
          <a:bodyPr>
            <a:spAutoFit/>
          </a:bodyPr>
          <a:lstStyle/>
          <a:p>
            <a:pPr>
              <a:spcBef>
                <a:spcPct val="50000"/>
              </a:spcBef>
            </a:pPr>
            <a:r>
              <a:rPr lang="tr-TR">
                <a:solidFill>
                  <a:srgbClr val="FF6600"/>
                </a:solidFill>
                <a:latin typeface="Century Gothic" pitchFamily="34" charset="0"/>
              </a:rPr>
              <a:t>Otçullar</a:t>
            </a:r>
          </a:p>
        </p:txBody>
      </p:sp>
      <p:sp>
        <p:nvSpPr>
          <p:cNvPr id="22" name="Text Box 27"/>
          <p:cNvSpPr txBox="1">
            <a:spLocks noChangeArrowheads="1"/>
          </p:cNvSpPr>
          <p:nvPr/>
        </p:nvSpPr>
        <p:spPr bwMode="auto">
          <a:xfrm>
            <a:off x="5257800" y="2209800"/>
            <a:ext cx="1219200" cy="366713"/>
          </a:xfrm>
          <a:prstGeom prst="rect">
            <a:avLst/>
          </a:prstGeom>
          <a:noFill/>
          <a:ln w="9525">
            <a:noFill/>
            <a:miter lim="800000"/>
            <a:headEnd/>
            <a:tailEnd/>
          </a:ln>
        </p:spPr>
        <p:txBody>
          <a:bodyPr>
            <a:spAutoFit/>
          </a:bodyPr>
          <a:lstStyle/>
          <a:p>
            <a:pPr>
              <a:spcBef>
                <a:spcPct val="50000"/>
              </a:spcBef>
            </a:pPr>
            <a:r>
              <a:rPr lang="tr-TR">
                <a:solidFill>
                  <a:srgbClr val="FF6600"/>
                </a:solidFill>
                <a:latin typeface="Century Gothic" pitchFamily="34" charset="0"/>
              </a:rPr>
              <a:t>Etçiller</a:t>
            </a:r>
          </a:p>
        </p:txBody>
      </p:sp>
      <p:sp>
        <p:nvSpPr>
          <p:cNvPr id="23" name="Text Box 28"/>
          <p:cNvSpPr txBox="1">
            <a:spLocks noChangeArrowheads="1"/>
          </p:cNvSpPr>
          <p:nvPr/>
        </p:nvSpPr>
        <p:spPr bwMode="auto">
          <a:xfrm>
            <a:off x="7467600" y="2209800"/>
            <a:ext cx="1219200" cy="366713"/>
          </a:xfrm>
          <a:prstGeom prst="rect">
            <a:avLst/>
          </a:prstGeom>
          <a:noFill/>
          <a:ln w="9525">
            <a:noFill/>
            <a:miter lim="800000"/>
            <a:headEnd/>
            <a:tailEnd/>
          </a:ln>
        </p:spPr>
        <p:txBody>
          <a:bodyPr>
            <a:spAutoFit/>
          </a:bodyPr>
          <a:lstStyle/>
          <a:p>
            <a:pPr>
              <a:spcBef>
                <a:spcPct val="50000"/>
              </a:spcBef>
            </a:pPr>
            <a:r>
              <a:rPr lang="tr-TR">
                <a:solidFill>
                  <a:srgbClr val="FF6600"/>
                </a:solidFill>
                <a:latin typeface="Century Gothic" pitchFamily="34" charset="0"/>
              </a:rPr>
              <a:t>Hepçiller</a:t>
            </a: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childTnLst>
                                </p:cTn>
                              </p:par>
                            </p:childTnLst>
                          </p:cTn>
                        </p:par>
                        <p:par>
                          <p:cTn id="21" fill="hold">
                            <p:stCondLst>
                              <p:cond delay="4000"/>
                            </p:stCondLst>
                            <p:childTnLst>
                              <p:par>
                                <p:cTn id="22" presetID="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5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par>
                          <p:cTn id="30" fill="hold">
                            <p:stCondLst>
                              <p:cond delay="6000"/>
                            </p:stCondLst>
                            <p:childTnLst>
                              <p:par>
                                <p:cTn id="31" presetID="6" presetClass="entr" presetSubtype="16"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circle(in)">
                                      <p:cBhvr>
                                        <p:cTn id="33" dur="1000"/>
                                        <p:tgtEl>
                                          <p:spTgt spid="21"/>
                                        </p:tgtEl>
                                      </p:cBhvr>
                                    </p:animEffect>
                                  </p:childTnLst>
                                </p:cTn>
                              </p:par>
                            </p:childTnLst>
                          </p:cTn>
                        </p:par>
                        <p:par>
                          <p:cTn id="34" fill="hold">
                            <p:stCondLst>
                              <p:cond delay="7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1000" fill="hold"/>
                                        <p:tgtEl>
                                          <p:spTgt spid="13"/>
                                        </p:tgtEl>
                                        <p:attrNameLst>
                                          <p:attrName>ppt_x</p:attrName>
                                        </p:attrNameLst>
                                      </p:cBhvr>
                                      <p:tavLst>
                                        <p:tav tm="0">
                                          <p:val>
                                            <p:strVal val="0-#ppt_w/2"/>
                                          </p:val>
                                        </p:tav>
                                        <p:tav tm="100000">
                                          <p:val>
                                            <p:strVal val="#ppt_x"/>
                                          </p:val>
                                        </p:tav>
                                      </p:tavLst>
                                    </p:anim>
                                    <p:anim calcmode="lin" valueType="num">
                                      <p:cBhvr additive="base">
                                        <p:cTn id="38" dur="10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80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childTnLst>
                                </p:cTn>
                              </p:par>
                            </p:childTnLst>
                          </p:cTn>
                        </p:par>
                        <p:par>
                          <p:cTn id="43" fill="hold">
                            <p:stCondLst>
                              <p:cond delay="9000"/>
                            </p:stCondLst>
                            <p:childTnLst>
                              <p:par>
                                <p:cTn id="44" presetID="6" presetClass="entr" presetSubtype="16"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circle(in)">
                                      <p:cBhvr>
                                        <p:cTn id="46" dur="1000"/>
                                        <p:tgtEl>
                                          <p:spTgt spid="22"/>
                                        </p:tgtEl>
                                      </p:cBhvr>
                                    </p:animEffect>
                                  </p:childTnLst>
                                </p:cTn>
                              </p:par>
                            </p:childTnLst>
                          </p:cTn>
                        </p:par>
                        <p:par>
                          <p:cTn id="47" fill="hold">
                            <p:stCondLst>
                              <p:cond delay="10000"/>
                            </p:stCondLst>
                            <p:childTnLst>
                              <p:par>
                                <p:cTn id="48" presetID="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1000" fill="hold"/>
                                        <p:tgtEl>
                                          <p:spTgt spid="14"/>
                                        </p:tgtEl>
                                        <p:attrNameLst>
                                          <p:attrName>ppt_x</p:attrName>
                                        </p:attrNameLst>
                                      </p:cBhvr>
                                      <p:tavLst>
                                        <p:tav tm="0">
                                          <p:val>
                                            <p:strVal val="0-#ppt_w/2"/>
                                          </p:val>
                                        </p:tav>
                                        <p:tav tm="100000">
                                          <p:val>
                                            <p:strVal val="#ppt_x"/>
                                          </p:val>
                                        </p:tav>
                                      </p:tavLst>
                                    </p:anim>
                                    <p:anim calcmode="lin" valueType="num">
                                      <p:cBhvr additive="base">
                                        <p:cTn id="51" dur="1000" fill="hold"/>
                                        <p:tgtEl>
                                          <p:spTgt spid="14"/>
                                        </p:tgtEl>
                                        <p:attrNameLst>
                                          <p:attrName>ppt_y</p:attrName>
                                        </p:attrNameLst>
                                      </p:cBhvr>
                                      <p:tavLst>
                                        <p:tav tm="0">
                                          <p:val>
                                            <p:strVal val="#ppt_y"/>
                                          </p:val>
                                        </p:tav>
                                        <p:tav tm="100000">
                                          <p:val>
                                            <p:strVal val="#ppt_y"/>
                                          </p:val>
                                        </p:tav>
                                      </p:tavLst>
                                    </p:anim>
                                  </p:childTnLst>
                                </p:cTn>
                              </p:par>
                            </p:childTnLst>
                          </p:cTn>
                        </p:par>
                        <p:par>
                          <p:cTn id="52" fill="hold">
                            <p:stCondLst>
                              <p:cond delay="11000"/>
                            </p:stCondLst>
                            <p:childTnLst>
                              <p:par>
                                <p:cTn id="53" presetID="6"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circle(in)">
                                      <p:cBhvr>
                                        <p:cTn id="55" dur="1000"/>
                                        <p:tgtEl>
                                          <p:spTgt spid="23"/>
                                        </p:tgtEl>
                                      </p:cBhvr>
                                    </p:animEffect>
                                  </p:childTnLst>
                                </p:cTn>
                              </p:par>
                            </p:childTnLst>
                          </p:cTn>
                        </p:par>
                        <p:par>
                          <p:cTn id="56" fill="hold">
                            <p:stCondLst>
                              <p:cond delay="12000"/>
                            </p:stCondLst>
                            <p:childTnLst>
                              <p:par>
                                <p:cTn id="57" presetID="10" presetClass="entr" presetSubtype="0"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childTnLst>
                                </p:cTn>
                              </p:par>
                            </p:childTnLst>
                          </p:cTn>
                        </p:par>
                        <p:par>
                          <p:cTn id="60" fill="hold">
                            <p:stCondLst>
                              <p:cond delay="13000"/>
                            </p:stCondLst>
                            <p:childTnLst>
                              <p:par>
                                <p:cTn id="61" presetID="8"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diamond(in)">
                                      <p:cBhvr>
                                        <p:cTn id="63" dur="1000"/>
                                        <p:tgtEl>
                                          <p:spTgt spid="16"/>
                                        </p:tgtEl>
                                      </p:cBhvr>
                                    </p:animEffect>
                                  </p:childTnLst>
                                </p:cTn>
                              </p:par>
                            </p:childTnLst>
                          </p:cTn>
                        </p:par>
                        <p:par>
                          <p:cTn id="64" fill="hold">
                            <p:stCondLst>
                              <p:cond delay="14000"/>
                            </p:stCondLst>
                            <p:childTnLst>
                              <p:par>
                                <p:cTn id="65" presetID="8"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diamond(in)">
                                      <p:cBhvr>
                                        <p:cTn id="67" dur="1000"/>
                                        <p:tgtEl>
                                          <p:spTgt spid="15"/>
                                        </p:tgtEl>
                                      </p:cBhvr>
                                    </p:animEffect>
                                  </p:childTnLst>
                                </p:cTn>
                              </p:par>
                            </p:childTnLst>
                          </p:cTn>
                        </p:par>
                        <p:par>
                          <p:cTn id="68" fill="hold">
                            <p:stCondLst>
                              <p:cond delay="15000"/>
                            </p:stCondLst>
                            <p:childTnLst>
                              <p:par>
                                <p:cTn id="69" presetID="8" presetClass="entr" presetSubtype="16"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diamond(in)">
                                      <p:cBhvr>
                                        <p:cTn id="71" dur="1000"/>
                                        <p:tgtEl>
                                          <p:spTgt spid="17"/>
                                        </p:tgtEl>
                                      </p:cBhvr>
                                    </p:animEffect>
                                  </p:childTnLst>
                                </p:cTn>
                              </p:par>
                            </p:childTnLst>
                          </p:cTn>
                        </p:par>
                        <p:par>
                          <p:cTn id="72" fill="hold">
                            <p:stCondLst>
                              <p:cond delay="16000"/>
                            </p:stCondLst>
                            <p:childTnLst>
                              <p:par>
                                <p:cTn id="73" presetID="8" presetClass="entr" presetSubtype="16"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diamond(in)">
                                      <p:cBhvr>
                                        <p:cTn id="75" dur="1000"/>
                                        <p:tgtEl>
                                          <p:spTgt spid="18"/>
                                        </p:tgtEl>
                                      </p:cBhvr>
                                    </p:animEffect>
                                  </p:childTnLst>
                                </p:cTn>
                              </p:par>
                            </p:childTnLst>
                          </p:cTn>
                        </p:par>
                        <p:par>
                          <p:cTn id="76" fill="hold">
                            <p:stCondLst>
                              <p:cond delay="17000"/>
                            </p:stCondLst>
                            <p:childTnLst>
                              <p:par>
                                <p:cTn id="77" presetID="10" presetClass="entr" presetSubtype="0"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1000"/>
                                        <p:tgtEl>
                                          <p:spTgt spid="20"/>
                                        </p:tgtEl>
                                      </p:cBhvr>
                                    </p:animEffect>
                                  </p:childTnLst>
                                </p:cTn>
                              </p:par>
                            </p:childTnLst>
                          </p:cTn>
                        </p:par>
                        <p:par>
                          <p:cTn id="80" fill="hold">
                            <p:stCondLst>
                              <p:cond delay="18000"/>
                            </p:stCondLst>
                            <p:childTnLst>
                              <p:par>
                                <p:cTn id="81" presetID="8"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diamond(in)">
                                      <p:cBhvr>
                                        <p:cTn id="8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274638"/>
            <a:ext cx="8229600" cy="1143000"/>
          </a:xfrm>
          <a:solidFill>
            <a:srgbClr val="FF9900"/>
          </a:solidFill>
        </p:spPr>
        <p:txBody>
          <a:bodyPr/>
          <a:lstStyle/>
          <a:p>
            <a:pPr marL="484632" fontAlgn="auto">
              <a:spcAft>
                <a:spcPts val="0"/>
              </a:spcAft>
              <a:defRPr/>
            </a:pPr>
            <a:r>
              <a:rPr lang="tr-TR" dirty="0" smtClean="0">
                <a:solidFill>
                  <a:srgbClr val="009900"/>
                </a:solidFill>
              </a:rPr>
              <a:t>1-Birincil Tüketiciler (Otçullar)</a:t>
            </a:r>
          </a:p>
        </p:txBody>
      </p:sp>
      <p:sp>
        <p:nvSpPr>
          <p:cNvPr id="5" name="Rectangle 3"/>
          <p:cNvSpPr txBox="1">
            <a:spLocks noChangeArrowheads="1"/>
          </p:cNvSpPr>
          <p:nvPr/>
        </p:nvSpPr>
        <p:spPr bwMode="auto">
          <a:xfrm>
            <a:off x="457200" y="1600200"/>
            <a:ext cx="8229600" cy="2362200"/>
          </a:xfrm>
          <a:prstGeom prst="rect">
            <a:avLst/>
          </a:prstGeom>
          <a:solidFill>
            <a:srgbClr val="99CCFF"/>
          </a:solidFill>
          <a:ln w="9525">
            <a:noFill/>
            <a:miter lim="800000"/>
            <a:headEnd/>
            <a:tailEnd/>
          </a:ln>
        </p:spPr>
        <p:txBody>
          <a:bodyPr/>
          <a:lstStyle/>
          <a:p>
            <a:pPr marL="447675" indent="-382588">
              <a:spcBef>
                <a:spcPct val="20000"/>
              </a:spcBef>
              <a:buClr>
                <a:schemeClr val="accent1"/>
              </a:buClr>
              <a:buSzPct val="80000"/>
              <a:buFont typeface="Wingdings 2" pitchFamily="18" charset="2"/>
              <a:buChar char=""/>
            </a:pPr>
            <a:r>
              <a:rPr lang="tr-TR" sz="3000">
                <a:solidFill>
                  <a:srgbClr val="FF0000"/>
                </a:solidFill>
                <a:latin typeface="Century Gothic" pitchFamily="34" charset="0"/>
              </a:rPr>
              <a:t>Yalnızca bitkiler ile beslenirler. Enerji kaynağı olarak bitkilerin yapısında biriken organik maddeleri kullanırlar.</a:t>
            </a:r>
          </a:p>
          <a:p>
            <a:pPr marL="447675" indent="-382588">
              <a:spcBef>
                <a:spcPct val="20000"/>
              </a:spcBef>
              <a:buClr>
                <a:schemeClr val="accent1"/>
              </a:buClr>
              <a:buSzPct val="80000"/>
              <a:buFont typeface="Wingdings 2" pitchFamily="18" charset="2"/>
              <a:buChar char=""/>
            </a:pPr>
            <a:r>
              <a:rPr lang="tr-TR" sz="3000">
                <a:solidFill>
                  <a:srgbClr val="000099"/>
                </a:solidFill>
                <a:latin typeface="Century Gothic" pitchFamily="34" charset="0"/>
              </a:rPr>
              <a:t>Örn; tavşan-geyik-kuzu-at…vb</a:t>
            </a:r>
          </a:p>
        </p:txBody>
      </p:sp>
      <p:pic>
        <p:nvPicPr>
          <p:cNvPr id="32771" name="Picture 4" descr="unicorn_standing_look_md_wht"/>
          <p:cNvPicPr>
            <a:picLocks noChangeAspect="1" noChangeArrowheads="1" noCrop="1"/>
          </p:cNvPicPr>
          <p:nvPr/>
        </p:nvPicPr>
        <p:blipFill>
          <a:blip r:embed="rId2" cstate="print"/>
          <a:srcRect/>
          <a:stretch>
            <a:fillRect/>
          </a:stretch>
        </p:blipFill>
        <p:spPr bwMode="auto">
          <a:xfrm>
            <a:off x="5791200" y="4191000"/>
            <a:ext cx="1238250" cy="1238250"/>
          </a:xfrm>
          <a:prstGeom prst="rect">
            <a:avLst/>
          </a:prstGeom>
          <a:noFill/>
          <a:ln w="9525">
            <a:noFill/>
            <a:miter lim="800000"/>
            <a:headEnd/>
            <a:tailEnd/>
          </a:ln>
        </p:spPr>
      </p:pic>
      <p:pic>
        <p:nvPicPr>
          <p:cNvPr id="32772" name="Picture 5" descr="_96_"/>
          <p:cNvPicPr>
            <a:picLocks noChangeAspect="1" noChangeArrowheads="1" noCrop="1"/>
          </p:cNvPicPr>
          <p:nvPr/>
        </p:nvPicPr>
        <p:blipFill>
          <a:blip r:embed="rId3" cstate="print"/>
          <a:srcRect/>
          <a:stretch>
            <a:fillRect/>
          </a:stretch>
        </p:blipFill>
        <p:spPr bwMode="auto">
          <a:xfrm>
            <a:off x="0" y="3962400"/>
            <a:ext cx="1095375" cy="1905000"/>
          </a:xfrm>
          <a:prstGeom prst="rect">
            <a:avLst/>
          </a:prstGeom>
          <a:noFill/>
          <a:ln w="9525">
            <a:noFill/>
            <a:miter lim="800000"/>
            <a:headEnd/>
            <a:tailEnd/>
          </a:ln>
        </p:spPr>
      </p:pic>
      <p:pic>
        <p:nvPicPr>
          <p:cNvPr id="32773" name="Picture 6" descr="_192_"/>
          <p:cNvPicPr>
            <a:picLocks noChangeAspect="1" noChangeArrowheads="1" noCrop="1"/>
          </p:cNvPicPr>
          <p:nvPr/>
        </p:nvPicPr>
        <p:blipFill>
          <a:blip r:embed="rId4" cstate="print"/>
          <a:srcRect/>
          <a:stretch>
            <a:fillRect/>
          </a:stretch>
        </p:blipFill>
        <p:spPr bwMode="auto">
          <a:xfrm>
            <a:off x="1295400" y="4343400"/>
            <a:ext cx="952500" cy="723900"/>
          </a:xfrm>
          <a:prstGeom prst="rect">
            <a:avLst/>
          </a:prstGeom>
          <a:noFill/>
          <a:ln w="9525">
            <a:noFill/>
            <a:miter lim="800000"/>
            <a:headEnd/>
            <a:tailEnd/>
          </a:ln>
        </p:spPr>
      </p:pic>
      <p:pic>
        <p:nvPicPr>
          <p:cNvPr id="32774" name="Picture 7" descr="_632_"/>
          <p:cNvPicPr>
            <a:picLocks noChangeAspect="1" noChangeArrowheads="1" noCrop="1"/>
          </p:cNvPicPr>
          <p:nvPr/>
        </p:nvPicPr>
        <p:blipFill>
          <a:blip r:embed="rId5" cstate="print"/>
          <a:srcRect/>
          <a:stretch>
            <a:fillRect/>
          </a:stretch>
        </p:blipFill>
        <p:spPr bwMode="auto">
          <a:xfrm>
            <a:off x="4038600" y="4343400"/>
            <a:ext cx="1162050" cy="952500"/>
          </a:xfrm>
          <a:prstGeom prst="rect">
            <a:avLst/>
          </a:prstGeom>
          <a:noFill/>
          <a:ln w="9525">
            <a:noFill/>
            <a:miter lim="800000"/>
            <a:headEnd/>
            <a:tailEnd/>
          </a:ln>
        </p:spPr>
      </p:pic>
      <p:pic>
        <p:nvPicPr>
          <p:cNvPr id="32775" name="Picture 8" descr="black_sheep_md_wht"/>
          <p:cNvPicPr>
            <a:picLocks noChangeAspect="1" noChangeArrowheads="1" noCrop="1"/>
          </p:cNvPicPr>
          <p:nvPr/>
        </p:nvPicPr>
        <p:blipFill>
          <a:blip r:embed="rId6" cstate="print"/>
          <a:srcRect/>
          <a:stretch>
            <a:fillRect/>
          </a:stretch>
        </p:blipFill>
        <p:spPr bwMode="auto">
          <a:xfrm>
            <a:off x="5562600" y="5486400"/>
            <a:ext cx="1143000" cy="952500"/>
          </a:xfrm>
          <a:prstGeom prst="rect">
            <a:avLst/>
          </a:prstGeom>
          <a:noFill/>
          <a:ln w="9525">
            <a:noFill/>
            <a:miter lim="800000"/>
            <a:headEnd/>
            <a:tailEnd/>
          </a:ln>
        </p:spPr>
      </p:pic>
      <p:pic>
        <p:nvPicPr>
          <p:cNvPr id="32776" name="Picture 9" descr="buckterritory_fighting_md_wht"/>
          <p:cNvPicPr>
            <a:picLocks noChangeAspect="1" noChangeArrowheads="1" noCrop="1"/>
          </p:cNvPicPr>
          <p:nvPr/>
        </p:nvPicPr>
        <p:blipFill>
          <a:blip r:embed="rId7" cstate="print"/>
          <a:srcRect/>
          <a:stretch>
            <a:fillRect/>
          </a:stretch>
        </p:blipFill>
        <p:spPr bwMode="auto">
          <a:xfrm>
            <a:off x="1371600" y="5562600"/>
            <a:ext cx="1143000" cy="857250"/>
          </a:xfrm>
          <a:prstGeom prst="rect">
            <a:avLst/>
          </a:prstGeom>
          <a:noFill/>
          <a:ln w="9525">
            <a:noFill/>
            <a:miter lim="800000"/>
            <a:headEnd/>
            <a:tailEnd/>
          </a:ln>
        </p:spPr>
      </p:pic>
      <p:pic>
        <p:nvPicPr>
          <p:cNvPr id="32777" name="Picture 10" descr="bunny_easter_eggs_md_wht"/>
          <p:cNvPicPr>
            <a:picLocks noChangeAspect="1" noChangeArrowheads="1" noCrop="1"/>
          </p:cNvPicPr>
          <p:nvPr/>
        </p:nvPicPr>
        <p:blipFill>
          <a:blip r:embed="rId8" cstate="print"/>
          <a:srcRect/>
          <a:stretch>
            <a:fillRect/>
          </a:stretch>
        </p:blipFill>
        <p:spPr bwMode="auto">
          <a:xfrm>
            <a:off x="3886200" y="5562600"/>
            <a:ext cx="1238250" cy="857250"/>
          </a:xfrm>
          <a:prstGeom prst="rect">
            <a:avLst/>
          </a:prstGeom>
          <a:noFill/>
          <a:ln w="9525">
            <a:noFill/>
            <a:miter lim="800000"/>
            <a:headEnd/>
            <a:tailEnd/>
          </a:ln>
        </p:spPr>
      </p:pic>
      <p:pic>
        <p:nvPicPr>
          <p:cNvPr id="32778" name="Picture 11" descr="TFRFE"/>
          <p:cNvPicPr>
            <a:picLocks noChangeAspect="1" noChangeArrowheads="1" noCrop="1"/>
          </p:cNvPicPr>
          <p:nvPr/>
        </p:nvPicPr>
        <p:blipFill>
          <a:blip r:embed="rId9" cstate="print"/>
          <a:srcRect/>
          <a:stretch>
            <a:fillRect/>
          </a:stretch>
        </p:blipFill>
        <p:spPr bwMode="auto">
          <a:xfrm>
            <a:off x="7315200" y="5715000"/>
            <a:ext cx="609600" cy="838200"/>
          </a:xfrm>
          <a:prstGeom prst="rect">
            <a:avLst/>
          </a:prstGeom>
          <a:noFill/>
          <a:ln w="9525">
            <a:noFill/>
            <a:miter lim="800000"/>
            <a:headEnd/>
            <a:tailEnd/>
          </a:ln>
        </p:spPr>
      </p:pic>
      <p:pic>
        <p:nvPicPr>
          <p:cNvPr id="32779" name="Picture 12" descr="TFR639"/>
          <p:cNvPicPr>
            <a:picLocks noChangeAspect="1" noChangeArrowheads="1" noCrop="1"/>
          </p:cNvPicPr>
          <p:nvPr/>
        </p:nvPicPr>
        <p:blipFill>
          <a:blip r:embed="rId10" cstate="print"/>
          <a:srcRect/>
          <a:stretch>
            <a:fillRect/>
          </a:stretch>
        </p:blipFill>
        <p:spPr bwMode="auto">
          <a:xfrm>
            <a:off x="7239000" y="4038600"/>
            <a:ext cx="1714500" cy="1714500"/>
          </a:xfrm>
          <a:prstGeom prst="rect">
            <a:avLst/>
          </a:prstGeom>
          <a:noFill/>
          <a:ln w="9525">
            <a:noFill/>
            <a:miter lim="800000"/>
            <a:headEnd/>
            <a:tailEnd/>
          </a:ln>
        </p:spPr>
      </p:pic>
      <p:pic>
        <p:nvPicPr>
          <p:cNvPr id="32780" name="Picture 13" descr="TFR63D"/>
          <p:cNvPicPr>
            <a:picLocks noChangeAspect="1" noChangeArrowheads="1" noCrop="1"/>
          </p:cNvPicPr>
          <p:nvPr/>
        </p:nvPicPr>
        <p:blipFill>
          <a:blip r:embed="rId11" cstate="print"/>
          <a:srcRect/>
          <a:stretch>
            <a:fillRect/>
          </a:stretch>
        </p:blipFill>
        <p:spPr bwMode="auto">
          <a:xfrm>
            <a:off x="2514600" y="4343400"/>
            <a:ext cx="1143000" cy="1143000"/>
          </a:xfrm>
          <a:prstGeom prst="rect">
            <a:avLst/>
          </a:prstGeom>
          <a:noFill/>
          <a:ln w="9525">
            <a:noFill/>
            <a:miter lim="800000"/>
            <a:headEnd/>
            <a:tailEnd/>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checkerboard(across)">
                                      <p:cBhvr>
                                        <p:cTn id="11" dur="500"/>
                                        <p:tgtEl>
                                          <p:spTgt spid="5">
                                            <p:bg/>
                                          </p:spTgt>
                                        </p:tgtEl>
                                      </p:cBhvr>
                                    </p:animEffect>
                                  </p:childTnLst>
                                </p:cTn>
                              </p:par>
                            </p:childTnLst>
                          </p:cTn>
                        </p:par>
                        <p:par>
                          <p:cTn id="12" fill="hold">
                            <p:stCondLst>
                              <p:cond delay="2500"/>
                            </p:stCondLst>
                            <p:childTnLst>
                              <p:par>
                                <p:cTn id="13" presetID="5" presetClass="entr" presetSubtype="1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checkerboard(across)">
                                      <p:cBhvr>
                                        <p:cTn id="15" dur="500"/>
                                        <p:tgtEl>
                                          <p:spTgt spid="5">
                                            <p:txEl>
                                              <p:pRg st="0" end="0"/>
                                            </p:txEl>
                                          </p:spTgt>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checkerboard(across)">
                                      <p:cBhvr>
                                        <p:cTn id="1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274638"/>
            <a:ext cx="8229600" cy="1143000"/>
          </a:xfrm>
          <a:solidFill>
            <a:srgbClr val="00FF00"/>
          </a:solidFill>
        </p:spPr>
        <p:txBody>
          <a:bodyPr/>
          <a:lstStyle/>
          <a:p>
            <a:pPr marL="484632" fontAlgn="auto">
              <a:spcAft>
                <a:spcPts val="0"/>
              </a:spcAft>
              <a:defRPr/>
            </a:pPr>
            <a:r>
              <a:rPr lang="tr-TR" dirty="0" smtClean="0">
                <a:solidFill>
                  <a:srgbClr val="FF0000"/>
                </a:solidFill>
              </a:rPr>
              <a:t>2-İkincil Tüketiciler (Etçiller)</a:t>
            </a:r>
          </a:p>
        </p:txBody>
      </p:sp>
      <p:sp>
        <p:nvSpPr>
          <p:cNvPr id="5" name="Rectangle 3"/>
          <p:cNvSpPr txBox="1">
            <a:spLocks noChangeArrowheads="1"/>
          </p:cNvSpPr>
          <p:nvPr/>
        </p:nvSpPr>
        <p:spPr bwMode="auto">
          <a:xfrm>
            <a:off x="457200" y="1600200"/>
            <a:ext cx="8229600" cy="1981200"/>
          </a:xfrm>
          <a:prstGeom prst="rect">
            <a:avLst/>
          </a:prstGeom>
          <a:solidFill>
            <a:srgbClr val="FFCC99"/>
          </a:solidFill>
          <a:ln w="9525">
            <a:noFill/>
            <a:miter lim="800000"/>
            <a:headEnd/>
            <a:tailEnd/>
          </a:ln>
        </p:spPr>
        <p:txBody>
          <a:bodyPr/>
          <a:lstStyle/>
          <a:p>
            <a:pPr marL="447675" indent="-382588">
              <a:spcBef>
                <a:spcPct val="20000"/>
              </a:spcBef>
              <a:buClr>
                <a:schemeClr val="accent1"/>
              </a:buClr>
              <a:buSzPct val="80000"/>
              <a:buFont typeface="Wingdings 2" pitchFamily="18" charset="2"/>
              <a:buChar char=""/>
            </a:pPr>
            <a:r>
              <a:rPr lang="tr-TR" sz="3000">
                <a:solidFill>
                  <a:srgbClr val="009900"/>
                </a:solidFill>
                <a:latin typeface="Century Gothic" pitchFamily="34" charset="0"/>
              </a:rPr>
              <a:t>Yaşamlarını ot yiyen hayvanları yiyerek sürdüren canlılardır.</a:t>
            </a:r>
          </a:p>
          <a:p>
            <a:pPr marL="447675" indent="-382588">
              <a:spcBef>
                <a:spcPct val="20000"/>
              </a:spcBef>
              <a:buClr>
                <a:schemeClr val="accent1"/>
              </a:buClr>
              <a:buSzPct val="80000"/>
              <a:buFont typeface="Wingdings 2" pitchFamily="18" charset="2"/>
              <a:buChar char=""/>
            </a:pPr>
            <a:r>
              <a:rPr lang="tr-TR" sz="3000">
                <a:solidFill>
                  <a:srgbClr val="009900"/>
                </a:solidFill>
                <a:latin typeface="Century Gothic" pitchFamily="34" charset="0"/>
              </a:rPr>
              <a:t>Örn;Aslan-yılan-yırtıcı kuşlar…vb</a:t>
            </a:r>
          </a:p>
        </p:txBody>
      </p:sp>
      <p:pic>
        <p:nvPicPr>
          <p:cNvPr id="33795" name="Picture 4" descr="animasyon__5_"/>
          <p:cNvPicPr>
            <a:picLocks noChangeAspect="1" noChangeArrowheads="1" noCrop="1"/>
          </p:cNvPicPr>
          <p:nvPr/>
        </p:nvPicPr>
        <p:blipFill>
          <a:blip r:embed="rId2" cstate="print"/>
          <a:srcRect/>
          <a:stretch>
            <a:fillRect/>
          </a:stretch>
        </p:blipFill>
        <p:spPr bwMode="auto">
          <a:xfrm>
            <a:off x="6781800" y="4267200"/>
            <a:ext cx="1543050" cy="1163638"/>
          </a:xfrm>
          <a:prstGeom prst="rect">
            <a:avLst/>
          </a:prstGeom>
          <a:noFill/>
          <a:ln w="9525">
            <a:noFill/>
            <a:miter lim="800000"/>
            <a:headEnd/>
            <a:tailEnd/>
          </a:ln>
        </p:spPr>
      </p:pic>
      <p:pic>
        <p:nvPicPr>
          <p:cNvPr id="33796" name="Picture 5" descr="fox_with_sheep_md_wht"/>
          <p:cNvPicPr>
            <a:picLocks noChangeAspect="1" noChangeArrowheads="1" noCrop="1"/>
          </p:cNvPicPr>
          <p:nvPr/>
        </p:nvPicPr>
        <p:blipFill>
          <a:blip r:embed="rId3" cstate="print"/>
          <a:srcRect/>
          <a:stretch>
            <a:fillRect/>
          </a:stretch>
        </p:blipFill>
        <p:spPr bwMode="auto">
          <a:xfrm>
            <a:off x="2667000" y="4267200"/>
            <a:ext cx="1236663" cy="1447800"/>
          </a:xfrm>
          <a:prstGeom prst="rect">
            <a:avLst/>
          </a:prstGeom>
          <a:noFill/>
          <a:ln w="9525">
            <a:noFill/>
            <a:miter lim="800000"/>
            <a:headEnd/>
            <a:tailEnd/>
          </a:ln>
        </p:spPr>
      </p:pic>
      <p:pic>
        <p:nvPicPr>
          <p:cNvPr id="33797" name="Picture 6" descr="TFR270"/>
          <p:cNvPicPr>
            <a:picLocks noChangeAspect="1" noChangeArrowheads="1" noCrop="1"/>
          </p:cNvPicPr>
          <p:nvPr/>
        </p:nvPicPr>
        <p:blipFill>
          <a:blip r:embed="rId4" cstate="print"/>
          <a:srcRect/>
          <a:stretch>
            <a:fillRect/>
          </a:stretch>
        </p:blipFill>
        <p:spPr bwMode="auto">
          <a:xfrm>
            <a:off x="609600" y="4191000"/>
            <a:ext cx="1447800" cy="1030288"/>
          </a:xfrm>
          <a:prstGeom prst="rect">
            <a:avLst/>
          </a:prstGeom>
          <a:noFill/>
          <a:ln w="9525">
            <a:noFill/>
            <a:miter lim="800000"/>
            <a:headEnd/>
            <a:tailEnd/>
          </a:ln>
        </p:spPr>
      </p:pic>
      <p:pic>
        <p:nvPicPr>
          <p:cNvPr id="33798" name="Picture 7" descr="TFR370"/>
          <p:cNvPicPr>
            <a:picLocks noChangeAspect="1" noChangeArrowheads="1" noCrop="1"/>
          </p:cNvPicPr>
          <p:nvPr/>
        </p:nvPicPr>
        <p:blipFill>
          <a:blip r:embed="rId5" cstate="print"/>
          <a:srcRect/>
          <a:stretch>
            <a:fillRect/>
          </a:stretch>
        </p:blipFill>
        <p:spPr bwMode="auto">
          <a:xfrm>
            <a:off x="4648200" y="4343400"/>
            <a:ext cx="1714500" cy="1714500"/>
          </a:xfrm>
          <a:prstGeom prst="rect">
            <a:avLst/>
          </a:prstGeom>
          <a:noFill/>
          <a:ln w="9525">
            <a:noFill/>
            <a:miter lim="800000"/>
            <a:headEnd/>
            <a:tailEnd/>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checkerboard(across)">
                                      <p:cBhvr>
                                        <p:cTn id="11" dur="500"/>
                                        <p:tgtEl>
                                          <p:spTgt spid="5">
                                            <p:bg/>
                                          </p:spTgt>
                                        </p:tgtEl>
                                      </p:cBhvr>
                                    </p:animEffect>
                                  </p:childTnLst>
                                </p:cTn>
                              </p:par>
                            </p:childTnLst>
                          </p:cTn>
                        </p:par>
                        <p:par>
                          <p:cTn id="12" fill="hold">
                            <p:stCondLst>
                              <p:cond delay="2500"/>
                            </p:stCondLst>
                            <p:childTnLst>
                              <p:par>
                                <p:cTn id="13" presetID="5" presetClass="entr" presetSubtype="1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checkerboard(across)">
                                      <p:cBhvr>
                                        <p:cTn id="15" dur="500"/>
                                        <p:tgtEl>
                                          <p:spTgt spid="5">
                                            <p:txEl>
                                              <p:pRg st="0" end="0"/>
                                            </p:txEl>
                                          </p:spTgt>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checkerboard(across)">
                                      <p:cBhvr>
                                        <p:cTn id="1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274638"/>
            <a:ext cx="8229600" cy="1143000"/>
          </a:xfrm>
          <a:gradFill rotWithShape="1">
            <a:gsLst>
              <a:gs pos="0">
                <a:schemeClr val="accent1"/>
              </a:gs>
              <a:gs pos="100000">
                <a:schemeClr val="accent1">
                  <a:gamma/>
                  <a:shade val="46275"/>
                  <a:invGamma/>
                </a:schemeClr>
              </a:gs>
            </a:gsLst>
            <a:lin ang="2700000" scaled="1"/>
          </a:gradFill>
        </p:spPr>
        <p:txBody>
          <a:bodyPr>
            <a:normAutofit fontScale="90000"/>
          </a:bodyPr>
          <a:lstStyle/>
          <a:p>
            <a:pPr marL="484632" fontAlgn="auto">
              <a:spcAft>
                <a:spcPts val="0"/>
              </a:spcAft>
              <a:defRPr/>
            </a:pPr>
            <a:r>
              <a:rPr lang="tr-TR" dirty="0" smtClean="0">
                <a:solidFill>
                  <a:srgbClr val="FF0000"/>
                </a:solidFill>
              </a:rPr>
              <a:t>3-Üçüncül Tüketiciler (Hepçiller)</a:t>
            </a:r>
          </a:p>
        </p:txBody>
      </p:sp>
      <p:sp>
        <p:nvSpPr>
          <p:cNvPr id="5" name="Rectangle 3"/>
          <p:cNvSpPr txBox="1">
            <a:spLocks noChangeArrowheads="1"/>
          </p:cNvSpPr>
          <p:nvPr/>
        </p:nvSpPr>
        <p:spPr bwMode="auto">
          <a:xfrm>
            <a:off x="457200" y="1600200"/>
            <a:ext cx="8229600" cy="2286000"/>
          </a:xfrm>
          <a:prstGeom prst="rect">
            <a:avLst/>
          </a:prstGeom>
          <a:gradFill rotWithShape="1">
            <a:gsLst>
              <a:gs pos="0">
                <a:srgbClr val="FF66FF"/>
              </a:gs>
              <a:gs pos="100000">
                <a:srgbClr val="FFB1FF"/>
              </a:gs>
            </a:gsLst>
            <a:lin ang="2700000" scaled="1"/>
          </a:gradFill>
          <a:ln w="9525">
            <a:noFill/>
            <a:miter lim="800000"/>
            <a:headEnd/>
            <a:tailEnd/>
          </a:ln>
        </p:spPr>
        <p:txBody>
          <a:bodyPr/>
          <a:lstStyle/>
          <a:p>
            <a:pPr marL="447675" indent="-382588">
              <a:spcBef>
                <a:spcPct val="20000"/>
              </a:spcBef>
              <a:buClr>
                <a:schemeClr val="accent1"/>
              </a:buClr>
              <a:buSzPct val="80000"/>
              <a:buFont typeface="Wingdings 2" pitchFamily="18" charset="2"/>
              <a:buChar char=""/>
            </a:pPr>
            <a:r>
              <a:rPr lang="tr-TR" sz="3000">
                <a:solidFill>
                  <a:srgbClr val="009900"/>
                </a:solidFill>
                <a:latin typeface="Century Gothic" pitchFamily="34" charset="0"/>
              </a:rPr>
              <a:t>Hem bitkisel hem de hayvansal besin maddelerini yiyerek yaşamlarını sürdüren canlılardır.</a:t>
            </a:r>
          </a:p>
          <a:p>
            <a:pPr marL="447675" indent="-382588">
              <a:spcBef>
                <a:spcPct val="20000"/>
              </a:spcBef>
              <a:buClr>
                <a:schemeClr val="accent1"/>
              </a:buClr>
              <a:buSzPct val="80000"/>
              <a:buFont typeface="Wingdings 2" pitchFamily="18" charset="2"/>
              <a:buChar char=""/>
            </a:pPr>
            <a:r>
              <a:rPr lang="tr-TR" sz="3000">
                <a:solidFill>
                  <a:srgbClr val="009900"/>
                </a:solidFill>
                <a:latin typeface="Century Gothic" pitchFamily="34" charset="0"/>
              </a:rPr>
              <a:t>Örn; İnsan-domuz-ayı…vb</a:t>
            </a:r>
          </a:p>
        </p:txBody>
      </p:sp>
      <p:pic>
        <p:nvPicPr>
          <p:cNvPr id="34819" name="Picture 4" descr="brownbear2_gothoney_md_wht"/>
          <p:cNvPicPr>
            <a:picLocks noChangeAspect="1" noChangeArrowheads="1" noCrop="1"/>
          </p:cNvPicPr>
          <p:nvPr/>
        </p:nvPicPr>
        <p:blipFill>
          <a:blip r:embed="rId2" cstate="print"/>
          <a:srcRect/>
          <a:stretch>
            <a:fillRect/>
          </a:stretch>
        </p:blipFill>
        <p:spPr bwMode="auto">
          <a:xfrm>
            <a:off x="7467600" y="4724400"/>
            <a:ext cx="904875" cy="1143000"/>
          </a:xfrm>
          <a:prstGeom prst="rect">
            <a:avLst/>
          </a:prstGeom>
          <a:noFill/>
          <a:ln w="9525">
            <a:noFill/>
            <a:miter lim="800000"/>
            <a:headEnd/>
            <a:tailEnd/>
          </a:ln>
        </p:spPr>
      </p:pic>
      <p:pic>
        <p:nvPicPr>
          <p:cNvPr id="34820" name="Picture 5" descr="_484_"/>
          <p:cNvPicPr>
            <a:picLocks noChangeAspect="1" noChangeArrowheads="1" noCrop="1"/>
          </p:cNvPicPr>
          <p:nvPr/>
        </p:nvPicPr>
        <p:blipFill>
          <a:blip r:embed="rId3" cstate="print"/>
          <a:srcRect/>
          <a:stretch>
            <a:fillRect/>
          </a:stretch>
        </p:blipFill>
        <p:spPr bwMode="auto">
          <a:xfrm>
            <a:off x="762000" y="4648200"/>
            <a:ext cx="1152525" cy="962025"/>
          </a:xfrm>
          <a:prstGeom prst="rect">
            <a:avLst/>
          </a:prstGeom>
          <a:noFill/>
          <a:ln w="9525">
            <a:noFill/>
            <a:miter lim="800000"/>
            <a:headEnd/>
            <a:tailEnd/>
          </a:ln>
        </p:spPr>
      </p:pic>
      <p:pic>
        <p:nvPicPr>
          <p:cNvPr id="34821" name="Picture 6" descr="Kedi%203"/>
          <p:cNvPicPr>
            <a:picLocks noChangeAspect="1" noChangeArrowheads="1" noCrop="1"/>
          </p:cNvPicPr>
          <p:nvPr/>
        </p:nvPicPr>
        <p:blipFill>
          <a:blip r:embed="rId4" cstate="print"/>
          <a:srcRect/>
          <a:stretch>
            <a:fillRect/>
          </a:stretch>
        </p:blipFill>
        <p:spPr bwMode="auto">
          <a:xfrm>
            <a:off x="3886200" y="4800600"/>
            <a:ext cx="838200" cy="838200"/>
          </a:xfrm>
          <a:prstGeom prst="rect">
            <a:avLst/>
          </a:prstGeom>
          <a:noFill/>
          <a:ln w="9525">
            <a:noFill/>
            <a:miter lim="800000"/>
            <a:headEnd/>
            <a:tailEnd/>
          </a:ln>
        </p:spPr>
      </p:pic>
      <p:pic>
        <p:nvPicPr>
          <p:cNvPr id="34822" name="Picture 7" descr="tazanimated_1_"/>
          <p:cNvPicPr>
            <a:picLocks noChangeAspect="1" noChangeArrowheads="1" noCrop="1"/>
          </p:cNvPicPr>
          <p:nvPr/>
        </p:nvPicPr>
        <p:blipFill>
          <a:blip r:embed="rId5" cstate="print"/>
          <a:srcRect/>
          <a:stretch>
            <a:fillRect/>
          </a:stretch>
        </p:blipFill>
        <p:spPr bwMode="auto">
          <a:xfrm>
            <a:off x="5410200" y="4495800"/>
            <a:ext cx="1428750" cy="1428750"/>
          </a:xfrm>
          <a:prstGeom prst="rect">
            <a:avLst/>
          </a:prstGeom>
          <a:noFill/>
          <a:ln w="9525">
            <a:noFill/>
            <a:miter lim="800000"/>
            <a:headEnd/>
            <a:tailEnd/>
          </a:ln>
        </p:spPr>
      </p:pic>
      <p:pic>
        <p:nvPicPr>
          <p:cNvPr id="34823" name="Picture 8" descr="vulture_snacking_md_wht"/>
          <p:cNvPicPr>
            <a:picLocks noChangeAspect="1" noChangeArrowheads="1" noCrop="1"/>
          </p:cNvPicPr>
          <p:nvPr/>
        </p:nvPicPr>
        <p:blipFill>
          <a:blip r:embed="rId6" cstate="print"/>
          <a:srcRect/>
          <a:stretch>
            <a:fillRect/>
          </a:stretch>
        </p:blipFill>
        <p:spPr bwMode="auto">
          <a:xfrm>
            <a:off x="2438400" y="4572000"/>
            <a:ext cx="1238250" cy="1238250"/>
          </a:xfrm>
          <a:prstGeom prst="rect">
            <a:avLst/>
          </a:prstGeom>
          <a:noFill/>
          <a:ln w="9525">
            <a:noFill/>
            <a:miter lim="800000"/>
            <a:headEnd/>
            <a:tailEnd/>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checkerboard(across)">
                                      <p:cBhvr>
                                        <p:cTn id="11" dur="500"/>
                                        <p:tgtEl>
                                          <p:spTgt spid="5">
                                            <p:bg/>
                                          </p:spTgt>
                                        </p:tgtEl>
                                      </p:cBhvr>
                                    </p:animEffect>
                                  </p:childTnLst>
                                </p:cTn>
                              </p:par>
                            </p:childTnLst>
                          </p:cTn>
                        </p:par>
                        <p:par>
                          <p:cTn id="12" fill="hold">
                            <p:stCondLst>
                              <p:cond delay="2500"/>
                            </p:stCondLst>
                            <p:childTnLst>
                              <p:par>
                                <p:cTn id="13" presetID="5" presetClass="entr" presetSubtype="1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checkerboard(across)">
                                      <p:cBhvr>
                                        <p:cTn id="15" dur="500"/>
                                        <p:tgtEl>
                                          <p:spTgt spid="5">
                                            <p:txEl>
                                              <p:pRg st="0" end="0"/>
                                            </p:txEl>
                                          </p:spTgt>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checkerboard(across)">
                                      <p:cBhvr>
                                        <p:cTn id="1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Resim" descr="1.jpg"/>
          <p:cNvPicPr>
            <a:picLocks noChangeAspect="1"/>
          </p:cNvPicPr>
          <p:nvPr/>
        </p:nvPicPr>
        <p:blipFill>
          <a:blip r:embed="rId2" cstate="print"/>
          <a:stretch>
            <a:fillRect/>
          </a:stretch>
        </p:blipFill>
        <p:spPr>
          <a:xfrm>
            <a:off x="179512" y="332656"/>
            <a:ext cx="7176459" cy="4536504"/>
          </a:xfrm>
          <a:prstGeom prst="rect">
            <a:avLst/>
          </a:prstGeom>
          <a:ln w="88900" cap="sq" cmpd="thickThin">
            <a:solidFill>
              <a:srgbClr val="000000"/>
            </a:solidFill>
            <a:prstDash val="solid"/>
            <a:miter lim="800000"/>
          </a:ln>
          <a:effectLst>
            <a:innerShdw blurRad="76200">
              <a:srgbClr val="000000"/>
            </a:innerShdw>
          </a:effectLst>
        </p:spPr>
      </p:pic>
      <p:sp>
        <p:nvSpPr>
          <p:cNvPr id="6" name="5 Dikdörtgen"/>
          <p:cNvSpPr/>
          <p:nvPr/>
        </p:nvSpPr>
        <p:spPr>
          <a:xfrm>
            <a:off x="395536" y="5103674"/>
            <a:ext cx="7416824" cy="1754326"/>
          </a:xfrm>
          <a:prstGeom prst="rect">
            <a:avLst/>
          </a:prstGeom>
          <a:noFill/>
        </p:spPr>
        <p:txBody>
          <a:bodyPr>
            <a:spAutoFit/>
            <a:scene3d>
              <a:camera prst="orthographicFront"/>
              <a:lightRig rig="soft" dir="t">
                <a:rot lat="0" lon="0" rev="10800000"/>
              </a:lightRig>
            </a:scene3d>
            <a:sp3d>
              <a:bevelT w="27940" h="12700"/>
              <a:contourClr>
                <a:srgbClr val="DDDDDD"/>
              </a:contourClr>
            </a:sp3d>
          </a:bodyPr>
          <a:lstStyle/>
          <a:p>
            <a:pPr algn="ctr" fontAlgn="auto">
              <a:spcBef>
                <a:spcPts val="0"/>
              </a:spcBef>
              <a:spcAft>
                <a:spcPts val="0"/>
              </a:spcAft>
              <a:defRPr/>
            </a:pPr>
            <a:r>
              <a:rPr lang="tr-TR" sz="5400" b="1" spc="150" dirty="0">
                <a:ln w="11430"/>
                <a:solidFill>
                  <a:srgbClr val="F8F8F8"/>
                </a:solidFill>
                <a:effectLst>
                  <a:outerShdw blurRad="25400" algn="tl" rotWithShape="0">
                    <a:srgbClr val="000000">
                      <a:alpha val="43000"/>
                    </a:srgbClr>
                  </a:outerShdw>
                </a:effectLst>
                <a:latin typeface="+mn-lt"/>
                <a:cs typeface="+mn-cs"/>
              </a:rPr>
              <a:t>Yaşam alanı  besin zinciri</a:t>
            </a:r>
          </a:p>
        </p:txBody>
      </p:sp>
    </p:spTree>
  </p:cSld>
  <p:clrMapOvr>
    <a:masterClrMapping/>
  </p:clrMapOvr>
  <p:transition spd="med">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Resim" descr="2.jpg"/>
          <p:cNvPicPr>
            <a:picLocks noChangeAspect="1"/>
          </p:cNvPicPr>
          <p:nvPr/>
        </p:nvPicPr>
        <p:blipFill>
          <a:blip r:embed="rId2" cstate="print"/>
          <a:stretch>
            <a:fillRect/>
          </a:stretch>
        </p:blipFill>
        <p:spPr>
          <a:xfrm>
            <a:off x="179512" y="476672"/>
            <a:ext cx="8136904" cy="6045997"/>
          </a:xfrm>
          <a:prstGeom prst="rect">
            <a:avLst/>
          </a:prstGeom>
          <a:solidFill>
            <a:schemeClr val="accent5">
              <a:lumMod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8" name="7 Dikdörtgen"/>
          <p:cNvSpPr/>
          <p:nvPr/>
        </p:nvSpPr>
        <p:spPr>
          <a:xfrm>
            <a:off x="684213" y="549275"/>
            <a:ext cx="287337" cy="71438"/>
          </a:xfrm>
          <a:prstGeom prst="rect">
            <a:avLst/>
          </a:prstGeom>
          <a:solidFill>
            <a:schemeClr val="accent5">
              <a:lumMod val="10000"/>
            </a:schemeClr>
          </a:solidFill>
          <a:ln>
            <a:solidFill>
              <a:schemeClr val="accent5">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9" name="8 Dikdörtgen"/>
          <p:cNvSpPr/>
          <p:nvPr/>
        </p:nvSpPr>
        <p:spPr>
          <a:xfrm>
            <a:off x="323850" y="549275"/>
            <a:ext cx="7993063" cy="719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10" name="9 Dikdörtgen"/>
          <p:cNvSpPr/>
          <p:nvPr/>
        </p:nvSpPr>
        <p:spPr>
          <a:xfrm>
            <a:off x="2267744" y="620688"/>
            <a:ext cx="4592924" cy="1754326"/>
          </a:xfrm>
          <a:prstGeom prst="rect">
            <a:avLst/>
          </a:prstGeom>
          <a:noFill/>
        </p:spPr>
        <p:txBody>
          <a:bodyPr>
            <a:spAutoFit/>
          </a:bodyPr>
          <a:lstStyle/>
          <a:p>
            <a:pPr algn="ctr" fontAlgn="auto">
              <a:spcBef>
                <a:spcPts val="0"/>
              </a:spcBef>
              <a:spcAft>
                <a:spcPts val="0"/>
              </a:spcAft>
              <a:defRPr/>
            </a:pPr>
            <a:r>
              <a:rPr lang="tr-TR"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rPr>
              <a:t>BESİN ZİNCİRİ</a:t>
            </a:r>
          </a:p>
          <a:p>
            <a:pPr algn="ctr" fontAlgn="auto">
              <a:spcBef>
                <a:spcPts val="0"/>
              </a:spcBef>
              <a:spcAft>
                <a:spcPts val="0"/>
              </a:spcAft>
              <a:defRPr/>
            </a:pPr>
            <a:endParaRPr lang="tr-TR"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764704"/>
          </a:xfrm>
        </p:spPr>
        <p:txBody>
          <a:bodyPr>
            <a:noAutofit/>
          </a:bodyPr>
          <a:lstStyle/>
          <a:p>
            <a:pPr marL="484632" fontAlgn="auto">
              <a:spcAft>
                <a:spcPts val="0"/>
              </a:spcAft>
              <a:defRPr/>
            </a:pPr>
            <a:r>
              <a:rPr lang="tr-TR" sz="4800" dirty="0" smtClean="0">
                <a:solidFill>
                  <a:srgbClr val="00B0F0"/>
                </a:solidFill>
                <a:effectLst/>
              </a:rPr>
              <a:t>sorular</a:t>
            </a:r>
            <a:endParaRPr lang="tr-TR" sz="4800" dirty="0">
              <a:solidFill>
                <a:srgbClr val="00B0F0"/>
              </a:solidFill>
              <a:effectLst/>
            </a:endParaRPr>
          </a:p>
        </p:txBody>
      </p:sp>
      <p:sp>
        <p:nvSpPr>
          <p:cNvPr id="36866" name="4 Metin kutusu"/>
          <p:cNvSpPr txBox="1">
            <a:spLocks noChangeArrowheads="1"/>
          </p:cNvSpPr>
          <p:nvPr/>
        </p:nvSpPr>
        <p:spPr bwMode="auto">
          <a:xfrm>
            <a:off x="0" y="908050"/>
            <a:ext cx="8964613" cy="2862322"/>
          </a:xfrm>
          <a:prstGeom prst="rect">
            <a:avLst/>
          </a:prstGeom>
          <a:noFill/>
          <a:ln w="9525">
            <a:noFill/>
            <a:miter lim="800000"/>
            <a:headEnd/>
            <a:tailEnd/>
          </a:ln>
        </p:spPr>
        <p:txBody>
          <a:bodyPr>
            <a:spAutoFit/>
          </a:bodyPr>
          <a:lstStyle/>
          <a:p>
            <a:r>
              <a:rPr lang="tr-TR" b="1" i="1" dirty="0">
                <a:solidFill>
                  <a:srgbClr val="CCECFF"/>
                </a:solidFill>
                <a:latin typeface="Century Gothic" pitchFamily="34" charset="0"/>
              </a:rPr>
              <a:t>1. Canlıların beslenme şekillerindeki farklılık sonucu bir canlı, diğerinin besini olur. Bu durumda aşağıdakilerden hangisi oluşur?</a:t>
            </a:r>
          </a:p>
          <a:p>
            <a:r>
              <a:rPr lang="tr-TR" b="1" i="1" dirty="0">
                <a:solidFill>
                  <a:srgbClr val="CCECFF"/>
                </a:solidFill>
                <a:latin typeface="Century Gothic" pitchFamily="34" charset="0"/>
              </a:rPr>
              <a:t> </a:t>
            </a:r>
          </a:p>
          <a:p>
            <a:r>
              <a:rPr lang="tr-TR" b="1" i="1" dirty="0">
                <a:solidFill>
                  <a:srgbClr val="CCECFF"/>
                </a:solidFill>
                <a:latin typeface="Century Gothic" pitchFamily="34" charset="0"/>
              </a:rPr>
              <a:t> </a:t>
            </a:r>
            <a:r>
              <a:rPr lang="tr-TR" b="1" i="1" dirty="0">
                <a:solidFill>
                  <a:srgbClr val="CCECFF"/>
                </a:solidFill>
                <a:latin typeface="Century Gothic" pitchFamily="34" charset="0"/>
                <a:hlinkClick r:id="rId2" action="ppaction://hlinksldjump"/>
              </a:rPr>
              <a:t>A. beslenme türleri</a:t>
            </a:r>
            <a:endParaRPr lang="tr-TR" b="1" i="1" dirty="0">
              <a:solidFill>
                <a:srgbClr val="CCECFF"/>
              </a:solidFill>
              <a:latin typeface="Century Gothic" pitchFamily="34" charset="0"/>
            </a:endParaRPr>
          </a:p>
          <a:p>
            <a:r>
              <a:rPr lang="tr-TR" b="1" i="1" dirty="0">
                <a:solidFill>
                  <a:srgbClr val="CCECFF"/>
                </a:solidFill>
                <a:latin typeface="Century Gothic" pitchFamily="34" charset="0"/>
              </a:rPr>
              <a:t> </a:t>
            </a:r>
            <a:r>
              <a:rPr lang="tr-TR" b="1" i="1" dirty="0">
                <a:solidFill>
                  <a:srgbClr val="CCECFF"/>
                </a:solidFill>
                <a:latin typeface="Century Gothic" pitchFamily="34" charset="0"/>
                <a:hlinkClick r:id="rId3" action="ppaction://hlinksldjump"/>
              </a:rPr>
              <a:t>B. besin zinciri</a:t>
            </a:r>
            <a:endParaRPr lang="tr-TR" b="1" i="1" dirty="0">
              <a:solidFill>
                <a:srgbClr val="CCECFF"/>
              </a:solidFill>
              <a:latin typeface="Century Gothic" pitchFamily="34" charset="0"/>
            </a:endParaRPr>
          </a:p>
          <a:p>
            <a:r>
              <a:rPr lang="tr-TR" b="1" i="1" dirty="0">
                <a:solidFill>
                  <a:srgbClr val="CCECFF"/>
                </a:solidFill>
                <a:latin typeface="Century Gothic" pitchFamily="34" charset="0"/>
                <a:hlinkClick r:id="rId2" action="ppaction://hlinksldjump"/>
              </a:rPr>
              <a:t> C. yaşam alanı</a:t>
            </a:r>
            <a:endParaRPr lang="tr-TR" b="1" i="1" dirty="0">
              <a:solidFill>
                <a:srgbClr val="CCECFF"/>
              </a:solidFill>
              <a:latin typeface="Century Gothic" pitchFamily="34" charset="0"/>
            </a:endParaRPr>
          </a:p>
          <a:p>
            <a:r>
              <a:rPr lang="tr-TR" b="1" i="1" dirty="0">
                <a:solidFill>
                  <a:srgbClr val="CCECFF"/>
                </a:solidFill>
                <a:latin typeface="Century Gothic" pitchFamily="34" charset="0"/>
                <a:hlinkClick r:id="rId2" action="ppaction://hlinksldjump"/>
              </a:rPr>
              <a:t> D. beslenme </a:t>
            </a:r>
            <a:r>
              <a:rPr lang="tr-TR" b="1" i="1" dirty="0" smtClean="0">
                <a:solidFill>
                  <a:srgbClr val="CCECFF"/>
                </a:solidFill>
                <a:latin typeface="Century Gothic" pitchFamily="34" charset="0"/>
                <a:hlinkClick r:id="rId2" action="ppaction://hlinksldjump"/>
              </a:rPr>
              <a:t>ilişkisi</a:t>
            </a:r>
            <a:endParaRPr lang="tr-TR" b="1" i="1" dirty="0" smtClean="0">
              <a:solidFill>
                <a:srgbClr val="CCECFF"/>
              </a:solidFill>
              <a:latin typeface="Century Gothic" pitchFamily="34" charset="0"/>
            </a:endParaRPr>
          </a:p>
          <a:p>
            <a:r>
              <a:rPr lang="tr-TR" dirty="0" smtClean="0">
                <a:hlinkClick r:id="rId4"/>
              </a:rPr>
              <a:t>www.</a:t>
            </a:r>
            <a:r>
              <a:rPr lang="tr-TR" dirty="0" err="1" smtClean="0">
                <a:hlinkClick r:id="rId4"/>
              </a:rPr>
              <a:t>sorubak</a:t>
            </a:r>
            <a:r>
              <a:rPr lang="tr-TR" dirty="0" smtClean="0">
                <a:hlinkClick r:id="rId4"/>
              </a:rPr>
              <a:t>.com</a:t>
            </a:r>
            <a:r>
              <a:rPr lang="tr-TR" dirty="0" smtClean="0"/>
              <a:t> </a:t>
            </a:r>
          </a:p>
          <a:p>
            <a:endParaRPr lang="tr-TR" b="1" i="1" dirty="0">
              <a:solidFill>
                <a:srgbClr val="CCECFF"/>
              </a:solidFill>
              <a:latin typeface="Century Gothic" pitchFamily="34" charset="0"/>
            </a:endParaRPr>
          </a:p>
          <a:p>
            <a:r>
              <a:rPr lang="tr-TR" dirty="0">
                <a:latin typeface="Century Gothic" pitchFamily="34" charset="0"/>
              </a:rPr>
              <a:t> </a:t>
            </a:r>
          </a:p>
        </p:txBody>
      </p:sp>
      <p:sp>
        <p:nvSpPr>
          <p:cNvPr id="36867" name="5 Metin kutusu"/>
          <p:cNvSpPr txBox="1">
            <a:spLocks noChangeArrowheads="1"/>
          </p:cNvSpPr>
          <p:nvPr/>
        </p:nvSpPr>
        <p:spPr bwMode="auto">
          <a:xfrm>
            <a:off x="0" y="4005263"/>
            <a:ext cx="8785225" cy="2030412"/>
          </a:xfrm>
          <a:prstGeom prst="rect">
            <a:avLst/>
          </a:prstGeom>
          <a:noFill/>
          <a:ln w="9525">
            <a:noFill/>
            <a:miter lim="800000"/>
            <a:headEnd/>
            <a:tailEnd/>
          </a:ln>
        </p:spPr>
        <p:txBody>
          <a:bodyPr>
            <a:spAutoFit/>
          </a:bodyPr>
          <a:lstStyle/>
          <a:p>
            <a:r>
              <a:rPr lang="tr-TR" b="1" i="1">
                <a:solidFill>
                  <a:srgbClr val="FFFFFF"/>
                </a:solidFill>
                <a:latin typeface="Century Gothic" pitchFamily="34" charset="0"/>
              </a:rPr>
              <a:t>2. Aşağıdakilerden hangisi yanlıştır?</a:t>
            </a:r>
          </a:p>
          <a:p>
            <a:r>
              <a:rPr lang="tr-TR" b="1" i="1">
                <a:solidFill>
                  <a:srgbClr val="FFFFFF"/>
                </a:solidFill>
                <a:latin typeface="Century Gothic" pitchFamily="34" charset="0"/>
              </a:rPr>
              <a:t> </a:t>
            </a:r>
          </a:p>
          <a:p>
            <a:r>
              <a:rPr lang="tr-TR" b="1" i="1">
                <a:solidFill>
                  <a:srgbClr val="FFFFFF"/>
                </a:solidFill>
                <a:latin typeface="Century Gothic" pitchFamily="34" charset="0"/>
              </a:rPr>
              <a:t> </a:t>
            </a:r>
            <a:r>
              <a:rPr lang="tr-TR" b="1" i="1">
                <a:solidFill>
                  <a:srgbClr val="FFFFFF"/>
                </a:solidFill>
                <a:latin typeface="Century Gothic" pitchFamily="34" charset="0"/>
                <a:hlinkClick r:id="rId2" action="ppaction://hlinksldjump"/>
              </a:rPr>
              <a:t>A. Besin zincirinde ilk sırada bitkiler bulunur.</a:t>
            </a:r>
            <a:endParaRPr lang="tr-TR" b="1" i="1">
              <a:solidFill>
                <a:srgbClr val="FFFFFF"/>
              </a:solidFill>
              <a:latin typeface="Century Gothic" pitchFamily="34" charset="0"/>
            </a:endParaRPr>
          </a:p>
          <a:p>
            <a:r>
              <a:rPr lang="tr-TR" b="1" i="1">
                <a:solidFill>
                  <a:srgbClr val="FFFFFF"/>
                </a:solidFill>
                <a:latin typeface="Century Gothic" pitchFamily="34" charset="0"/>
              </a:rPr>
              <a:t> </a:t>
            </a:r>
            <a:r>
              <a:rPr lang="tr-TR" b="1" i="1">
                <a:solidFill>
                  <a:srgbClr val="FFFFFF"/>
                </a:solidFill>
                <a:latin typeface="Century Gothic" pitchFamily="34" charset="0"/>
                <a:hlinkClick r:id="rId2" action="ppaction://hlinksldjump"/>
              </a:rPr>
              <a:t>B. Besin zincirleri karalar ve denizlerde oluşur.</a:t>
            </a:r>
            <a:endParaRPr lang="tr-TR" b="1" i="1">
              <a:solidFill>
                <a:srgbClr val="FFFFFF"/>
              </a:solidFill>
              <a:latin typeface="Century Gothic" pitchFamily="34" charset="0"/>
            </a:endParaRPr>
          </a:p>
          <a:p>
            <a:r>
              <a:rPr lang="tr-TR" b="1" i="1">
                <a:solidFill>
                  <a:srgbClr val="FFFFFF"/>
                </a:solidFill>
                <a:latin typeface="Century Gothic" pitchFamily="34" charset="0"/>
              </a:rPr>
              <a:t> </a:t>
            </a:r>
            <a:r>
              <a:rPr lang="tr-TR" b="1" i="1">
                <a:solidFill>
                  <a:srgbClr val="FFFFFF"/>
                </a:solidFill>
                <a:latin typeface="Century Gothic" pitchFamily="34" charset="0"/>
                <a:hlinkClick r:id="rId3" action="ppaction://hlinksldjump"/>
              </a:rPr>
              <a:t>C. Besin zincirindeki halkalardan birinin yok olması doğanın dengesini bozmaz.</a:t>
            </a:r>
            <a:endParaRPr lang="tr-TR" b="1" i="1">
              <a:solidFill>
                <a:srgbClr val="FFFFFF"/>
              </a:solidFill>
              <a:latin typeface="Century Gothic" pitchFamily="34" charset="0"/>
            </a:endParaRPr>
          </a:p>
          <a:p>
            <a:r>
              <a:rPr lang="tr-TR" b="1" i="1">
                <a:solidFill>
                  <a:srgbClr val="FFFFFF"/>
                </a:solidFill>
                <a:latin typeface="Century Gothic" pitchFamily="34" charset="0"/>
              </a:rPr>
              <a:t> </a:t>
            </a:r>
            <a:r>
              <a:rPr lang="tr-TR" b="1" i="1">
                <a:solidFill>
                  <a:srgbClr val="FFFFFF"/>
                </a:solidFill>
                <a:latin typeface="Century Gothic" pitchFamily="34" charset="0"/>
                <a:hlinkClick r:id="rId2" action="ppaction://hlinksldjump"/>
              </a:rPr>
              <a:t>D. Besin zincirinde her bir canlı bir diğerini yiyerek yaşar. </a:t>
            </a:r>
            <a:endParaRPr lang="tr-TR" b="1" i="1">
              <a:solidFill>
                <a:srgbClr val="FFFFFF"/>
              </a:solidFill>
              <a:latin typeface="Century Gothic" pitchFamily="34" charset="0"/>
            </a:endParaRPr>
          </a:p>
        </p:txBody>
      </p:sp>
    </p:spTree>
  </p:cSld>
  <p:clrMapOvr>
    <a:masterClrMapping/>
  </p:clrMapOvr>
  <p:transition spd="med">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7 Metin kutusu"/>
          <p:cNvSpPr txBox="1">
            <a:spLocks noChangeArrowheads="1"/>
          </p:cNvSpPr>
          <p:nvPr/>
        </p:nvSpPr>
        <p:spPr bwMode="auto">
          <a:xfrm>
            <a:off x="323850" y="404813"/>
            <a:ext cx="8640763" cy="2308225"/>
          </a:xfrm>
          <a:prstGeom prst="rect">
            <a:avLst/>
          </a:prstGeom>
          <a:noFill/>
          <a:ln w="9525">
            <a:noFill/>
            <a:miter lim="800000"/>
            <a:headEnd/>
            <a:tailEnd/>
          </a:ln>
        </p:spPr>
        <p:txBody>
          <a:bodyPr>
            <a:spAutoFit/>
          </a:bodyPr>
          <a:lstStyle/>
          <a:p>
            <a:r>
              <a:rPr lang="tr-TR" b="1" i="1">
                <a:solidFill>
                  <a:srgbClr val="FFFFFF"/>
                </a:solidFill>
                <a:latin typeface="Century Gothic" pitchFamily="34" charset="0"/>
              </a:rPr>
              <a:t>3.Besin zincirinin ilk basamağını oluşturan ................doğada canlıların beslenme ilişkilerini sürdürebilmesi için gereklidir.</a:t>
            </a:r>
          </a:p>
          <a:p>
            <a:r>
              <a:rPr lang="tr-TR" b="1" i="1">
                <a:solidFill>
                  <a:srgbClr val="FFFFFF"/>
                </a:solidFill>
                <a:latin typeface="Century Gothic" pitchFamily="34" charset="0"/>
              </a:rPr>
              <a:t> </a:t>
            </a:r>
          </a:p>
          <a:p>
            <a:r>
              <a:rPr lang="tr-TR" b="1" i="1">
                <a:solidFill>
                  <a:srgbClr val="FFFFFF"/>
                </a:solidFill>
                <a:latin typeface="Century Gothic" pitchFamily="34" charset="0"/>
                <a:hlinkClick r:id="rId2" action="ppaction://hlinksldjump"/>
              </a:rPr>
              <a:t>A.inekler </a:t>
            </a:r>
            <a:endParaRPr lang="tr-TR" b="1" i="1">
              <a:solidFill>
                <a:srgbClr val="FFFFFF"/>
              </a:solidFill>
              <a:latin typeface="Century Gothic" pitchFamily="34" charset="0"/>
            </a:endParaRPr>
          </a:p>
          <a:p>
            <a:r>
              <a:rPr lang="tr-TR" b="1" i="1">
                <a:solidFill>
                  <a:srgbClr val="FFFFFF"/>
                </a:solidFill>
                <a:latin typeface="Century Gothic" pitchFamily="34" charset="0"/>
                <a:hlinkClick r:id="rId2" action="ppaction://hlinksldjump"/>
              </a:rPr>
              <a:t>B.keneler </a:t>
            </a:r>
            <a:endParaRPr lang="tr-TR" b="1" i="1">
              <a:solidFill>
                <a:srgbClr val="FFFFFF"/>
              </a:solidFill>
              <a:latin typeface="Century Gothic" pitchFamily="34" charset="0"/>
            </a:endParaRPr>
          </a:p>
          <a:p>
            <a:r>
              <a:rPr lang="tr-TR" b="1" i="1">
                <a:solidFill>
                  <a:srgbClr val="FFFFFF"/>
                </a:solidFill>
                <a:latin typeface="Century Gothic" pitchFamily="34" charset="0"/>
                <a:hlinkClick r:id="rId2" action="ppaction://hlinksldjump"/>
              </a:rPr>
              <a:t>C.hayvanlar </a:t>
            </a:r>
            <a:endParaRPr lang="tr-TR" b="1" i="1">
              <a:solidFill>
                <a:srgbClr val="FFFFFF"/>
              </a:solidFill>
              <a:latin typeface="Century Gothic" pitchFamily="34" charset="0"/>
            </a:endParaRPr>
          </a:p>
          <a:p>
            <a:r>
              <a:rPr lang="tr-TR" b="1" i="1">
                <a:solidFill>
                  <a:srgbClr val="FFFFFF"/>
                </a:solidFill>
                <a:latin typeface="Century Gothic" pitchFamily="34" charset="0"/>
                <a:hlinkClick r:id="rId3" action="ppaction://hlinksldjump"/>
              </a:rPr>
              <a:t>D.bitkiler</a:t>
            </a:r>
            <a:endParaRPr lang="tr-TR" b="1" i="1">
              <a:solidFill>
                <a:srgbClr val="FFFFFF"/>
              </a:solidFill>
              <a:latin typeface="Century Gothic" pitchFamily="34" charset="0"/>
            </a:endParaRPr>
          </a:p>
          <a:p>
            <a:r>
              <a:rPr lang="tr-TR">
                <a:latin typeface="Century Gothic" pitchFamily="34" charset="0"/>
              </a:rPr>
              <a:t> </a:t>
            </a:r>
          </a:p>
        </p:txBody>
      </p:sp>
      <p:sp>
        <p:nvSpPr>
          <p:cNvPr id="37890" name="8 Metin kutusu"/>
          <p:cNvSpPr txBox="1">
            <a:spLocks noChangeArrowheads="1"/>
          </p:cNvSpPr>
          <p:nvPr/>
        </p:nvSpPr>
        <p:spPr bwMode="auto">
          <a:xfrm>
            <a:off x="179388" y="2708275"/>
            <a:ext cx="6264275" cy="1754188"/>
          </a:xfrm>
          <a:prstGeom prst="rect">
            <a:avLst/>
          </a:prstGeom>
          <a:noFill/>
          <a:ln w="9525">
            <a:noFill/>
            <a:miter lim="800000"/>
            <a:headEnd/>
            <a:tailEnd/>
          </a:ln>
        </p:spPr>
        <p:txBody>
          <a:bodyPr>
            <a:spAutoFit/>
          </a:bodyPr>
          <a:lstStyle/>
          <a:p>
            <a:r>
              <a:rPr lang="tr-TR" b="1" i="1">
                <a:solidFill>
                  <a:srgbClr val="FFFFFF"/>
                </a:solidFill>
                <a:latin typeface="Century Gothic" pitchFamily="34" charset="0"/>
              </a:rPr>
              <a:t>4.Aşağıdaki hangi besin zinciri doğrudur?</a:t>
            </a:r>
          </a:p>
          <a:p>
            <a:r>
              <a:rPr lang="tr-TR" b="1" i="1">
                <a:solidFill>
                  <a:srgbClr val="FFFFFF"/>
                </a:solidFill>
                <a:latin typeface="Century Gothic" pitchFamily="34" charset="0"/>
              </a:rPr>
              <a:t> </a:t>
            </a:r>
          </a:p>
          <a:p>
            <a:r>
              <a:rPr lang="tr-TR" b="1" i="1">
                <a:solidFill>
                  <a:srgbClr val="FFFFFF"/>
                </a:solidFill>
                <a:latin typeface="Century Gothic" pitchFamily="34" charset="0"/>
                <a:hlinkClick r:id="rId3" action="ppaction://hlinksldjump"/>
              </a:rPr>
              <a:t>A. ot---çekirge---kertenkele---baykuş</a:t>
            </a:r>
            <a:endParaRPr lang="tr-TR" b="1" i="1">
              <a:solidFill>
                <a:srgbClr val="FFFFFF"/>
              </a:solidFill>
              <a:latin typeface="Century Gothic" pitchFamily="34" charset="0"/>
            </a:endParaRPr>
          </a:p>
          <a:p>
            <a:r>
              <a:rPr lang="tr-TR" b="1" i="1">
                <a:solidFill>
                  <a:srgbClr val="FFFFFF"/>
                </a:solidFill>
                <a:latin typeface="Century Gothic" pitchFamily="34" charset="0"/>
                <a:hlinkClick r:id="rId2" action="ppaction://hlinksldjump"/>
              </a:rPr>
              <a:t>B. fare---buğday---akbaba---tilki---ayı</a:t>
            </a:r>
            <a:endParaRPr lang="tr-TR" b="1" i="1">
              <a:solidFill>
                <a:srgbClr val="FFFFFF"/>
              </a:solidFill>
              <a:latin typeface="Century Gothic" pitchFamily="34" charset="0"/>
            </a:endParaRPr>
          </a:p>
          <a:p>
            <a:r>
              <a:rPr lang="tr-TR" b="1" i="1">
                <a:solidFill>
                  <a:srgbClr val="FFFFFF"/>
                </a:solidFill>
                <a:latin typeface="Century Gothic" pitchFamily="34" charset="0"/>
                <a:hlinkClick r:id="rId2" action="ppaction://hlinksldjump"/>
              </a:rPr>
              <a:t>C.kurbağa---yılan---balık---tilki---böcek</a:t>
            </a:r>
            <a:endParaRPr lang="tr-TR" b="1" i="1">
              <a:solidFill>
                <a:srgbClr val="FFFFFF"/>
              </a:solidFill>
              <a:latin typeface="Century Gothic" pitchFamily="34" charset="0"/>
            </a:endParaRPr>
          </a:p>
          <a:p>
            <a:r>
              <a:rPr lang="tr-TR" b="1" i="1">
                <a:solidFill>
                  <a:srgbClr val="FFFFFF"/>
                </a:solidFill>
                <a:latin typeface="Century Gothic" pitchFamily="34" charset="0"/>
              </a:rPr>
              <a:t> </a:t>
            </a:r>
            <a:r>
              <a:rPr lang="tr-TR" b="1" i="1">
                <a:solidFill>
                  <a:srgbClr val="FFFFFF"/>
                </a:solidFill>
                <a:latin typeface="Century Gothic" pitchFamily="34" charset="0"/>
                <a:hlinkClick r:id="rId2" action="ppaction://hlinksldjump"/>
              </a:rPr>
              <a:t>D.fare---aslan---kurt---tavşan---havuç</a:t>
            </a:r>
            <a:endParaRPr lang="tr-TR" b="1" i="1">
              <a:solidFill>
                <a:srgbClr val="FFFFFF"/>
              </a:solidFill>
              <a:latin typeface="Century Gothic" pitchFamily="34" charset="0"/>
            </a:endParaRPr>
          </a:p>
        </p:txBody>
      </p:sp>
      <p:sp>
        <p:nvSpPr>
          <p:cNvPr id="37891" name="10 Metin kutusu"/>
          <p:cNvSpPr txBox="1">
            <a:spLocks noChangeArrowheads="1"/>
          </p:cNvSpPr>
          <p:nvPr/>
        </p:nvSpPr>
        <p:spPr bwMode="auto">
          <a:xfrm>
            <a:off x="323850" y="4868863"/>
            <a:ext cx="6119813" cy="369887"/>
          </a:xfrm>
          <a:prstGeom prst="rect">
            <a:avLst/>
          </a:prstGeom>
          <a:noFill/>
          <a:ln w="9525">
            <a:noFill/>
            <a:miter lim="800000"/>
            <a:headEnd/>
            <a:tailEnd/>
          </a:ln>
        </p:spPr>
        <p:txBody>
          <a:bodyPr>
            <a:spAutoFit/>
          </a:bodyPr>
          <a:lstStyle/>
          <a:p>
            <a:endParaRPr lang="tr-TR">
              <a:latin typeface="Century Gothic" pitchFamily="34" charset="0"/>
            </a:endParaRPr>
          </a:p>
        </p:txBody>
      </p:sp>
    </p:spTree>
  </p:cSld>
  <p:clrMapOvr>
    <a:masterClrMapping/>
  </p:clrMapOvr>
  <p:transition spd="med">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350" y="261144"/>
            <a:ext cx="8686800" cy="1001266"/>
          </a:xfrm>
        </p:spPr>
        <p:txBody>
          <a:bodyPr>
            <a:normAutofit fontScale="90000"/>
          </a:bodyPr>
          <a:lstStyle/>
          <a:p>
            <a:pPr marL="484632" algn="ctr" fontAlgn="auto">
              <a:spcAft>
                <a:spcPts val="0"/>
              </a:spcAft>
              <a:defRPr/>
            </a:pPr>
            <a:r>
              <a:rPr lang="tr-TR" b="1" i="1" dirty="0" smtClean="0">
                <a:solidFill>
                  <a:srgbClr val="FFFFFF"/>
                </a:solidFill>
              </a:rPr>
              <a:t>OLMADI.HAYDİ TEKRAR DENEYELİM.</a:t>
            </a:r>
            <a:endParaRPr lang="tr-TR" b="1" i="1" dirty="0">
              <a:solidFill>
                <a:srgbClr val="FFFFFF"/>
              </a:solidFill>
            </a:endParaRPr>
          </a:p>
        </p:txBody>
      </p:sp>
      <p:sp>
        <p:nvSpPr>
          <p:cNvPr id="4" name="3 Sol Ok">
            <a:hlinkClick r:id="rId2" action="ppaction://hlinksldjump"/>
          </p:cNvPr>
          <p:cNvSpPr/>
          <p:nvPr/>
        </p:nvSpPr>
        <p:spPr>
          <a:xfrm>
            <a:off x="2484438" y="4724400"/>
            <a:ext cx="4103687" cy="13684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pic>
        <p:nvPicPr>
          <p:cNvPr id="38915" name="5 Resim" descr="aglayan-bebek-resimleri---8.jpg"/>
          <p:cNvPicPr>
            <a:picLocks noChangeAspect="1"/>
          </p:cNvPicPr>
          <p:nvPr/>
        </p:nvPicPr>
        <p:blipFill>
          <a:blip r:embed="rId3" cstate="print"/>
          <a:srcRect/>
          <a:stretch>
            <a:fillRect/>
          </a:stretch>
        </p:blipFill>
        <p:spPr bwMode="auto">
          <a:xfrm>
            <a:off x="2411413" y="1628775"/>
            <a:ext cx="4176712" cy="2782888"/>
          </a:xfrm>
          <a:prstGeom prst="rect">
            <a:avLst/>
          </a:prstGeom>
          <a:noFill/>
          <a:ln w="9525">
            <a:noFill/>
            <a:miter lim="800000"/>
            <a:headEnd/>
            <a:tailEnd/>
          </a:ln>
        </p:spPr>
      </p:pic>
    </p:spTree>
  </p:cSld>
  <p:clrMapOvr>
    <a:masterClrMapping/>
  </p:clrMapOvr>
  <p:transition spd="med">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ağ Ok">
            <a:hlinkClick r:id="rId2" action="ppaction://hlinksldjump"/>
          </p:cNvPr>
          <p:cNvSpPr/>
          <p:nvPr/>
        </p:nvSpPr>
        <p:spPr>
          <a:xfrm>
            <a:off x="2700338" y="4797425"/>
            <a:ext cx="3816350" cy="12239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39938" name="5 Metin kutusu"/>
          <p:cNvSpPr txBox="1">
            <a:spLocks noChangeArrowheads="1"/>
          </p:cNvSpPr>
          <p:nvPr/>
        </p:nvSpPr>
        <p:spPr bwMode="auto">
          <a:xfrm>
            <a:off x="1116013" y="1125538"/>
            <a:ext cx="6840537" cy="519112"/>
          </a:xfrm>
          <a:prstGeom prst="rect">
            <a:avLst/>
          </a:prstGeom>
          <a:noFill/>
          <a:ln w="9525">
            <a:noFill/>
            <a:miter lim="800000"/>
            <a:headEnd/>
            <a:tailEnd/>
          </a:ln>
        </p:spPr>
        <p:txBody>
          <a:bodyPr>
            <a:spAutoFit/>
          </a:bodyPr>
          <a:lstStyle/>
          <a:p>
            <a:pPr algn="ctr"/>
            <a:r>
              <a:rPr lang="tr-TR" sz="2800" b="1" i="1">
                <a:solidFill>
                  <a:schemeClr val="tx2"/>
                </a:solidFill>
                <a:latin typeface="Century Gothic" pitchFamily="34" charset="0"/>
              </a:rPr>
              <a:t>DOĞRU YAPTIN.</a:t>
            </a:r>
            <a:r>
              <a:rPr lang="tr-TR" sz="2800" b="1" i="1">
                <a:solidFill>
                  <a:schemeClr val="tx2"/>
                </a:solidFill>
              </a:rPr>
              <a:t> </a:t>
            </a:r>
            <a:r>
              <a:rPr lang="tr-TR" sz="2800" b="1" i="1">
                <a:solidFill>
                  <a:schemeClr val="tx2"/>
                </a:solidFill>
                <a:latin typeface="Century Gothic" pitchFamily="34" charset="0"/>
              </a:rPr>
              <a:t>HAYDİ YENİ SORUYA</a:t>
            </a:r>
          </a:p>
        </p:txBody>
      </p:sp>
      <p:pic>
        <p:nvPicPr>
          <p:cNvPr id="39939" name="6 Resim" descr="imagesCAJIK9YM.jpg"/>
          <p:cNvPicPr>
            <a:picLocks noChangeAspect="1"/>
          </p:cNvPicPr>
          <p:nvPr/>
        </p:nvPicPr>
        <p:blipFill>
          <a:blip r:embed="rId3" cstate="print"/>
          <a:srcRect/>
          <a:stretch>
            <a:fillRect/>
          </a:stretch>
        </p:blipFill>
        <p:spPr bwMode="auto">
          <a:xfrm>
            <a:off x="3419475" y="1806575"/>
            <a:ext cx="2520950" cy="2422525"/>
          </a:xfrm>
          <a:prstGeom prst="rect">
            <a:avLst/>
          </a:prstGeom>
          <a:noFill/>
          <a:ln w="9525">
            <a:noFill/>
            <a:miter lim="800000"/>
            <a:headEnd/>
            <a:tailEnd/>
          </a:ln>
        </p:spPr>
      </p:pic>
    </p:spTree>
  </p:cSld>
  <p:clrMapOvr>
    <a:masterClrMapping/>
  </p:clrMapOvr>
  <p:transition spd="med">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75656" y="1052736"/>
            <a:ext cx="6462464" cy="3385542"/>
          </a:xfrm>
          <a:prstGeom prst="rect">
            <a:avLst/>
          </a:prstGeom>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ctr" fontAlgn="auto">
              <a:spcBef>
                <a:spcPts val="0"/>
              </a:spcBef>
              <a:spcAft>
                <a:spcPts val="0"/>
              </a:spcAft>
              <a:defRPr/>
            </a:pPr>
            <a:r>
              <a:rPr lang="tr-TR" sz="4000" b="1" i="1" dirty="0">
                <a:ln w="50800"/>
                <a:solidFill>
                  <a:schemeClr val="bg1">
                    <a:shade val="50000"/>
                  </a:schemeClr>
                </a:solidFill>
                <a:latin typeface="+mn-lt"/>
                <a:cs typeface="+mn-cs"/>
              </a:rPr>
              <a:t>HAZIRLIYANLAR</a:t>
            </a:r>
          </a:p>
          <a:p>
            <a:pPr algn="ctr" fontAlgn="auto">
              <a:spcBef>
                <a:spcPts val="0"/>
              </a:spcBef>
              <a:spcAft>
                <a:spcPts val="0"/>
              </a:spcAft>
              <a:defRPr/>
            </a:pPr>
            <a:r>
              <a:rPr lang="tr-TR" sz="4000" b="1" i="1" dirty="0">
                <a:ln w="50800"/>
                <a:solidFill>
                  <a:schemeClr val="bg1">
                    <a:shade val="50000"/>
                  </a:schemeClr>
                </a:solidFill>
                <a:latin typeface="+mn-lt"/>
                <a:cs typeface="+mn-cs"/>
              </a:rPr>
              <a:t>KADER GÖKÇE</a:t>
            </a:r>
          </a:p>
          <a:p>
            <a:pPr algn="ctr" fontAlgn="auto">
              <a:spcBef>
                <a:spcPts val="0"/>
              </a:spcBef>
              <a:spcAft>
                <a:spcPts val="0"/>
              </a:spcAft>
              <a:defRPr/>
            </a:pPr>
            <a:r>
              <a:rPr lang="tr-TR" sz="4000" b="1" i="1" dirty="0">
                <a:ln w="50800"/>
                <a:solidFill>
                  <a:schemeClr val="bg1">
                    <a:shade val="50000"/>
                  </a:schemeClr>
                </a:solidFill>
                <a:latin typeface="+mn-lt"/>
                <a:cs typeface="+mn-cs"/>
              </a:rPr>
              <a:t>KÜBRA KAYA</a:t>
            </a:r>
          </a:p>
          <a:p>
            <a:pPr algn="ctr" fontAlgn="auto">
              <a:spcBef>
                <a:spcPts val="0"/>
              </a:spcBef>
              <a:spcAft>
                <a:spcPts val="0"/>
              </a:spcAft>
              <a:defRPr/>
            </a:pPr>
            <a:r>
              <a:rPr lang="tr-TR" sz="4000" b="1" i="1" dirty="0">
                <a:ln w="50800"/>
                <a:solidFill>
                  <a:schemeClr val="bg1">
                    <a:shade val="50000"/>
                  </a:schemeClr>
                </a:solidFill>
                <a:latin typeface="+mn-lt"/>
                <a:cs typeface="+mn-cs"/>
              </a:rPr>
              <a:t>GÖKÇEN KARAARSLAN</a:t>
            </a:r>
          </a:p>
          <a:p>
            <a:pPr algn="ctr" fontAlgn="auto">
              <a:spcBef>
                <a:spcPts val="0"/>
              </a:spcBef>
              <a:spcAft>
                <a:spcPts val="0"/>
              </a:spcAft>
              <a:defRPr/>
            </a:pPr>
            <a:r>
              <a:rPr lang="tr-TR" sz="4000" b="1" i="1" dirty="0">
                <a:ln w="50800"/>
                <a:solidFill>
                  <a:schemeClr val="bg1">
                    <a:shade val="50000"/>
                  </a:schemeClr>
                </a:solidFill>
                <a:latin typeface="+mn-lt"/>
                <a:cs typeface="+mn-cs"/>
              </a:rPr>
              <a:t>EMİNE SUDE SİPAHİOGL</a:t>
            </a:r>
            <a:r>
              <a:rPr lang="tr-TR" sz="5400" b="1" i="1" dirty="0">
                <a:ln w="50800"/>
                <a:solidFill>
                  <a:schemeClr val="bg1">
                    <a:shade val="50000"/>
                  </a:schemeClr>
                </a:solidFill>
                <a:latin typeface="+mn-lt"/>
                <a:cs typeface="+mn-cs"/>
              </a:rPr>
              <a:t>u</a:t>
            </a:r>
            <a:endParaRPr lang="tr-TR" sz="4000" b="1" i="1" dirty="0">
              <a:ln w="50800"/>
              <a:solidFill>
                <a:schemeClr val="bg1">
                  <a:shade val="50000"/>
                </a:schemeClr>
              </a:solidFill>
              <a:latin typeface="+mn-lt"/>
              <a:cs typeface="+mn-cs"/>
            </a:endParaRPr>
          </a:p>
        </p:txBody>
      </p:sp>
    </p:spTree>
  </p:cSld>
  <p:clrMapOvr>
    <a:masterClrMapping/>
  </p:clrMapOvr>
  <p:transition spd="med">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Dikdörtgen"/>
          <p:cNvSpPr/>
          <p:nvPr/>
        </p:nvSpPr>
        <p:spPr>
          <a:xfrm>
            <a:off x="2268538" y="1125538"/>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16" name="15 Dikdörtgen"/>
          <p:cNvSpPr/>
          <p:nvPr/>
        </p:nvSpPr>
        <p:spPr>
          <a:xfrm>
            <a:off x="899592" y="620688"/>
            <a:ext cx="6912768" cy="511256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İzlediğiniz için </a:t>
            </a:r>
          </a:p>
          <a:p>
            <a:pPr algn="ctr" fontAlgn="auto">
              <a:spcBef>
                <a:spcPts val="0"/>
              </a:spcBef>
              <a:spcAft>
                <a:spcPts val="0"/>
              </a:spcAft>
              <a:defRPr/>
            </a:pPr>
            <a:r>
              <a:rPr lang="tr-TR" sz="7200" b="1" dirty="0"/>
              <a:t>Teşekkürler</a:t>
            </a:r>
          </a:p>
          <a:p>
            <a:pPr algn="ctr" fontAlgn="auto">
              <a:spcBef>
                <a:spcPts val="0"/>
              </a:spcBef>
              <a:spcAft>
                <a:spcPts val="0"/>
              </a:spcAft>
              <a:defRPr/>
            </a:pPr>
            <a:r>
              <a:rPr lang="tr-TR"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sym typeface="Wingdings" pitchFamily="2" charset="2"/>
              </a:rPr>
              <a:t> </a:t>
            </a:r>
            <a:endParaRPr lang="tr-TR"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med">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457200" y="1484313"/>
            <a:ext cx="7239000" cy="4972050"/>
          </a:xfrm>
        </p:spPr>
        <p:txBody>
          <a:bodyPr>
            <a:normAutofit fontScale="92500" lnSpcReduction="10000"/>
          </a:bodyPr>
          <a:lstStyle/>
          <a:p>
            <a:pPr marL="448056" indent="-384048" fontAlgn="auto">
              <a:spcAft>
                <a:spcPts val="0"/>
              </a:spcAft>
              <a:buFont typeface="Wingdings 2"/>
              <a:buNone/>
              <a:defRPr/>
            </a:pPr>
            <a:r>
              <a:rPr lang="tr-TR" dirty="0" smtClean="0">
                <a:solidFill>
                  <a:srgbClr val="FFFFFF"/>
                </a:solidFill>
              </a:rPr>
              <a:t>CANLILARIN  BİRBİRİNİ  BESİN  OLARAK KULLANMASI  SONUCUNDA  OLUŞAN ZİNCİRE</a:t>
            </a:r>
            <a:endParaRPr lang="tr-TR" sz="2800" b="1" dirty="0" smtClean="0">
              <a:ln w="50800"/>
              <a:solidFill>
                <a:schemeClr val="bg1">
                  <a:shade val="50000"/>
                </a:schemeClr>
              </a:solidFill>
            </a:endParaRPr>
          </a:p>
          <a:p>
            <a:pPr marL="448056" indent="-384048" fontAlgn="auto">
              <a:spcAft>
                <a:spcPts val="0"/>
              </a:spcAft>
              <a:buFont typeface="Wingdings 2"/>
              <a:buNone/>
              <a:defRPr/>
            </a:pPr>
            <a:r>
              <a:rPr lang="tr-TR" sz="2800" b="1" dirty="0" smtClean="0">
                <a:ln w="50800"/>
                <a:solidFill>
                  <a:srgbClr val="FFFFFF"/>
                </a:solidFill>
              </a:rPr>
              <a:t>Besin  zinciri  DENİR.  Besin zinciri iki temel canlı grubundan oluşur.  Bunlar  kendi besinini  kendileri  üreten  bitkiler  ve besinini  diğer  canlılardan </a:t>
            </a:r>
          </a:p>
          <a:p>
            <a:pPr marL="448056" indent="-384048" fontAlgn="auto">
              <a:spcAft>
                <a:spcPts val="0"/>
              </a:spcAft>
              <a:buFont typeface="Wingdings 2"/>
              <a:buNone/>
              <a:defRPr/>
            </a:pPr>
            <a:r>
              <a:rPr lang="tr-TR" sz="2800" b="1" dirty="0" smtClean="0">
                <a:ln w="50800"/>
                <a:solidFill>
                  <a:srgbClr val="FFFFFF"/>
                </a:solidFill>
              </a:rPr>
              <a:t> karşılayan kendi hayvanlardır .  Örneğin ,  söğüt  ağaçları fotosentez    kendi</a:t>
            </a:r>
          </a:p>
          <a:p>
            <a:pPr marL="448056" indent="-384048" fontAlgn="auto">
              <a:spcAft>
                <a:spcPts val="0"/>
              </a:spcAft>
              <a:buFont typeface="Wingdings 2"/>
              <a:buNone/>
              <a:defRPr/>
            </a:pPr>
            <a:r>
              <a:rPr lang="tr-TR" sz="2800" b="1" dirty="0" smtClean="0">
                <a:ln w="50800"/>
                <a:solidFill>
                  <a:srgbClr val="FFFFFF"/>
                </a:solidFill>
              </a:rPr>
              <a:t>sonucu   kendi  sonucu  kendi  besinini kendi üretir. Fakat geyikler  kendi besinini  kendileri üretmez .</a:t>
            </a:r>
          </a:p>
          <a:p>
            <a:pPr marL="448056" indent="-384048" fontAlgn="auto">
              <a:spcAft>
                <a:spcPts val="0"/>
              </a:spcAft>
              <a:buFont typeface="Wingdings 2"/>
              <a:buNone/>
              <a:defRPr/>
            </a:pPr>
            <a:endParaRPr lang="tr-TR" dirty="0" smtClean="0">
              <a:solidFill>
                <a:srgbClr val="FFFFFF"/>
              </a:solidFill>
            </a:endParaRPr>
          </a:p>
        </p:txBody>
      </p:sp>
      <p:sp>
        <p:nvSpPr>
          <p:cNvPr id="4" name="3 Dikdörtgen"/>
          <p:cNvSpPr/>
          <p:nvPr/>
        </p:nvSpPr>
        <p:spPr>
          <a:xfrm>
            <a:off x="1187624" y="404664"/>
            <a:ext cx="5383398" cy="923330"/>
          </a:xfrm>
          <a:prstGeom prst="rect">
            <a:avLst/>
          </a:prstGeom>
          <a:noFill/>
        </p:spPr>
        <p:txBody>
          <a:bodyPr>
            <a:spAutoFit/>
            <a:scene3d>
              <a:camera prst="orthographicFront"/>
              <a:lightRig rig="soft" dir="t">
                <a:rot lat="0" lon="0" rev="10800000"/>
              </a:lightRig>
            </a:scene3d>
            <a:sp3d>
              <a:bevelT w="27940" h="12700"/>
              <a:contourClr>
                <a:srgbClr val="DDDDDD"/>
              </a:contourClr>
            </a:sp3d>
          </a:bodyPr>
          <a:lstStyle/>
          <a:p>
            <a:pPr algn="ctr" fontAlgn="auto">
              <a:spcBef>
                <a:spcPts val="0"/>
              </a:spcBef>
              <a:spcAft>
                <a:spcPts val="0"/>
              </a:spcAft>
              <a:defRPr/>
            </a:pPr>
            <a:r>
              <a:rPr lang="tr-TR" sz="5400" b="1" spc="150" dirty="0">
                <a:ln w="11430"/>
                <a:solidFill>
                  <a:srgbClr val="F8F8F8"/>
                </a:solidFill>
                <a:effectLst>
                  <a:outerShdw blurRad="25400" algn="tl" rotWithShape="0">
                    <a:srgbClr val="000000">
                      <a:alpha val="43000"/>
                    </a:srgbClr>
                  </a:outerShdw>
                </a:effectLst>
                <a:latin typeface="+mn-lt"/>
                <a:cs typeface="+mn-cs"/>
              </a:rPr>
              <a:t>Besin   zinciri</a:t>
            </a:r>
          </a:p>
        </p:txBody>
      </p:sp>
    </p:spTree>
  </p:cSld>
  <p:clrMapOvr>
    <a:masterClrMapping/>
  </p:clrMapOvr>
  <p:transition spd="med">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2 İçerik Yer Tutucusu"/>
          <p:cNvSpPr>
            <a:spLocks noGrp="1"/>
          </p:cNvSpPr>
          <p:nvPr>
            <p:ph idx="1"/>
          </p:nvPr>
        </p:nvSpPr>
        <p:spPr>
          <a:xfrm>
            <a:off x="611188" y="404813"/>
            <a:ext cx="7777162" cy="4392612"/>
          </a:xfrm>
        </p:spPr>
        <p:txBody>
          <a:bodyPr/>
          <a:lstStyle/>
          <a:p>
            <a:pPr>
              <a:buFont typeface="Wingdings 2" pitchFamily="18" charset="2"/>
              <a:buNone/>
            </a:pPr>
            <a:r>
              <a:rPr lang="tr-TR" sz="2800" smtClean="0">
                <a:solidFill>
                  <a:srgbClr val="FFFFFF"/>
                </a:solidFill>
                <a:latin typeface="Arial" charset="0"/>
              </a:rPr>
              <a:t>    </a:t>
            </a:r>
            <a:r>
              <a:rPr lang="tr-TR" sz="2800" smtClean="0">
                <a:solidFill>
                  <a:srgbClr val="FFFFFF"/>
                </a:solidFill>
              </a:rPr>
              <a:t>Besin zincirinde yer alan canlıları birbirlerinden beslenecek şekilde sıralarsak</a:t>
            </a:r>
            <a:br>
              <a:rPr lang="tr-TR" sz="2800" smtClean="0">
                <a:solidFill>
                  <a:srgbClr val="FFFFFF"/>
                </a:solidFill>
              </a:rPr>
            </a:br>
            <a:r>
              <a:rPr lang="tr-TR" sz="2800" smtClean="0">
                <a:solidFill>
                  <a:srgbClr val="FFFFFF"/>
                </a:solidFill>
              </a:rPr>
              <a:t>besin piramidi oluşur. Besin zinciri üreticiden tüketiciye doğru gider. Her ekosistemde</a:t>
            </a:r>
            <a:br>
              <a:rPr lang="tr-TR" sz="2800" smtClean="0">
                <a:solidFill>
                  <a:srgbClr val="FFFFFF"/>
                </a:solidFill>
              </a:rPr>
            </a:br>
            <a:r>
              <a:rPr lang="tr-TR" sz="2800" smtClean="0">
                <a:solidFill>
                  <a:srgbClr val="FFFFFF"/>
                </a:solidFill>
              </a:rPr>
              <a:t>ilk basamağı üreticiler oluşturur. Üreticilerde depolanan enerjinin bir kısmı besin</a:t>
            </a:r>
            <a:br>
              <a:rPr lang="tr-TR" sz="2800" smtClean="0">
                <a:solidFill>
                  <a:srgbClr val="FFFFFF"/>
                </a:solidFill>
              </a:rPr>
            </a:br>
            <a:r>
              <a:rPr lang="tr-TR" sz="2800" smtClean="0">
                <a:solidFill>
                  <a:srgbClr val="FFFFFF"/>
                </a:solidFill>
              </a:rPr>
              <a:t>yoluyla ot oburlara iletilirken bir kısmı ise ısı şeklinde çevreye verilir. Bir kısmı da</a:t>
            </a:r>
            <a:br>
              <a:rPr lang="tr-TR" sz="2800" smtClean="0">
                <a:solidFill>
                  <a:srgbClr val="FFFFFF"/>
                </a:solidFill>
              </a:rPr>
            </a:br>
            <a:r>
              <a:rPr lang="tr-TR" sz="2800" smtClean="0">
                <a:solidFill>
                  <a:srgbClr val="FFFFFF"/>
                </a:solidFill>
              </a:rPr>
              <a:t>ayrıştırıcılara aktarılır. Ot oburlar aldıkları enerjiyi et oburlara aktarırlar. </a:t>
            </a:r>
            <a:br>
              <a:rPr lang="tr-TR" sz="2800" smtClean="0">
                <a:solidFill>
                  <a:srgbClr val="FFFFFF"/>
                </a:solidFill>
              </a:rPr>
            </a:br>
            <a:r>
              <a:rPr lang="tr-TR" sz="2800" smtClean="0">
                <a:solidFill>
                  <a:srgbClr val="FFFFFF"/>
                </a:solidFill>
              </a:rPr>
              <a:t/>
            </a:r>
            <a:br>
              <a:rPr lang="tr-TR" sz="2800" smtClean="0">
                <a:solidFill>
                  <a:srgbClr val="FFFFFF"/>
                </a:solidFill>
              </a:rPr>
            </a:br>
            <a:r>
              <a:rPr lang="tr-TR" sz="2800" smtClean="0">
                <a:solidFill>
                  <a:srgbClr val="FFFFFF"/>
                </a:solidFill>
              </a:rPr>
              <a:t/>
            </a:r>
            <a:br>
              <a:rPr lang="tr-TR" sz="2800" smtClean="0">
                <a:solidFill>
                  <a:srgbClr val="FFFFFF"/>
                </a:solidFill>
              </a:rPr>
            </a:br>
            <a:endParaRPr lang="tr-TR" sz="2800" smtClean="0">
              <a:solidFill>
                <a:srgbClr val="FFFFFF"/>
              </a:solidFill>
            </a:endParaRPr>
          </a:p>
        </p:txBody>
      </p:sp>
    </p:spTree>
  </p:cSld>
  <p:clrMapOvr>
    <a:masterClrMapping/>
  </p:clrMapOvr>
  <p:transition spd="med">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Sağ Ok"/>
          <p:cNvSpPr/>
          <p:nvPr/>
        </p:nvSpPr>
        <p:spPr>
          <a:xfrm>
            <a:off x="6227763" y="5516563"/>
            <a:ext cx="1512887" cy="1444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pic>
        <p:nvPicPr>
          <p:cNvPr id="4" name="3 Resim" descr="2.jpg"/>
          <p:cNvPicPr>
            <a:picLocks noChangeAspect="1"/>
          </p:cNvPicPr>
          <p:nvPr/>
        </p:nvPicPr>
        <p:blipFill>
          <a:blip r:embed="rId2" cstate="print"/>
          <a:stretch>
            <a:fillRect/>
          </a:stretch>
        </p:blipFill>
        <p:spPr>
          <a:xfrm>
            <a:off x="827088" y="333375"/>
            <a:ext cx="7273925" cy="5903913"/>
          </a:xfrm>
          <a:prstGeom prst="rect">
            <a:avLst/>
          </a:prstGeom>
          <a:ln/>
        </p:spPr>
        <p:style>
          <a:lnRef idx="2">
            <a:schemeClr val="dk1">
              <a:shade val="50000"/>
            </a:schemeClr>
          </a:lnRef>
          <a:fillRef idx="1">
            <a:schemeClr val="dk1"/>
          </a:fillRef>
          <a:effectRef idx="0">
            <a:schemeClr val="dk1"/>
          </a:effectRef>
          <a:fontRef idx="minor">
            <a:schemeClr val="lt1"/>
          </a:fontRef>
        </p:style>
      </p:pic>
      <p:cxnSp>
        <p:nvCxnSpPr>
          <p:cNvPr id="12" name="11 Düz Bağlayıcı"/>
          <p:cNvCxnSpPr/>
          <p:nvPr/>
        </p:nvCxnSpPr>
        <p:spPr>
          <a:xfrm flipH="1">
            <a:off x="6443663" y="6021388"/>
            <a:ext cx="73025" cy="144462"/>
          </a:xfrm>
          <a:prstGeom prst="line">
            <a:avLst/>
          </a:prstGeom>
        </p:spPr>
        <p:style>
          <a:lnRef idx="1">
            <a:schemeClr val="accent1"/>
          </a:lnRef>
          <a:fillRef idx="0">
            <a:schemeClr val="accent1"/>
          </a:fillRef>
          <a:effectRef idx="0">
            <a:schemeClr val="accent1"/>
          </a:effectRef>
          <a:fontRef idx="minor">
            <a:schemeClr val="tx1"/>
          </a:fontRef>
        </p:style>
      </p:cxnSp>
      <p:sp>
        <p:nvSpPr>
          <p:cNvPr id="13" name="12 Dikdörtgen"/>
          <p:cNvSpPr/>
          <p:nvPr/>
        </p:nvSpPr>
        <p:spPr>
          <a:xfrm>
            <a:off x="6300788" y="6092825"/>
            <a:ext cx="1584325" cy="1444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14" name="13 Dikdörtgen"/>
          <p:cNvSpPr/>
          <p:nvPr/>
        </p:nvSpPr>
        <p:spPr>
          <a:xfrm>
            <a:off x="827088" y="6092825"/>
            <a:ext cx="5545137" cy="1444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15" name="14 Dikdörtgen"/>
          <p:cNvSpPr/>
          <p:nvPr/>
        </p:nvSpPr>
        <p:spPr>
          <a:xfrm>
            <a:off x="7956550" y="6092825"/>
            <a:ext cx="144463" cy="1444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Tree>
  </p:cSld>
  <p:clrMapOvr>
    <a:masterClrMapping/>
  </p:clrMapOvr>
  <p:transition spd="med">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2 İçerik Yer Tutucusu"/>
          <p:cNvSpPr>
            <a:spLocks noGrp="1"/>
          </p:cNvSpPr>
          <p:nvPr>
            <p:ph idx="1"/>
          </p:nvPr>
        </p:nvSpPr>
        <p:spPr>
          <a:xfrm>
            <a:off x="457200" y="476250"/>
            <a:ext cx="7570788" cy="5980113"/>
          </a:xfrm>
        </p:spPr>
        <p:txBody>
          <a:bodyPr/>
          <a:lstStyle/>
          <a:p>
            <a:r>
              <a:rPr lang="tr-TR" sz="2800" smtClean="0">
                <a:solidFill>
                  <a:srgbClr val="FFFFFF"/>
                </a:solidFill>
              </a:rPr>
              <a:t>Görüldüğü gibi besin zincirindeki besinin bir kısmı enerji olarak kullanılırken bir kısmı da depolanır.</a:t>
            </a:r>
            <a:br>
              <a:rPr lang="tr-TR" sz="2800" smtClean="0">
                <a:solidFill>
                  <a:srgbClr val="FFFFFF"/>
                </a:solidFill>
              </a:rPr>
            </a:br>
            <a:r>
              <a:rPr lang="tr-TR" sz="2800" smtClean="0">
                <a:solidFill>
                  <a:srgbClr val="FFFFFF"/>
                </a:solidFill>
              </a:rPr>
              <a:t/>
            </a:r>
            <a:br>
              <a:rPr lang="tr-TR" sz="2800" smtClean="0">
                <a:solidFill>
                  <a:srgbClr val="FFFFFF"/>
                </a:solidFill>
              </a:rPr>
            </a:br>
            <a:r>
              <a:rPr lang="tr-TR" sz="2800" smtClean="0">
                <a:solidFill>
                  <a:srgbClr val="FFFFFF"/>
                </a:solidFill>
              </a:rPr>
              <a:t>Havuç → tavşan → tilki → kurt ....Besin zincirine örnek olarak verilebilir.</a:t>
            </a:r>
            <a:br>
              <a:rPr lang="tr-TR" sz="2800" smtClean="0">
                <a:solidFill>
                  <a:srgbClr val="FFFFFF"/>
                </a:solidFill>
              </a:rPr>
            </a:br>
            <a:r>
              <a:rPr lang="tr-TR" sz="2800" smtClean="0">
                <a:solidFill>
                  <a:srgbClr val="FFFFFF"/>
                </a:solidFill>
              </a:rPr>
              <a:t/>
            </a:r>
            <a:br>
              <a:rPr lang="tr-TR" sz="2800" smtClean="0">
                <a:solidFill>
                  <a:srgbClr val="FFFFFF"/>
                </a:solidFill>
              </a:rPr>
            </a:br>
            <a:r>
              <a:rPr lang="tr-TR" sz="2800" smtClean="0">
                <a:solidFill>
                  <a:srgbClr val="FFFFFF"/>
                </a:solidFill>
              </a:rPr>
              <a:t>Besin zincirleri bir araya gelerek karmaşık olan besin ağını oluşturur. Bir canlı çeşidinin birden fazla besin zincirinde yer almasıyla oluşan iç içe geçmiş besin zincirlerinin bütününe besin ağı denir. </a:t>
            </a:r>
            <a:br>
              <a:rPr lang="tr-TR" sz="2800" smtClean="0">
                <a:solidFill>
                  <a:srgbClr val="FFFFFF"/>
                </a:solidFill>
              </a:rPr>
            </a:br>
            <a:endParaRPr lang="tr-TR" sz="2800" smtClean="0"/>
          </a:p>
        </p:txBody>
      </p:sp>
    </p:spTree>
  </p:cSld>
  <p:clrMapOvr>
    <a:masterClrMapping/>
  </p:clrMapOvr>
  <p:transition spd="med">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9498" y="80119"/>
            <a:ext cx="7488831" cy="792089"/>
          </a:xfrm>
          <a:solidFill>
            <a:srgbClr val="0070C0"/>
          </a:solidFill>
        </p:spPr>
        <p:txBody>
          <a:bodyPr>
            <a:normAutofit fontScale="90000"/>
          </a:bodyPr>
          <a:lstStyle/>
          <a:p>
            <a:pPr marL="484632" algn="ctr" fontAlgn="auto">
              <a:spcAft>
                <a:spcPts val="0"/>
              </a:spcAft>
              <a:defRPr/>
            </a:pPr>
            <a:r>
              <a:rPr lang="tr-TR" u="sng" dirty="0" smtClean="0">
                <a:solidFill>
                  <a:srgbClr val="FFFFFF"/>
                </a:solidFill>
              </a:rPr>
              <a:t/>
            </a:r>
            <a:br>
              <a:rPr lang="tr-TR" u="sng" dirty="0" smtClean="0">
                <a:solidFill>
                  <a:srgbClr val="FFFFFF"/>
                </a:solidFill>
              </a:rPr>
            </a:br>
            <a:r>
              <a:rPr lang="tr-TR" u="sng" dirty="0" smtClean="0">
                <a:solidFill>
                  <a:srgbClr val="FFFFFF"/>
                </a:solidFill>
              </a:rPr>
              <a:t>.Beslenme  ŞEKLİNE GÖRE</a:t>
            </a:r>
            <a:r>
              <a:rPr lang="tr-TR" dirty="0" smtClean="0">
                <a:solidFill>
                  <a:srgbClr val="FFFFFF"/>
                </a:solidFill>
              </a:rPr>
              <a:t/>
            </a:r>
            <a:br>
              <a:rPr lang="tr-TR" dirty="0" smtClean="0">
                <a:solidFill>
                  <a:srgbClr val="FFFFFF"/>
                </a:solidFill>
              </a:rPr>
            </a:br>
            <a:endParaRPr lang="tr-TR" dirty="0">
              <a:solidFill>
                <a:srgbClr val="FFFFFF"/>
              </a:solidFill>
            </a:endParaRPr>
          </a:p>
        </p:txBody>
      </p:sp>
      <p:sp>
        <p:nvSpPr>
          <p:cNvPr id="3" name="2 İçerik Yer Tutucusu"/>
          <p:cNvSpPr>
            <a:spLocks noGrp="1"/>
          </p:cNvSpPr>
          <p:nvPr>
            <p:ph idx="1"/>
          </p:nvPr>
        </p:nvSpPr>
        <p:spPr>
          <a:xfrm>
            <a:off x="329878" y="1022573"/>
            <a:ext cx="8460432" cy="5134352"/>
          </a:xfrm>
        </p:spPr>
        <p:txBody>
          <a:bodyPr>
            <a:noAutofit/>
          </a:bodyPr>
          <a:lstStyle/>
          <a:p>
            <a:pPr lvl="6">
              <a:buNone/>
              <a:defRPr/>
            </a:pPr>
            <a:r>
              <a:rPr lang="tr-TR" sz="2200" b="1" i="1" dirty="0" smtClean="0">
                <a:solidFill>
                  <a:srgbClr val="FFFFFF"/>
                </a:solidFill>
              </a:rPr>
              <a:t>Her canlı veya canlı grubunun yaşadığı üreyebildiği bir yeri vardır. Bir canlıyı bulabilmek için yaşadığı ortamı bilmek gerekir. Her canlı yaşadığı ortama mükemmel bir uyum sağlar. Bütün canlılar çevrelerindeki diğer canlılar ve cansızlarla sürekli alış veriş içindedir.</a:t>
            </a:r>
            <a:br>
              <a:rPr lang="tr-TR" sz="2200" b="1" i="1" dirty="0" smtClean="0">
                <a:solidFill>
                  <a:srgbClr val="FFFFFF"/>
                </a:solidFill>
              </a:rPr>
            </a:br>
            <a:r>
              <a:rPr lang="tr-TR" sz="2200" b="1" i="1" dirty="0" smtClean="0">
                <a:solidFill>
                  <a:srgbClr val="FFFFFF"/>
                </a:solidFill>
              </a:rPr>
              <a:t/>
            </a:r>
            <a:br>
              <a:rPr lang="tr-TR" sz="2200" b="1" i="1" dirty="0" smtClean="0">
                <a:solidFill>
                  <a:srgbClr val="FFFFFF"/>
                </a:solidFill>
              </a:rPr>
            </a:br>
            <a:r>
              <a:rPr lang="tr-TR" sz="2200" b="1" i="1" dirty="0" smtClean="0">
                <a:solidFill>
                  <a:srgbClr val="FFFFFF"/>
                </a:solidFill>
              </a:rPr>
              <a:t>Canlılar ile cansız çevre eko sistemi meydana getirir. Eko sistemde bulunan canlılar üreticiler tüketiciler ve ayrıştırıcılardır.</a:t>
            </a:r>
            <a:br>
              <a:rPr lang="tr-TR" sz="2200" b="1" i="1" dirty="0" smtClean="0">
                <a:solidFill>
                  <a:srgbClr val="FFFFFF"/>
                </a:solidFill>
              </a:rPr>
            </a:br>
            <a:r>
              <a:rPr lang="tr-TR" sz="2200" b="1" i="1" dirty="0" smtClean="0">
                <a:solidFill>
                  <a:srgbClr val="FFFFFF"/>
                </a:solidFill>
              </a:rPr>
              <a:t/>
            </a:r>
            <a:br>
              <a:rPr lang="tr-TR" sz="2200" b="1" i="1" dirty="0" smtClean="0">
                <a:solidFill>
                  <a:srgbClr val="FFFFFF"/>
                </a:solidFill>
              </a:rPr>
            </a:br>
            <a:r>
              <a:rPr lang="tr-TR" sz="2200" b="1" i="1" dirty="0" smtClean="0">
                <a:solidFill>
                  <a:srgbClr val="FFFFFF"/>
                </a:solidFill>
              </a:rPr>
              <a:t>Canlılar beslenme şekillerine göre 2 grupta </a:t>
            </a:r>
            <a:r>
              <a:rPr lang="tr-TR" sz="2200" b="1" i="1" dirty="0" smtClean="0">
                <a:solidFill>
                  <a:srgbClr val="FFFFFF"/>
                </a:solidFill>
              </a:rPr>
              <a:t>incelenir </a:t>
            </a:r>
            <a:r>
              <a:rPr lang="tr-TR" sz="2400" dirty="0" smtClean="0">
                <a:hlinkClick r:id="rId2"/>
              </a:rPr>
              <a:t>www.</a:t>
            </a:r>
            <a:r>
              <a:rPr lang="tr-TR" sz="2400" dirty="0" err="1" smtClean="0">
                <a:hlinkClick r:id="rId2"/>
              </a:rPr>
              <a:t>sorubak</a:t>
            </a:r>
            <a:r>
              <a:rPr lang="tr-TR" sz="2400" dirty="0" smtClean="0">
                <a:hlinkClick r:id="rId2"/>
              </a:rPr>
              <a:t>.com</a:t>
            </a:r>
            <a:r>
              <a:rPr lang="tr-TR" sz="2400" dirty="0" smtClean="0"/>
              <a:t> </a:t>
            </a:r>
          </a:p>
          <a:p>
            <a:pPr lvl="6">
              <a:buFont typeface="Wingdings 2"/>
              <a:buNone/>
              <a:defRPr/>
            </a:pPr>
            <a:r>
              <a:rPr lang="tr-TR" sz="2200" dirty="0" smtClean="0">
                <a:solidFill>
                  <a:srgbClr val="FFFFFF"/>
                </a:solidFill>
              </a:rPr>
              <a:t/>
            </a:r>
            <a:br>
              <a:rPr lang="tr-TR" sz="2200" dirty="0" smtClean="0">
                <a:solidFill>
                  <a:srgbClr val="FFFFFF"/>
                </a:solidFill>
              </a:rPr>
            </a:br>
            <a:r>
              <a:rPr lang="tr-TR" sz="2200" dirty="0" smtClean="0"/>
              <a:t/>
            </a:r>
            <a:br>
              <a:rPr lang="tr-TR" sz="2200" dirty="0" smtClean="0"/>
            </a:br>
            <a:endParaRPr lang="tr-TR" sz="2200" dirty="0"/>
          </a:p>
        </p:txBody>
      </p:sp>
    </p:spTree>
  </p:cSld>
  <p:clrMapOvr>
    <a:masterClrMapping/>
  </p:clrMapOvr>
  <p:transition spd="med">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2 İçerik Yer Tutucusu"/>
          <p:cNvSpPr>
            <a:spLocks noGrp="1"/>
          </p:cNvSpPr>
          <p:nvPr>
            <p:ph idx="1"/>
          </p:nvPr>
        </p:nvSpPr>
        <p:spPr>
          <a:xfrm>
            <a:off x="457200" y="1196975"/>
            <a:ext cx="8002588" cy="5259388"/>
          </a:xfrm>
        </p:spPr>
        <p:txBody>
          <a:bodyPr/>
          <a:lstStyle/>
          <a:p>
            <a:r>
              <a:rPr lang="tr-TR" sz="3500" smtClean="0">
                <a:solidFill>
                  <a:srgbClr val="FFFFFF"/>
                </a:solidFill>
              </a:rPr>
              <a:t>1-Üreticiler (ototrof canlılar)</a:t>
            </a:r>
            <a:br>
              <a:rPr lang="tr-TR" sz="3500" smtClean="0">
                <a:solidFill>
                  <a:srgbClr val="FFFFFF"/>
                </a:solidFill>
              </a:rPr>
            </a:br>
            <a:r>
              <a:rPr lang="tr-TR" sz="3500" smtClean="0">
                <a:solidFill>
                  <a:srgbClr val="FFFFFF"/>
                </a:solidFill>
              </a:rPr>
              <a:t>Yeşil bitkiler fotosentezle besinlerini kendileri yapar ve depo eder.</a:t>
            </a:r>
            <a:br>
              <a:rPr lang="tr-TR" sz="3500" smtClean="0">
                <a:solidFill>
                  <a:srgbClr val="FFFFFF"/>
                </a:solidFill>
              </a:rPr>
            </a:br>
            <a:r>
              <a:rPr lang="tr-TR" sz="3500" smtClean="0">
                <a:solidFill>
                  <a:srgbClr val="FFFFFF"/>
                </a:solidFill>
              </a:rPr>
              <a:t>2-Tüketiciler (Heterotrof Canlılar)</a:t>
            </a:r>
            <a:br>
              <a:rPr lang="tr-TR" sz="3500" smtClean="0">
                <a:solidFill>
                  <a:srgbClr val="FFFFFF"/>
                </a:solidFill>
              </a:rPr>
            </a:br>
            <a:r>
              <a:rPr lang="tr-TR" sz="3500" smtClean="0">
                <a:solidFill>
                  <a:srgbClr val="FFFFFF"/>
                </a:solidFill>
              </a:rPr>
              <a:t/>
            </a:r>
            <a:br>
              <a:rPr lang="tr-TR" sz="3500" smtClean="0">
                <a:solidFill>
                  <a:srgbClr val="FFFFFF"/>
                </a:solidFill>
              </a:rPr>
            </a:br>
            <a:r>
              <a:rPr lang="tr-TR" sz="3500" smtClean="0">
                <a:solidFill>
                  <a:srgbClr val="FFFFFF"/>
                </a:solidFill>
              </a:rPr>
              <a:t>Üreticilerin hazırladıkları besinlerle geçinirler. </a:t>
            </a:r>
            <a:r>
              <a:rPr lang="tr-TR" sz="2900" smtClean="0"/>
              <a:t/>
            </a:r>
            <a:br>
              <a:rPr lang="tr-TR" sz="2900" smtClean="0"/>
            </a:br>
            <a:r>
              <a:rPr lang="tr-TR" sz="2900" smtClean="0"/>
              <a:t/>
            </a:r>
            <a:br>
              <a:rPr lang="tr-TR" sz="2900" smtClean="0"/>
            </a:br>
            <a:endParaRPr lang="tr-TR" sz="2900" smtClean="0"/>
          </a:p>
        </p:txBody>
      </p:sp>
      <p:sp>
        <p:nvSpPr>
          <p:cNvPr id="21506" name="4 Dikdörtgen"/>
          <p:cNvSpPr>
            <a:spLocks noChangeArrowheads="1"/>
          </p:cNvSpPr>
          <p:nvPr/>
        </p:nvSpPr>
        <p:spPr bwMode="auto">
          <a:xfrm>
            <a:off x="3924300" y="-7011988"/>
            <a:ext cx="2286000" cy="630238"/>
          </a:xfrm>
          <a:prstGeom prst="rect">
            <a:avLst/>
          </a:prstGeom>
          <a:noFill/>
          <a:ln w="9525">
            <a:noFill/>
            <a:miter lim="800000"/>
            <a:headEnd/>
            <a:tailEnd/>
          </a:ln>
        </p:spPr>
        <p:txBody>
          <a:bodyPr>
            <a:spAutoFit/>
          </a:bodyPr>
          <a:lstStyle/>
          <a:p>
            <a:r>
              <a:rPr lang="tr-TR" sz="3500">
                <a:solidFill>
                  <a:srgbClr val="FFFFFF"/>
                </a:solidFill>
                <a:latin typeface="Century Gothic" pitchFamily="34" charset="0"/>
              </a:rPr>
              <a:t> </a:t>
            </a:r>
            <a:endParaRPr lang="tr-TR">
              <a:latin typeface="Century Gothic" pitchFamily="34" charset="0"/>
            </a:endParaRPr>
          </a:p>
        </p:txBody>
      </p:sp>
    </p:spTree>
  </p:cSld>
  <p:clrMapOvr>
    <a:masterClrMapping/>
  </p:clrMapOvr>
  <p:transition spd="med">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marL="484632" fontAlgn="auto">
              <a:spcAft>
                <a:spcPts val="0"/>
              </a:spcAft>
              <a:defRPr/>
            </a:pPr>
            <a:r>
              <a:rPr lang="tr-TR" dirty="0" smtClean="0">
                <a:solidFill>
                  <a:srgbClr val="FFFFFF"/>
                </a:solidFill>
              </a:rPr>
              <a:t>CANLILARIN BESLENME ŞEKİLLERİ</a:t>
            </a:r>
            <a:br>
              <a:rPr lang="tr-TR" dirty="0" smtClean="0">
                <a:solidFill>
                  <a:srgbClr val="FFFFFF"/>
                </a:solidFill>
              </a:rPr>
            </a:br>
            <a:endParaRPr lang="tr-TR" dirty="0">
              <a:solidFill>
                <a:srgbClr val="FFFFFF"/>
              </a:solidFill>
            </a:endParaRPr>
          </a:p>
        </p:txBody>
      </p:sp>
      <p:sp>
        <p:nvSpPr>
          <p:cNvPr id="3" name="2 İçerik Yer Tutucusu"/>
          <p:cNvSpPr>
            <a:spLocks noGrp="1"/>
          </p:cNvSpPr>
          <p:nvPr>
            <p:ph idx="1"/>
          </p:nvPr>
        </p:nvSpPr>
        <p:spPr>
          <a:xfrm>
            <a:off x="395288" y="1268413"/>
            <a:ext cx="7300912" cy="5187950"/>
          </a:xfrm>
        </p:spPr>
        <p:txBody>
          <a:bodyPr>
            <a:normAutofit fontScale="85000" lnSpcReduction="10000"/>
          </a:bodyPr>
          <a:lstStyle/>
          <a:p>
            <a:pPr marL="448056" indent="-384048" fontAlgn="auto">
              <a:spcAft>
                <a:spcPts val="0"/>
              </a:spcAft>
              <a:buFont typeface="Wingdings 2"/>
              <a:buChar char=""/>
              <a:defRPr/>
            </a:pPr>
            <a:r>
              <a:rPr lang="tr-TR" dirty="0" smtClean="0"/>
              <a:t> </a:t>
            </a:r>
            <a:endParaRPr lang="tr-TR" sz="3200" dirty="0" smtClean="0">
              <a:solidFill>
                <a:srgbClr val="FFFFFF"/>
              </a:solidFill>
            </a:endParaRPr>
          </a:p>
          <a:p>
            <a:pPr marL="448056" indent="-384048" fontAlgn="auto">
              <a:spcAft>
                <a:spcPts val="0"/>
              </a:spcAft>
              <a:buFont typeface="Wingdings 2"/>
              <a:buChar char=""/>
              <a:defRPr/>
            </a:pPr>
            <a:r>
              <a:rPr lang="tr-TR" sz="3200" dirty="0" smtClean="0">
                <a:solidFill>
                  <a:srgbClr val="FFFFFF"/>
                </a:solidFill>
              </a:rPr>
              <a:t>	Doğadaki canlılar besin ihtiyaçları için birbiri ile ilişki içindedir. Besinler aracılığı ile canlılar arasındaki enerji akışına besin zinciri denir. Besin zinciri canlılar arasındaki dengeyi sağlar. Besin zincirinin ilk halkasını bitkiler oluşturur. Hayvanlar beslenme şekillerine göre ot yiyenler, et yiyenler ve hem ot hem et yiyenler olarak gruplara ayrılır. Besin zincirinin bir halkasında meydana gelen diğer halkalarını da etkiler.</a:t>
            </a:r>
          </a:p>
          <a:p>
            <a:pPr marL="448056" indent="-384048" fontAlgn="auto">
              <a:spcAft>
                <a:spcPts val="0"/>
              </a:spcAft>
              <a:buFont typeface="Wingdings 2"/>
              <a:buNone/>
              <a:defRPr/>
            </a:pPr>
            <a:endParaRPr lang="tr-TR" dirty="0"/>
          </a:p>
        </p:txBody>
      </p:sp>
    </p:spTree>
  </p:cSld>
  <p:clrMapOvr>
    <a:masterClrMapping/>
  </p:clrMapOvr>
  <p:transition spd="med">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Özel 4">
      <a:dk1>
        <a:srgbClr val="00B0F0"/>
      </a:dk1>
      <a:lt1>
        <a:srgbClr val="7030A0"/>
      </a:lt1>
      <a:dk2>
        <a:srgbClr val="7030A0"/>
      </a:dk2>
      <a:lt2>
        <a:srgbClr val="FFFFFF"/>
      </a:lt2>
      <a:accent1>
        <a:srgbClr val="502651"/>
      </a:accent1>
      <a:accent2>
        <a:srgbClr val="9DBDD2"/>
      </a:accent2>
      <a:accent3>
        <a:srgbClr val="7030A0"/>
      </a:accent3>
      <a:accent4>
        <a:srgbClr val="00B0F0"/>
      </a:accent4>
      <a:accent5>
        <a:srgbClr val="DEDEDE"/>
      </a:accent5>
      <a:accent6>
        <a:srgbClr val="9DBDD2"/>
      </a:accent6>
      <a:hlink>
        <a:srgbClr val="502651"/>
      </a:hlink>
      <a:folHlink>
        <a:srgbClr val="00B0F0"/>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429</TotalTime>
  <Words>551</Words>
  <Application>Microsoft Office PowerPoint</Application>
  <PresentationFormat>Ekran Gösterisi (4:3)</PresentationFormat>
  <Paragraphs>125</Paragraphs>
  <Slides>26</Slides>
  <Notes>1</Notes>
  <HiddenSlides>0</HiddenSlides>
  <MMClips>1</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26</vt:i4>
      </vt:variant>
    </vt:vector>
  </HeadingPairs>
  <TitlesOfParts>
    <vt:vector size="32" baseType="lpstr">
      <vt:lpstr>Century Gothic</vt:lpstr>
      <vt:lpstr>Arial</vt:lpstr>
      <vt:lpstr>Wingdings 2</vt:lpstr>
      <vt:lpstr>Verdana</vt:lpstr>
      <vt:lpstr>Calibri</vt:lpstr>
      <vt:lpstr>Canlı</vt:lpstr>
      <vt:lpstr>Slayt 1</vt:lpstr>
      <vt:lpstr>Slayt 2</vt:lpstr>
      <vt:lpstr>Slayt 3</vt:lpstr>
      <vt:lpstr>Slayt 4</vt:lpstr>
      <vt:lpstr>Slayt 5</vt:lpstr>
      <vt:lpstr>Slayt 6</vt:lpstr>
      <vt:lpstr> .Beslenme  ŞEKLİNE GÖRE </vt:lpstr>
      <vt:lpstr>Slayt 8</vt:lpstr>
      <vt:lpstr>CANLILARIN BESLENME ŞEKİLLERİ </vt:lpstr>
      <vt:lpstr>ÇEVREMİZDEKİ CANLILARIN YAŞAM ALANLARI</vt:lpstr>
      <vt:lpstr>Slayt 11</vt:lpstr>
      <vt:lpstr>BESİN ZİNCİRİNE ÖRNEKLER </vt:lpstr>
      <vt:lpstr>Besin zincir 2-</vt:lpstr>
      <vt:lpstr>TÜKETİCİLER</vt:lpstr>
      <vt:lpstr>Slayt 15</vt:lpstr>
      <vt:lpstr>Slayt 16</vt:lpstr>
      <vt:lpstr>1-Birincil Tüketiciler (Otçullar)</vt:lpstr>
      <vt:lpstr>2-İkincil Tüketiciler (Etçiller)</vt:lpstr>
      <vt:lpstr>3-Üçüncül Tüketiciler (Hepçiller)</vt:lpstr>
      <vt:lpstr>Slayt 20</vt:lpstr>
      <vt:lpstr>sorular</vt:lpstr>
      <vt:lpstr>Slayt 22</vt:lpstr>
      <vt:lpstr>OLMADI.HAYDİ TEKRAR DENEYELİM.</vt:lpstr>
      <vt:lpstr>Slayt 24</vt:lpstr>
      <vt:lpstr>Slayt 25</vt:lpstr>
      <vt:lpstr>Slayt 26</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KÜBRA&amp;BEYZA</dc:creator>
  <cp:keywords>www.sorubak.com</cp:keywords>
  <dc:description>www.sorubak.com</dc:description>
  <cp:lastModifiedBy>Dogan</cp:lastModifiedBy>
  <cp:revision>www.sorubak.com</cp:revision>
  <dcterms:created xsi:type="dcterms:W3CDTF">2013-03-29T18:27:18Z</dcterms:created>
  <dcterms:modified xsi:type="dcterms:W3CDTF">2013-04-10T18:50:48Z</dcterms:modified>
  <cp:category>www.sorubak.com</cp:category>
  <cp:version>www.sorubak.com</cp:version>
</cp:coreProperties>
</file>