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1" r:id="rId4"/>
    <p:sldId id="282" r:id="rId5"/>
    <p:sldId id="283" r:id="rId6"/>
    <p:sldId id="284" r:id="rId7"/>
    <p:sldId id="286" r:id="rId8"/>
    <p:sldId id="280" r:id="rId9"/>
    <p:sldId id="288" r:id="rId10"/>
    <p:sldId id="279" r:id="rId11"/>
    <p:sldId id="289" r:id="rId12"/>
    <p:sldId id="290" r:id="rId13"/>
    <p:sldId id="291" r:id="rId14"/>
    <p:sldId id="292" r:id="rId15"/>
    <p:sldId id="287" r:id="rId16"/>
    <p:sldId id="278" r:id="rId17"/>
    <p:sldId id="277" r:id="rId18"/>
    <p:sldId id="293" r:id="rId19"/>
    <p:sldId id="276" r:id="rId20"/>
    <p:sldId id="294" r:id="rId21"/>
    <p:sldId id="295" r:id="rId22"/>
    <p:sldId id="275" r:id="rId23"/>
    <p:sldId id="296" r:id="rId24"/>
    <p:sldId id="297" r:id="rId25"/>
    <p:sldId id="274" r:id="rId26"/>
    <p:sldId id="299" r:id="rId27"/>
    <p:sldId id="298" r:id="rId28"/>
    <p:sldId id="273" r:id="rId29"/>
    <p:sldId id="300" r:id="rId30"/>
    <p:sldId id="272" r:id="rId31"/>
    <p:sldId id="301" r:id="rId32"/>
    <p:sldId id="271" r:id="rId33"/>
    <p:sldId id="305" r:id="rId34"/>
    <p:sldId id="304" r:id="rId35"/>
    <p:sldId id="303" r:id="rId36"/>
    <p:sldId id="258" r:id="rId3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05.09.2013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1.wav"/><Relationship Id="rId5" Type="http://schemas.openxmlformats.org/officeDocument/2006/relationships/hyperlink" Target="http://www.sorubak.com/" TargetMode="External"/><Relationship Id="rId4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5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3516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ALTIN ÖĞÜTLER İŞLENİŞ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0304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2108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d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2694924" y="1844824"/>
            <a:ext cx="2669164" cy="138499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rgbClr val="FF0000"/>
                </a:solidFill>
              </a:rPr>
              <a:t>Gerektiğinde özür dilemesini </a:t>
            </a:r>
            <a:r>
              <a:rPr lang="tr-TR" sz="2800" dirty="0" smtClean="0">
                <a:solidFill>
                  <a:srgbClr val="FF0000"/>
                </a:solidFill>
              </a:rPr>
              <a:t>bilmek.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51520" y="5589240"/>
            <a:ext cx="266916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Verilen sözü </a:t>
            </a:r>
            <a:r>
              <a:rPr lang="tr-TR" sz="3600" dirty="0" smtClean="0">
                <a:solidFill>
                  <a:srgbClr val="FF0000"/>
                </a:solidFill>
              </a:rPr>
              <a:t>tutmak.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5580112" y="1484784"/>
            <a:ext cx="266916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b="1" dirty="0">
                <a:solidFill>
                  <a:srgbClr val="00B0F0"/>
                </a:solidFill>
              </a:rPr>
              <a:t>Sözlü </a:t>
            </a:r>
            <a:r>
              <a:rPr lang="tr-TR" sz="3600" b="1" dirty="0" smtClean="0">
                <a:solidFill>
                  <a:srgbClr val="00B0F0"/>
                </a:solidFill>
              </a:rPr>
              <a:t>İletişim.</a:t>
            </a:r>
            <a:endParaRPr lang="tr-TR" sz="3600" dirty="0">
              <a:solidFill>
                <a:srgbClr val="00B0F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4029506" y="5102801"/>
            <a:ext cx="248671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Yazılı İletişim.</a:t>
            </a:r>
            <a:endParaRPr lang="tr-TR" sz="3600" dirty="0">
              <a:solidFill>
                <a:srgbClr val="00B0F0"/>
              </a:solidFill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6684775" y="5134007"/>
            <a:ext cx="2459225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00B0F0"/>
                </a:solidFill>
              </a:rPr>
              <a:t>Sözsüz </a:t>
            </a:r>
            <a:r>
              <a:rPr lang="tr-TR" sz="3600" dirty="0" smtClean="0">
                <a:solidFill>
                  <a:srgbClr val="00B0F0"/>
                </a:solidFill>
              </a:rPr>
              <a:t>İletişim.</a:t>
            </a:r>
            <a:endParaRPr lang="tr-TR" sz="36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7544" y="332656"/>
            <a:ext cx="3173220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Sevinçlerini sakın erteleme.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-29886" y="4221088"/>
            <a:ext cx="2945701" cy="230832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Kendini ve başkasını bağışlamasını bil.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2987824" y="4509120"/>
            <a:ext cx="2669164" cy="175432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</a:rPr>
              <a:t>Seni seven insanları koru.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4144279" y="962004"/>
            <a:ext cx="2165108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Lütfen</a:t>
            </a:r>
            <a:r>
              <a:rPr lang="tr-TR" sz="3600" dirty="0" smtClean="0">
                <a:solidFill>
                  <a:srgbClr val="FF0000"/>
                </a:solidFill>
              </a:rPr>
              <a:t>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660232" y="476672"/>
            <a:ext cx="2483769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Özür dilerim</a:t>
            </a:r>
            <a:r>
              <a:rPr lang="tr-TR" sz="3600" dirty="0" smtClean="0">
                <a:solidFill>
                  <a:srgbClr val="FF0000"/>
                </a:solidFill>
              </a:rPr>
              <a:t>.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6300192" y="5109284"/>
            <a:ext cx="266916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3600" dirty="0" smtClean="0">
                <a:solidFill>
                  <a:srgbClr val="00B0F0"/>
                </a:solidFill>
              </a:rPr>
              <a:t>Teşekkür ederim</a:t>
            </a:r>
            <a:r>
              <a:rPr lang="tr-TR" sz="3600" dirty="0" smtClean="0">
                <a:solidFill>
                  <a:srgbClr val="FF0000"/>
                </a:solidFill>
              </a:rPr>
              <a:t>.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396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279913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7478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57666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C:\Users\PC\Pictures\HAREKETLİ ÖĞRENCİ RESİMLERİ\2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97327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Doğuran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Kazan” fıkrası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hoşunuza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gitti mi? Neden?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5975" y="16288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fıkrayı okuma amacınız ne olabilir?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-1" y="34290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Okuduğunuz gazete haberinden neler öğrendiniz?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429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C:\Users\PC\Pictures\HAREKETLİ ÖĞRENCİ RESİMLERİ\gif_026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8" y="116632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“Bu metni dinlemenin/okumanın size</a:t>
            </a:r>
          </a:p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kazandıracağını düşünüyorsunuz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?”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C:\Users\PC\Pictures\HAREKETLİ ÖĞRENCİ RESİMLERİ\hareketli-resimler-54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8" y="116632"/>
            <a:ext cx="9013203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OKUMA KURALLARI: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0" y="364502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Okuduğumuz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kelimeleri doğru telaffuz etmeliyiz.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90550" y="5085184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Noktalama işaretlerine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dikkat etmeliyiz.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C:\Users\PC\Pictures\HAREKETLİ ÖĞRENCİ RESİMLERİ\enfant-dessine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5398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İşitilebilir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 tonuyla okumalıyız.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5975" y="16288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Vurgu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tonlamaya dikkat etmeliyiz.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3835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C:\Users\PC\Pictures\HAREKETLİ ÖĞRENCİ RESİMLERİ\fcgyh6ch65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65398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Yazar, bu metni neden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yazmış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olabilir?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54428" y="1700808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örnek olarak verilen atasözleri yeterli midir?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5398" y="357301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 olsaydınız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tür örnekler verirdiniz?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00" y="1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573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71967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ANLAMI BİLİNMEYEN KELİMELER: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716" y="141277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GÖRGÜ: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988840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toplum içinde var olan ve uyulması gereken saygı ve incelik davranışları, terbiye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336" y="3575812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MEŞGUL: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111" y="4221088"/>
            <a:ext cx="88732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işle uğraşan, iş görmekte olan; (zihin, kafa için) düşünceye dalmış, dalgın.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ANLAMI BİLİNMEYEN KELİMELER: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0716" y="1412776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KABA: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198884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Terbiyesiz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görgüsü kıt, nezaketsiz (kimse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69336" y="3575812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SABIR: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96111" y="4221088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Olacak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veya gelecek bir şeyi telaş göstermeden bekleme.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0774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6" y="11663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 GELİŞİ: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7654" y="692696"/>
            <a:ext cx="9013203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düşünceyi açıklamak için örnek gösterileceğinde o örneğe giriş olarak söylenen bir söz, söz gelimi,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6" y="2852936"/>
            <a:ext cx="887329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SAYGI: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15271" y="3609040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İnsanlara karşı dikkatli, ölçülü, özenli davranmaya neden olan sevgi duygusu değer yargısı.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151698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C:\Users\PC\Pictures\HAREKETLİ ÖĞRENCİ RESİMLERİ\hareketli-resimler-9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130797" y="3948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 Tatlı dil yılanı deliğinden çıkarır.” sözünden ne anlıyorsunuz?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-15975" y="1628800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iki tür insandan söz edilmektedir. Bu insanların özellikleri nelerdir?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68271" y="3212976"/>
            <a:ext cx="9013203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Teşekkür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ederim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Özür dilerim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Affedersiniz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Rica ederim</a:t>
            </a:r>
            <a:r>
              <a:rPr lang="tr-TR" sz="3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 gibi sözlere neden sihirli sözler diyoruz? “Abrakadabra”, “Hokus pokus” ifadeleri bu sözlerin yerine geçebilir mi? Neden?</a:t>
            </a:r>
            <a:endParaRPr lang="tr-TR" sz="3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C:\Users\PC\Pictures\HAREKETLİ ÖĞRENCİ RESİMLERİ\image0024qifb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1520" y="11663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 zaman ve hangi durumlarda “Affedersiniz !” ve “Lütfen!” deriz 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15975" y="1628800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Siz bu tür sözlerden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hangilerini biliyorsunuz?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2708920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Yazarın bu sözleri altın söz olarak ifade etmesine katılıyor musunuz? Neden?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4293096"/>
            <a:ext cx="9013203" cy="270843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Hayır olmaz!”, 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Bana ne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Sana ne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!”, “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Seni ilgilendirmez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!” gibi sözleri kullanmak hangi zorluklarla </a:t>
            </a:r>
            <a:r>
              <a:rPr lang="tr-TR" sz="3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karşılaşmamıza </a:t>
            </a:r>
            <a:r>
              <a:rPr lang="tr-TR" sz="3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sebep olur?</a:t>
            </a:r>
            <a:endParaRPr lang="tr-TR" sz="3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4140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C:\Users\PC\Pictures\HAREKETLİ ÖĞRENCİ RESİMLERİ\hareketli-resimler-37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-15976" y="116632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Dinleme neden önemlidir? Metinde anlatılan dinleme kuralları nelerdir?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711" y="1772816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Okuduğunuz metinde neler anlatılıyor?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6787" y="2852936"/>
            <a:ext cx="9013203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Yazarın yerinde siz olsaydınız metne hangi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başlığı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koyardınız? Neden?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5398" y="475966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başka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nelerin anlatılmasını isterdiniz?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5580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3394" y="0"/>
            <a:ext cx="9167394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Oval 3"/>
          <p:cNvSpPr/>
          <p:nvPr/>
        </p:nvSpPr>
        <p:spPr>
          <a:xfrm>
            <a:off x="1691680" y="3615680"/>
            <a:ext cx="288032" cy="360040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41056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fantasygif.it/Arti%20e%20Mestieri/Scuola/p0089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411760" cy="1772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fantasygif.it/Arti%20e%20Mestieri/Scuola/book12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268760"/>
            <a:ext cx="9144000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772816"/>
            <a:ext cx="9144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1. Karikatürde neler görüyorsunuz?</a:t>
            </a:r>
            <a:endParaRPr lang="tr-TR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3371766"/>
            <a:ext cx="9144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2. Karikatürdeki 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apartmanın adı </a:t>
            </a:r>
            <a:r>
              <a:rPr lang="tr-TR" sz="4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sizce ne olabilir</a:t>
            </a:r>
            <a:r>
              <a:rPr lang="tr-TR" sz="4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</a:p>
          <a:p>
            <a:pPr algn="ctr"/>
            <a:r>
              <a:rPr lang="tr-TR" sz="4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</a:t>
            </a:r>
            <a:r>
              <a:rPr lang="tr-TR" sz="4400" b="1" u="sng" dirty="0" smtClean="0">
                <a:hlinkClick r:id="rId5"/>
              </a:rPr>
              <a:t>www.</a:t>
            </a:r>
            <a:r>
              <a:rPr lang="tr-TR" sz="4400" b="1" u="sng" dirty="0" err="1" smtClean="0">
                <a:hlinkClick r:id="rId5"/>
              </a:rPr>
              <a:t>sorubak</a:t>
            </a:r>
            <a:r>
              <a:rPr lang="tr-TR" sz="4400" b="1" u="sng" dirty="0" smtClean="0">
                <a:hlinkClick r:id="rId5"/>
              </a:rPr>
              <a:t>.com</a:t>
            </a:r>
            <a:endParaRPr lang="tr-TR" sz="4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4368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6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5" name="Picture 3" descr="C:\Users\PC\Pictures\HAREKETLİ ÖĞRENCİ RESİMLERİ\komik8rx2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Dikdörtgen 9"/>
          <p:cNvSpPr/>
          <p:nvPr/>
        </p:nvSpPr>
        <p:spPr>
          <a:xfrm>
            <a:off x="0" y="116632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Metinde kaç tana atasözü var? Defterinize yazınız.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0" y="1354617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Tatlı dil yılanı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deliğinden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çıkarır.”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30797" y="2554946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Ağzından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bal akıyor.”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68525" y="3236243"/>
            <a:ext cx="90132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“İstediğini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söyleyen,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istemediğini işitir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50067" y="4293096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“Bin dinle, bir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konuş.”,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02467" y="5157192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“Söz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gümüşse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sükut altındır.”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536" y="1"/>
            <a:ext cx="91590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1879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2525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267744" y="2812286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Nasılsın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124000" y="3861048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00B0F0"/>
                </a:solidFill>
              </a:rPr>
              <a:t>iyiyim</a:t>
            </a:r>
            <a:endParaRPr lang="tr-TR" sz="2800" dirty="0">
              <a:solidFill>
                <a:srgbClr val="00B0F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627784" y="5517232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7030A0"/>
                </a:solidFill>
              </a:rPr>
              <a:t>tebrik</a:t>
            </a:r>
            <a:endParaRPr lang="tr-TR" sz="2800" dirty="0">
              <a:solidFill>
                <a:srgbClr val="7030A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23528" y="6093296"/>
            <a:ext cx="273630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Teşekkür ederim.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6300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67544" y="836712"/>
            <a:ext cx="1584176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Günaydın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699792" y="1196752"/>
            <a:ext cx="1296144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Nasılsın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411760" y="1551962"/>
            <a:ext cx="115212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Canan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51520" y="2029015"/>
            <a:ext cx="2393978" cy="46166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</a:rPr>
              <a:t>Teşekkür ederim</a:t>
            </a:r>
            <a:endParaRPr lang="tr-TR" sz="2400" dirty="0">
              <a:solidFill>
                <a:srgbClr val="FF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467544" y="2886087"/>
            <a:ext cx="36004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Sana da iyi dersler.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467544" y="4941168"/>
            <a:ext cx="180020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Benimki de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1997426" y="5877272"/>
            <a:ext cx="1998510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memnun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62142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619672" y="3418114"/>
            <a:ext cx="792088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tabi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78566" y="4293096"/>
            <a:ext cx="1656385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Teşekkür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95536" y="5157192"/>
            <a:ext cx="1545567" cy="52322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Rica</a:t>
            </a:r>
            <a:endParaRPr lang="tr-TR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1220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941583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ALTIN ÖĞÜTLER İŞLENİŞ 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56490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149080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ÖĞRETMENİ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</a:p>
        </p:txBody>
      </p:sp>
    </p:spTree>
    <p:extLst>
      <p:ext uri="{BB962C8B-B14F-4D97-AF65-F5344CB8AC3E}">
        <p14:creationId xmlns:p14="http://schemas.microsoft.com/office/powerpoint/2010/main" xmlns="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C:\Users\PC\Pictures\HAREKETLİ ÖĞRENCİ RESİMLERİ\6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2" y="116632"/>
            <a:ext cx="1884242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PC\Pictures\HAREKETLİ ÖĞRENCİ RESİMLERİ\6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16632"/>
            <a:ext cx="1433314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PC\Pictures\HAREKETLİ ÖĞRENCİ RESİMLERİ\5796ce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462" y="1196752"/>
            <a:ext cx="9120537" cy="5661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23462" y="1196752"/>
            <a:ext cx="9144000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3=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Apartmanda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oturanlardan hangisi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diğerlerinden</a:t>
            </a:r>
            <a:endParaRPr lang="tr-TR" sz="3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farklıdır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 Bu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kişinin diğerlerinden farklı olmasının</a:t>
            </a:r>
            <a:endParaRPr lang="tr-TR" sz="3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nedeni ne olabilir?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462" y="4059074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4. Apartmandakilerin yüz ifadelerini sizce hangi</a:t>
            </a:r>
          </a:p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kelimeyle anlatabiliriz?</a:t>
            </a:r>
            <a:endParaRPr lang="tr-TR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8877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C:\Users\PC\Pictures\HAREKETLİ ÖĞRENCİ RESİMLERİ\136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462" y="11663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5. Böyle bir apartmanda </a:t>
            </a:r>
            <a:r>
              <a:rPr lang="tr-TR" sz="3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yaşamak </a:t>
            </a:r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ister miydiniz?</a:t>
            </a:r>
          </a:p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Neden?</a:t>
            </a:r>
            <a:endParaRPr lang="tr-TR" sz="3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4059074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6. Görgü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kuralları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deyince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aklınıza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 geliyor?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7705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C:\Users\PC\Pictures\HAREKETLİ ÖĞRENCİ RESİMLERİ\50er3ui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462" y="9588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1.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Arkadaşlarımızla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 da büyüklerimizle </a:t>
            </a:r>
            <a:r>
              <a:rPr lang="tr-TR" sz="36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konuşurken</a:t>
            </a:r>
            <a:endParaRPr lang="tr-TR" sz="36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nelere dikkat etmeliyiz?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-7505" y="1763914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2. </a:t>
            </a:r>
            <a:r>
              <a:rPr lang="tr-TR" sz="3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Hangi durumlarda özür dileriz?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33469" y="2996952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3. </a:t>
            </a:r>
            <a:r>
              <a:rPr lang="tr-TR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Hatalı bir </a:t>
            </a:r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davranış </a:t>
            </a:r>
            <a:r>
              <a:rPr lang="tr-TR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sergilediğimizde </a:t>
            </a:r>
            <a:r>
              <a:rPr lang="tr-TR" sz="36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karşımızdaki kişiden </a:t>
            </a:r>
            <a:r>
              <a:rPr lang="tr-TR" sz="36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özür dilememiz bize ne kazandırır? </a:t>
            </a:r>
            <a:endParaRPr lang="tr-TR" sz="36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3462" y="522920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4. 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Böyle bir durumda özür </a:t>
            </a:r>
            <a:r>
              <a:rPr lang="tr-TR" sz="3600" b="1" dirty="0" smtClean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dilemediğimiz </a:t>
            </a:r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zaman</a:t>
            </a:r>
          </a:p>
          <a:p>
            <a:pPr algn="ctr"/>
            <a:r>
              <a:rPr lang="tr-TR" sz="36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ne kaybedebiliriz?</a:t>
            </a:r>
            <a:endParaRPr lang="tr-TR" sz="36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281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C:\Users\PC\Pictures\HAREKETLİ ÖĞRENCİ RESİMLERİ\50er3ui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23462" y="9588"/>
            <a:ext cx="91440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5. </a:t>
            </a:r>
            <a:r>
              <a:rPr lang="tr-TR" sz="3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Dinlemek neden önemlidir?</a:t>
            </a:r>
            <a:endParaRPr lang="tr-TR" sz="3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655919"/>
            <a:ext cx="914400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36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6. </a:t>
            </a:r>
            <a:r>
              <a:rPr lang="tr-TR" sz="36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Dinleme kurallarından hangilerini biliyorsunuz?</a:t>
            </a:r>
            <a:endParaRPr lang="tr-TR" sz="36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9773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Anahtar Kelimelerle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Çalışma: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1846" y="1484784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SİHİRLİ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SÖZLER: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9567" y="2130899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Büyülü, afsunlu, füsunkâr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41413" y="3581407"/>
            <a:ext cx="8873295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toplum içinde var olan ve uyulması gereken saygı ve incelik kurallarına görgü </a:t>
            </a:r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0797" y="2935076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GÖRGÜ KURALLARI: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6" name="Dikdörtgen 5"/>
          <p:cNvSpPr/>
          <p:nvPr/>
        </p:nvSpPr>
        <p:spPr>
          <a:xfrm>
            <a:off x="130797" y="116632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ÖĞÜT: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5494" y="692696"/>
            <a:ext cx="9013203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kimseye yapması ya da yapmaması gereken şeyler için söylenen söz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79520" y="3212976"/>
            <a:ext cx="8873295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İletişim, iletilen bilginin hem gönderici hem de alıcı tarafından anlaşıldığı ortamda bilginin bir göndericiden bir alıcıya aktarılma </a:t>
            </a:r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sürecidir.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97328" y="2708920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İLETİŞİM: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769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60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654</Words>
  <Application>Microsoft Office PowerPoint</Application>
  <PresentationFormat>Ekran Gösterisi (4:3)</PresentationFormat>
  <Paragraphs>109</Paragraphs>
  <Slides>36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36</vt:i4>
      </vt:variant>
    </vt:vector>
  </HeadingPairs>
  <TitlesOfParts>
    <vt:vector size="3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PC</dc:creator>
  <cp:keywords>www.sorubak.com</cp:keywords>
  <dc:description>www.sorubak.com</dc:description>
  <cp:lastModifiedBy>Dogan</cp:lastModifiedBy>
  <cp:revision>www.sorubak.com</cp:revision>
  <dcterms:created xsi:type="dcterms:W3CDTF">2013-07-01T19:15:16Z</dcterms:created>
  <dcterms:modified xsi:type="dcterms:W3CDTF">2013-09-05T11:08:55Z</dcterms:modified>
  <cp:category>www.sorubak.com</cp:category>
</cp:coreProperties>
</file>