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6" r:id="rId11"/>
    <p:sldId id="268" r:id="rId12"/>
    <p:sldId id="267" r:id="rId13"/>
    <p:sldId id="269" r:id="rId14"/>
    <p:sldId id="270" r:id="rId15"/>
    <p:sldId id="271" r:id="rId16"/>
    <p:sldId id="272" r:id="rId17"/>
    <p:sldId id="273" r:id="rId18"/>
    <p:sldId id="274" r:id="rId19"/>
    <p:sldId id="275" r:id="rId20"/>
    <p:sldId id="276" r:id="rId21"/>
    <p:sldId id="277" r:id="rId22"/>
    <p:sldId id="278" r:id="rId23"/>
    <p:sldId id="279" r:id="rId2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FF"/>
    <a:srgbClr val="FF3399"/>
    <a:srgbClr val="FF66FF"/>
    <a:srgbClr val="FFFF66"/>
    <a:srgbClr val="66FF99"/>
    <a:srgbClr val="FF00FF"/>
    <a:srgbClr val="9933FF"/>
    <a:srgbClr val="3366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221" autoAdjust="0"/>
    <p:restoredTop sz="94624" autoAdjust="0"/>
  </p:normalViewPr>
  <p:slideViewPr>
    <p:cSldViewPr>
      <p:cViewPr>
        <p:scale>
          <a:sx n="64" d="100"/>
          <a:sy n="64" d="100"/>
        </p:scale>
        <p:origin x="-1074" y="-33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20DF0C-DE18-42A3-9A56-BA560EA60EA3}" type="datetimeFigureOut">
              <a:rPr lang="tr-TR" smtClean="0"/>
              <a:pPr/>
              <a:t>18.02.2013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52E6DC-1D2E-41C1-84E6-329D382E9AED}" type="slidenum">
              <a:rPr lang="tr-TR" smtClean="0"/>
              <a:pPr/>
              <a:t>‹#›</a:t>
            </a:fld>
            <a:endParaRPr lang="tr-TR"/>
          </a:p>
        </p:txBody>
      </p:sp>
    </p:spTree>
    <p:extLst>
      <p:ext uri="{BB962C8B-B14F-4D97-AF65-F5344CB8AC3E}">
        <p14:creationId xmlns:p14="http://schemas.microsoft.com/office/powerpoint/2010/main" xmlns="" val="15692319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7652E6DC-1D2E-41C1-84E6-329D382E9AED}" type="slidenum">
              <a:rPr lang="tr-TR" smtClean="0"/>
              <a:pPr/>
              <a:t>6</a:t>
            </a:fld>
            <a:endParaRPr lang="tr-TR"/>
          </a:p>
        </p:txBody>
      </p:sp>
    </p:spTree>
    <p:extLst>
      <p:ext uri="{BB962C8B-B14F-4D97-AF65-F5344CB8AC3E}">
        <p14:creationId xmlns:p14="http://schemas.microsoft.com/office/powerpoint/2010/main" xmlns="" val="24478197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7652E6DC-1D2E-41C1-84E6-329D382E9AED}" type="slidenum">
              <a:rPr lang="tr-TR" smtClean="0"/>
              <a:pPr/>
              <a:t>14</a:t>
            </a:fld>
            <a:endParaRPr lang="tr-TR"/>
          </a:p>
        </p:txBody>
      </p:sp>
    </p:spTree>
    <p:extLst>
      <p:ext uri="{BB962C8B-B14F-4D97-AF65-F5344CB8AC3E}">
        <p14:creationId xmlns:p14="http://schemas.microsoft.com/office/powerpoint/2010/main" xmlns="" val="27064202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EF8208FF-56F4-4684-8279-4149C97ACE93}" type="datetimeFigureOut">
              <a:rPr lang="tr-TR" smtClean="0"/>
              <a:pPr/>
              <a:t>18.02.2013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6F475C8-DA51-45BC-9E03-D80F59787C94}" type="slidenum">
              <a:rPr lang="tr-TR" smtClean="0"/>
              <a:pPr/>
              <a:t>‹#›</a:t>
            </a:fld>
            <a:endParaRPr lang="tr-TR"/>
          </a:p>
        </p:txBody>
      </p:sp>
    </p:spTree>
    <p:extLst>
      <p:ext uri="{BB962C8B-B14F-4D97-AF65-F5344CB8AC3E}">
        <p14:creationId xmlns:p14="http://schemas.microsoft.com/office/powerpoint/2010/main" xmlns="" val="1320694194"/>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3" name="coin.wav"/>
          </p:stSnd>
        </p:sndAc>
      </p:transition>
    </mc:Choice>
    <mc:Fallback>
      <p:transition spd="slow">
        <p:fade/>
        <p:sndAc>
          <p:stSnd>
            <p:snd r:embed="rId1" name="coin.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F8208FF-56F4-4684-8279-4149C97ACE93}" type="datetimeFigureOut">
              <a:rPr lang="tr-TR" smtClean="0"/>
              <a:pPr/>
              <a:t>18.02.2013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6F475C8-DA51-45BC-9E03-D80F59787C94}" type="slidenum">
              <a:rPr lang="tr-TR" smtClean="0"/>
              <a:pPr/>
              <a:t>‹#›</a:t>
            </a:fld>
            <a:endParaRPr lang="tr-TR"/>
          </a:p>
        </p:txBody>
      </p:sp>
    </p:spTree>
    <p:extLst>
      <p:ext uri="{BB962C8B-B14F-4D97-AF65-F5344CB8AC3E}">
        <p14:creationId xmlns:p14="http://schemas.microsoft.com/office/powerpoint/2010/main" xmlns="" val="2164111189"/>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3" name="coin.wav"/>
          </p:stSnd>
        </p:sndAc>
      </p:transition>
    </mc:Choice>
    <mc:Fallback>
      <p:transition spd="slow">
        <p:fade/>
        <p:sndAc>
          <p:stSnd>
            <p:snd r:embed="rId1" name="coin.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F8208FF-56F4-4684-8279-4149C97ACE93}" type="datetimeFigureOut">
              <a:rPr lang="tr-TR" smtClean="0"/>
              <a:pPr/>
              <a:t>18.02.2013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6F475C8-DA51-45BC-9E03-D80F59787C94}" type="slidenum">
              <a:rPr lang="tr-TR" smtClean="0"/>
              <a:pPr/>
              <a:t>‹#›</a:t>
            </a:fld>
            <a:endParaRPr lang="tr-TR"/>
          </a:p>
        </p:txBody>
      </p:sp>
    </p:spTree>
    <p:extLst>
      <p:ext uri="{BB962C8B-B14F-4D97-AF65-F5344CB8AC3E}">
        <p14:creationId xmlns:p14="http://schemas.microsoft.com/office/powerpoint/2010/main" xmlns="" val="3180995637"/>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3" name="coin.wav"/>
          </p:stSnd>
        </p:sndAc>
      </p:transition>
    </mc:Choice>
    <mc:Fallback>
      <p:transition spd="slow">
        <p:fade/>
        <p:sndAc>
          <p:stSnd>
            <p:snd r:embed="rId1" name="coin.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F8208FF-56F4-4684-8279-4149C97ACE93}" type="datetimeFigureOut">
              <a:rPr lang="tr-TR" smtClean="0"/>
              <a:pPr/>
              <a:t>18.02.2013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6F475C8-DA51-45BC-9E03-D80F59787C94}" type="slidenum">
              <a:rPr lang="tr-TR" smtClean="0"/>
              <a:pPr/>
              <a:t>‹#›</a:t>
            </a:fld>
            <a:endParaRPr lang="tr-TR"/>
          </a:p>
        </p:txBody>
      </p:sp>
    </p:spTree>
    <p:extLst>
      <p:ext uri="{BB962C8B-B14F-4D97-AF65-F5344CB8AC3E}">
        <p14:creationId xmlns:p14="http://schemas.microsoft.com/office/powerpoint/2010/main" xmlns="" val="951749400"/>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3" name="coin.wav"/>
          </p:stSnd>
        </p:sndAc>
      </p:transition>
    </mc:Choice>
    <mc:Fallback>
      <p:transition spd="slow">
        <p:fade/>
        <p:sndAc>
          <p:stSnd>
            <p:snd r:embed="rId1" name="coin.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EF8208FF-56F4-4684-8279-4149C97ACE93}" type="datetimeFigureOut">
              <a:rPr lang="tr-TR" smtClean="0"/>
              <a:pPr/>
              <a:t>18.02.2013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6F475C8-DA51-45BC-9E03-D80F59787C94}" type="slidenum">
              <a:rPr lang="tr-TR" smtClean="0"/>
              <a:pPr/>
              <a:t>‹#›</a:t>
            </a:fld>
            <a:endParaRPr lang="tr-TR"/>
          </a:p>
        </p:txBody>
      </p:sp>
    </p:spTree>
    <p:extLst>
      <p:ext uri="{BB962C8B-B14F-4D97-AF65-F5344CB8AC3E}">
        <p14:creationId xmlns:p14="http://schemas.microsoft.com/office/powerpoint/2010/main" xmlns="" val="153906151"/>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3" name="coin.wav"/>
          </p:stSnd>
        </p:sndAc>
      </p:transition>
    </mc:Choice>
    <mc:Fallback>
      <p:transition spd="slow">
        <p:fade/>
        <p:sndAc>
          <p:stSnd>
            <p:snd r:embed="rId1" name="coin.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EF8208FF-56F4-4684-8279-4149C97ACE93}" type="datetimeFigureOut">
              <a:rPr lang="tr-TR" smtClean="0"/>
              <a:pPr/>
              <a:t>18.02.2013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E6F475C8-DA51-45BC-9E03-D80F59787C94}" type="slidenum">
              <a:rPr lang="tr-TR" smtClean="0"/>
              <a:pPr/>
              <a:t>‹#›</a:t>
            </a:fld>
            <a:endParaRPr lang="tr-TR"/>
          </a:p>
        </p:txBody>
      </p:sp>
    </p:spTree>
    <p:extLst>
      <p:ext uri="{BB962C8B-B14F-4D97-AF65-F5344CB8AC3E}">
        <p14:creationId xmlns:p14="http://schemas.microsoft.com/office/powerpoint/2010/main" xmlns="" val="1199017338"/>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3" name="coin.wav"/>
          </p:stSnd>
        </p:sndAc>
      </p:transition>
    </mc:Choice>
    <mc:Fallback>
      <p:transition spd="slow">
        <p:fade/>
        <p:sndAc>
          <p:stSnd>
            <p:snd r:embed="rId1" name="coin.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EF8208FF-56F4-4684-8279-4149C97ACE93}" type="datetimeFigureOut">
              <a:rPr lang="tr-TR" smtClean="0"/>
              <a:pPr/>
              <a:t>18.02.2013</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E6F475C8-DA51-45BC-9E03-D80F59787C94}" type="slidenum">
              <a:rPr lang="tr-TR" smtClean="0"/>
              <a:pPr/>
              <a:t>‹#›</a:t>
            </a:fld>
            <a:endParaRPr lang="tr-TR"/>
          </a:p>
        </p:txBody>
      </p:sp>
    </p:spTree>
    <p:extLst>
      <p:ext uri="{BB962C8B-B14F-4D97-AF65-F5344CB8AC3E}">
        <p14:creationId xmlns:p14="http://schemas.microsoft.com/office/powerpoint/2010/main" xmlns="" val="1716034381"/>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3" name="coin.wav"/>
          </p:stSnd>
        </p:sndAc>
      </p:transition>
    </mc:Choice>
    <mc:Fallback>
      <p:transition spd="slow">
        <p:fade/>
        <p:sndAc>
          <p:stSnd>
            <p:snd r:embed="rId1" name="coin.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EF8208FF-56F4-4684-8279-4149C97ACE93}" type="datetimeFigureOut">
              <a:rPr lang="tr-TR" smtClean="0"/>
              <a:pPr/>
              <a:t>18.02.2013</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E6F475C8-DA51-45BC-9E03-D80F59787C94}" type="slidenum">
              <a:rPr lang="tr-TR" smtClean="0"/>
              <a:pPr/>
              <a:t>‹#›</a:t>
            </a:fld>
            <a:endParaRPr lang="tr-TR"/>
          </a:p>
        </p:txBody>
      </p:sp>
    </p:spTree>
    <p:extLst>
      <p:ext uri="{BB962C8B-B14F-4D97-AF65-F5344CB8AC3E}">
        <p14:creationId xmlns:p14="http://schemas.microsoft.com/office/powerpoint/2010/main" xmlns="" val="2748356143"/>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3" name="coin.wav"/>
          </p:stSnd>
        </p:sndAc>
      </p:transition>
    </mc:Choice>
    <mc:Fallback>
      <p:transition spd="slow">
        <p:fade/>
        <p:sndAc>
          <p:stSnd>
            <p:snd r:embed="rId1" name="coin.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EF8208FF-56F4-4684-8279-4149C97ACE93}" type="datetimeFigureOut">
              <a:rPr lang="tr-TR" smtClean="0"/>
              <a:pPr/>
              <a:t>18.02.2013</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E6F475C8-DA51-45BC-9E03-D80F59787C94}" type="slidenum">
              <a:rPr lang="tr-TR" smtClean="0"/>
              <a:pPr/>
              <a:t>‹#›</a:t>
            </a:fld>
            <a:endParaRPr lang="tr-TR"/>
          </a:p>
        </p:txBody>
      </p:sp>
    </p:spTree>
    <p:extLst>
      <p:ext uri="{BB962C8B-B14F-4D97-AF65-F5344CB8AC3E}">
        <p14:creationId xmlns:p14="http://schemas.microsoft.com/office/powerpoint/2010/main" xmlns="" val="4167917879"/>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3" name="coin.wav"/>
          </p:stSnd>
        </p:sndAc>
      </p:transition>
    </mc:Choice>
    <mc:Fallback>
      <p:transition spd="slow">
        <p:fade/>
        <p:sndAc>
          <p:stSnd>
            <p:snd r:embed="rId1" name="coin.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EF8208FF-56F4-4684-8279-4149C97ACE93}" type="datetimeFigureOut">
              <a:rPr lang="tr-TR" smtClean="0"/>
              <a:pPr/>
              <a:t>18.02.2013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E6F475C8-DA51-45BC-9E03-D80F59787C94}" type="slidenum">
              <a:rPr lang="tr-TR" smtClean="0"/>
              <a:pPr/>
              <a:t>‹#›</a:t>
            </a:fld>
            <a:endParaRPr lang="tr-TR"/>
          </a:p>
        </p:txBody>
      </p:sp>
    </p:spTree>
    <p:extLst>
      <p:ext uri="{BB962C8B-B14F-4D97-AF65-F5344CB8AC3E}">
        <p14:creationId xmlns:p14="http://schemas.microsoft.com/office/powerpoint/2010/main" xmlns="" val="574484109"/>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3" name="coin.wav"/>
          </p:stSnd>
        </p:sndAc>
      </p:transition>
    </mc:Choice>
    <mc:Fallback>
      <p:transition spd="slow">
        <p:fade/>
        <p:sndAc>
          <p:stSnd>
            <p:snd r:embed="rId1" name="coin.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EF8208FF-56F4-4684-8279-4149C97ACE93}" type="datetimeFigureOut">
              <a:rPr lang="tr-TR" smtClean="0"/>
              <a:pPr/>
              <a:t>18.02.2013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E6F475C8-DA51-45BC-9E03-D80F59787C94}" type="slidenum">
              <a:rPr lang="tr-TR" smtClean="0"/>
              <a:pPr/>
              <a:t>‹#›</a:t>
            </a:fld>
            <a:endParaRPr lang="tr-TR"/>
          </a:p>
        </p:txBody>
      </p:sp>
    </p:spTree>
    <p:extLst>
      <p:ext uri="{BB962C8B-B14F-4D97-AF65-F5344CB8AC3E}">
        <p14:creationId xmlns:p14="http://schemas.microsoft.com/office/powerpoint/2010/main" xmlns="" val="1802494762"/>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3" name="coin.wav"/>
          </p:stSnd>
        </p:sndAc>
      </p:transition>
    </mc:Choice>
    <mc:Fallback>
      <p:transition spd="slow">
        <p:fade/>
        <p:sndAc>
          <p:stSnd>
            <p:snd r:embed="rId1" name="coin.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8208FF-56F4-4684-8279-4149C97ACE93}" type="datetimeFigureOut">
              <a:rPr lang="tr-TR" smtClean="0"/>
              <a:pPr/>
              <a:t>18.02.2013</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F475C8-DA51-45BC-9E03-D80F59787C94}" type="slidenum">
              <a:rPr lang="tr-TR" smtClean="0"/>
              <a:pPr/>
              <a:t>‹#›</a:t>
            </a:fld>
            <a:endParaRPr lang="tr-TR"/>
          </a:p>
        </p:txBody>
      </p:sp>
    </p:spTree>
    <p:extLst>
      <p:ext uri="{BB962C8B-B14F-4D97-AF65-F5344CB8AC3E}">
        <p14:creationId xmlns:p14="http://schemas.microsoft.com/office/powerpoint/2010/main" xmlns="" val="11009325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6000">
        <p14:prism isContent="1"/>
        <p:sndAc>
          <p:stSnd>
            <p:snd r:embed="rId14" name="coin.wav"/>
          </p:stSnd>
        </p:sndAc>
      </p:transition>
    </mc:Choice>
    <mc:Fallback>
      <p:transition spd="slow">
        <p:fade/>
        <p:sndAc>
          <p:stSnd>
            <p:snd r:embed="rId13" name="coin.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0.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1.wav"/></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1.wav"/></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1.wav"/></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1.wav"/></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audio" Target="../media/audio11.wav"/><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1.wav"/></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1.wav"/></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1.wav"/></Relationships>
</file>

<file path=ppt/slides/_rels/slide18.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1.wav"/></Relationships>
</file>

<file path=ppt/slides/_rels/slide19.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11.wav"/><Relationship Id="rId5" Type="http://schemas.openxmlformats.org/officeDocument/2006/relationships/image" Target="../media/image29.gif"/><Relationship Id="rId4" Type="http://schemas.openxmlformats.org/officeDocument/2006/relationships/image" Target="../media/image28.gif"/></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11.wav"/><Relationship Id="rId5" Type="http://schemas.openxmlformats.org/officeDocument/2006/relationships/hyperlink" Target="http://www.sorubak.com/" TargetMode="Externa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11.wav"/><Relationship Id="rId5" Type="http://schemas.openxmlformats.org/officeDocument/2006/relationships/image" Target="../media/image32.png"/><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11.wav"/><Relationship Id="rId5" Type="http://schemas.openxmlformats.org/officeDocument/2006/relationships/image" Target="../media/image31.png"/><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1.wav"/></Relationships>
</file>

<file path=ppt/slides/_rels/slide3.xml.rels><?xml version="1.0" encoding="UTF-8" standalone="yes"?>
<Relationships xmlns="http://schemas.openxmlformats.org/package/2006/relationships"><Relationship Id="rId8" Type="http://schemas.openxmlformats.org/officeDocument/2006/relationships/image" Target="../media/image9.gif"/><Relationship Id="rId3" Type="http://schemas.openxmlformats.org/officeDocument/2006/relationships/image" Target="../media/image4.gif"/><Relationship Id="rId7" Type="http://schemas.openxmlformats.org/officeDocument/2006/relationships/image" Target="../media/image8.gif"/><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7.gif"/><Relationship Id="rId11" Type="http://schemas.openxmlformats.org/officeDocument/2006/relationships/audio" Target="../media/audio11.wav"/><Relationship Id="rId5" Type="http://schemas.openxmlformats.org/officeDocument/2006/relationships/image" Target="../media/image6.gif"/><Relationship Id="rId10" Type="http://schemas.openxmlformats.org/officeDocument/2006/relationships/image" Target="../media/image11.png"/><Relationship Id="rId4" Type="http://schemas.openxmlformats.org/officeDocument/2006/relationships/image" Target="../media/image5.gif"/><Relationship Id="rId9" Type="http://schemas.openxmlformats.org/officeDocument/2006/relationships/image" Target="../media/image10.gif"/></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11.wav"/><Relationship Id="rId5" Type="http://schemas.openxmlformats.org/officeDocument/2006/relationships/image" Target="../media/image14.gif"/><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audio" Target="../media/audio11.wav"/><Relationship Id="rId5" Type="http://schemas.openxmlformats.org/officeDocument/2006/relationships/image" Target="../media/image15.gif"/><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11.wav"/><Relationship Id="rId4" Type="http://schemas.openxmlformats.org/officeDocument/2006/relationships/hyperlink" Target="http://www.sorubak.com/"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1.wav"/></Relationships>
</file>

<file path=ppt/slides/_rels/slide9.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1.wav"/></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a:xfrm>
            <a:off x="611560" y="908720"/>
            <a:ext cx="7772400" cy="1470025"/>
          </a:xfrm>
        </p:spPr>
        <p:txBody>
          <a:bodyPr/>
          <a:lstStyle/>
          <a:p>
            <a:r>
              <a:rPr lang="tr-TR" dirty="0" smtClean="0"/>
              <a:t>    </a:t>
            </a:r>
            <a:endParaRPr lang="tr-TR" dirty="0"/>
          </a:p>
        </p:txBody>
      </p:sp>
      <p:sp>
        <p:nvSpPr>
          <p:cNvPr id="3" name="Alt Başlık 2"/>
          <p:cNvSpPr>
            <a:spLocks noGrp="1"/>
          </p:cNvSpPr>
          <p:nvPr>
            <p:ph type="subTitle" idx="1"/>
          </p:nvPr>
        </p:nvSpPr>
        <p:spPr/>
        <p:txBody>
          <a:bodyPr/>
          <a:lstStyle/>
          <a:p>
            <a:endParaRPr lang="tr-TR"/>
          </a:p>
        </p:txBody>
      </p:sp>
      <p:pic>
        <p:nvPicPr>
          <p:cNvPr id="1026" name="Picture 2" descr="H:\gifler\Resim40.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8655"/>
            <a:ext cx="9144000" cy="6948264"/>
          </a:xfrm>
          <a:prstGeom prst="rect">
            <a:avLst/>
          </a:prstGeom>
          <a:noFill/>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177818" y="2439814"/>
            <a:ext cx="8748464" cy="1015663"/>
          </a:xfrm>
          <a:prstGeom prst="rect">
            <a:avLst/>
          </a:prstGeom>
          <a:noFill/>
        </p:spPr>
        <p:txBody>
          <a:bodyPr wrap="square" rtlCol="0">
            <a:spAutoFit/>
          </a:bodyPr>
          <a:lstStyle/>
          <a:p>
            <a:r>
              <a:rPr lang="tr-TR" sz="6000" b="1" dirty="0" err="1" smtClean="0">
                <a:solidFill>
                  <a:srgbClr val="FF0000"/>
                </a:solidFill>
                <a:latin typeface="Showcard Gothic" pitchFamily="82" charset="0"/>
              </a:rPr>
              <a:t>TEKNOLOJik</a:t>
            </a:r>
            <a:r>
              <a:rPr lang="tr-TR" sz="6000" b="1" dirty="0" smtClean="0">
                <a:solidFill>
                  <a:srgbClr val="FF0000"/>
                </a:solidFill>
                <a:latin typeface="Showcard Gothic" pitchFamily="82" charset="0"/>
              </a:rPr>
              <a:t>  ÜRÜNLER</a:t>
            </a:r>
            <a:endParaRPr lang="tr-TR" sz="6000" b="1" dirty="0">
              <a:solidFill>
                <a:srgbClr val="FF0000"/>
              </a:solidFill>
              <a:latin typeface="Showcard Gothic" pitchFamily="82" charset="0"/>
            </a:endParaRPr>
          </a:p>
        </p:txBody>
      </p:sp>
      <p:sp>
        <p:nvSpPr>
          <p:cNvPr id="5" name="Oval 4"/>
          <p:cNvSpPr/>
          <p:nvPr/>
        </p:nvSpPr>
        <p:spPr>
          <a:xfrm>
            <a:off x="4067944" y="2276872"/>
            <a:ext cx="288032" cy="28803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817163381"/>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4" name="coin.wav"/>
          </p:stSnd>
        </p:sndAc>
      </p:transition>
    </mc:Choice>
    <mc:Fallback>
      <p:transition spd="slow">
        <p:fade/>
        <p:sndAc>
          <p:stSnd>
            <p:snd r:embed="rId2"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4">
                                            <p:txEl>
                                              <p:pRg st="0" end="0"/>
                                            </p:txEl>
                                          </p:spTgt>
                                        </p:tgtEl>
                                      </p:cBhvr>
                                    </p:animEffect>
                                    <p:animScale>
                                      <p:cBhvr>
                                        <p:cTn id="7" dur="250" autoRev="1" fill="hold"/>
                                        <p:tgtEl>
                                          <p:spTgt spid="4">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2" name="Dikdörtgen 1"/>
          <p:cNvSpPr/>
          <p:nvPr/>
        </p:nvSpPr>
        <p:spPr>
          <a:xfrm>
            <a:off x="-900608" y="-7519"/>
            <a:ext cx="10908921" cy="4524315"/>
          </a:xfrm>
          <a:prstGeom prst="rect">
            <a:avLst/>
          </a:prstGeom>
          <a:noFill/>
        </p:spPr>
        <p:txBody>
          <a:bodyPr wrap="square" lIns="91440" tIns="45720" rIns="91440" bIns="45720">
            <a:spAutoFit/>
          </a:bodyPr>
          <a:lstStyle/>
          <a:p>
            <a:pPr algn="ctr"/>
            <a:r>
              <a:rPr lang="tr-TR" sz="96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GÖRSELLERE </a:t>
            </a:r>
          </a:p>
          <a:p>
            <a:pPr algn="ctr"/>
            <a:r>
              <a:rPr lang="tr-TR" sz="96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BİR </a:t>
            </a:r>
          </a:p>
          <a:p>
            <a:pPr algn="ctr"/>
            <a:r>
              <a:rPr lang="tr-TR" sz="96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GÖZ ATALIM</a:t>
            </a:r>
            <a:endParaRPr lang="tr-TR" sz="96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9218" name="Picture 2" descr="H:\gifler\55qt2.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92696" y="3439367"/>
            <a:ext cx="7848872" cy="379397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31966270"/>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4" name="coin.wav"/>
          </p:stSnd>
        </p:sndAc>
      </p:transition>
    </mc:Choice>
    <mc:Fallback>
      <p:transition spd="slow">
        <p:fade/>
        <p:sndAc>
          <p:stSnd>
            <p:snd r:embed="rId2"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66FF99"/>
        </a:solidFill>
        <a:effectLst/>
      </p:bgPr>
    </p:bg>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552" y="0"/>
            <a:ext cx="5355536"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Metin kutusu 1"/>
          <p:cNvSpPr txBox="1"/>
          <p:nvPr/>
        </p:nvSpPr>
        <p:spPr>
          <a:xfrm>
            <a:off x="5364088" y="2561156"/>
            <a:ext cx="3600400" cy="1200329"/>
          </a:xfrm>
          <a:prstGeom prst="rect">
            <a:avLst/>
          </a:prstGeom>
          <a:noFill/>
        </p:spPr>
        <p:txBody>
          <a:bodyPr wrap="square" rtlCol="0">
            <a:spAutoFit/>
          </a:bodyPr>
          <a:lstStyle/>
          <a:p>
            <a:r>
              <a:rPr lang="tr-TR" sz="7200" dirty="0" smtClean="0">
                <a:solidFill>
                  <a:srgbClr val="FF3399"/>
                </a:solidFill>
                <a:latin typeface="Showcard Gothic" pitchFamily="82" charset="0"/>
              </a:rPr>
              <a:t>TABLET</a:t>
            </a:r>
            <a:endParaRPr lang="tr-TR" sz="7200" dirty="0">
              <a:solidFill>
                <a:srgbClr val="FF3399"/>
              </a:solidFill>
              <a:latin typeface="Showcard Gothic" pitchFamily="82" charset="0"/>
            </a:endParaRPr>
          </a:p>
        </p:txBody>
      </p:sp>
    </p:spTree>
    <p:extLst>
      <p:ext uri="{BB962C8B-B14F-4D97-AF65-F5344CB8AC3E}">
        <p14:creationId xmlns:p14="http://schemas.microsoft.com/office/powerpoint/2010/main" xmlns="" val="4061679178"/>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4" name="coin.wav"/>
          </p:stSnd>
        </p:sndAc>
      </p:transition>
    </mc:Choice>
    <mc:Fallback>
      <p:transition spd="slow">
        <p:fade/>
        <p:sndAc>
          <p:stSnd>
            <p:snd r:embed="rId2"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9933FF"/>
        </a:solidFill>
        <a:effectLst/>
      </p:bgPr>
    </p:bg>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329186"/>
            <a:ext cx="5805264" cy="62646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Metin kutusu 1"/>
          <p:cNvSpPr txBox="1"/>
          <p:nvPr/>
        </p:nvSpPr>
        <p:spPr>
          <a:xfrm>
            <a:off x="5805264" y="2708920"/>
            <a:ext cx="3338736" cy="1015663"/>
          </a:xfrm>
          <a:prstGeom prst="rect">
            <a:avLst/>
          </a:prstGeom>
          <a:noFill/>
        </p:spPr>
        <p:txBody>
          <a:bodyPr wrap="square" rtlCol="0">
            <a:spAutoFit/>
          </a:bodyPr>
          <a:lstStyle/>
          <a:p>
            <a:r>
              <a:rPr lang="tr-TR" sz="6000" dirty="0" err="1" smtClean="0">
                <a:solidFill>
                  <a:schemeClr val="bg1"/>
                </a:solidFill>
                <a:latin typeface="Showcard Gothic" pitchFamily="82" charset="0"/>
              </a:rPr>
              <a:t>LaPTOP</a:t>
            </a:r>
            <a:endParaRPr lang="tr-TR" sz="6000" dirty="0">
              <a:solidFill>
                <a:schemeClr val="bg1"/>
              </a:solidFill>
              <a:latin typeface="Showcard Gothic" pitchFamily="82" charset="0"/>
            </a:endParaRPr>
          </a:p>
        </p:txBody>
      </p:sp>
    </p:spTree>
    <p:extLst>
      <p:ext uri="{BB962C8B-B14F-4D97-AF65-F5344CB8AC3E}">
        <p14:creationId xmlns:p14="http://schemas.microsoft.com/office/powerpoint/2010/main" xmlns="" val="2545769373"/>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4" name="coin.wav"/>
          </p:stSnd>
        </p:sndAc>
      </p:transition>
    </mc:Choice>
    <mc:Fallback>
      <p:transition spd="slow">
        <p:fade/>
        <p:sndAc>
          <p:stSnd>
            <p:snd r:embed="rId2"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66FF"/>
        </a:solidFill>
        <a:effectLst/>
      </p:bgPr>
    </p:bg>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179446"/>
            <a:ext cx="9144000" cy="56989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Metin kutusu 1"/>
          <p:cNvSpPr txBox="1"/>
          <p:nvPr/>
        </p:nvSpPr>
        <p:spPr>
          <a:xfrm>
            <a:off x="2346830" y="71450"/>
            <a:ext cx="6768752" cy="1107996"/>
          </a:xfrm>
          <a:prstGeom prst="rect">
            <a:avLst/>
          </a:prstGeom>
          <a:noFill/>
        </p:spPr>
        <p:txBody>
          <a:bodyPr wrap="square" rtlCol="0">
            <a:spAutoFit/>
          </a:bodyPr>
          <a:lstStyle/>
          <a:p>
            <a:r>
              <a:rPr lang="tr-TR" sz="6600" dirty="0" smtClean="0">
                <a:solidFill>
                  <a:schemeClr val="bg1"/>
                </a:solidFill>
                <a:latin typeface="Showcard Gothic" pitchFamily="82" charset="0"/>
              </a:rPr>
              <a:t>TELEFON</a:t>
            </a:r>
            <a:endParaRPr lang="tr-TR" sz="6600" dirty="0">
              <a:solidFill>
                <a:schemeClr val="bg1"/>
              </a:solidFill>
              <a:latin typeface="Showcard Gothic" pitchFamily="82" charset="0"/>
            </a:endParaRPr>
          </a:p>
        </p:txBody>
      </p:sp>
    </p:spTree>
    <p:extLst>
      <p:ext uri="{BB962C8B-B14F-4D97-AF65-F5344CB8AC3E}">
        <p14:creationId xmlns:p14="http://schemas.microsoft.com/office/powerpoint/2010/main" xmlns="" val="2335897187"/>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4" name="coin.wav"/>
          </p:stSnd>
        </p:sndAc>
      </p:transition>
    </mc:Choice>
    <mc:Fallback>
      <p:transition spd="slow">
        <p:fade/>
        <p:sndAc>
          <p:stSnd>
            <p:snd r:embed="rId2"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1549455"/>
            <a:ext cx="7812360" cy="53334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Metin kutusu 1"/>
          <p:cNvSpPr txBox="1"/>
          <p:nvPr/>
        </p:nvSpPr>
        <p:spPr>
          <a:xfrm>
            <a:off x="971600" y="548680"/>
            <a:ext cx="7272808" cy="923330"/>
          </a:xfrm>
          <a:prstGeom prst="rect">
            <a:avLst/>
          </a:prstGeom>
          <a:noFill/>
        </p:spPr>
        <p:txBody>
          <a:bodyPr wrap="square" rtlCol="0">
            <a:spAutoFit/>
          </a:bodyPr>
          <a:lstStyle/>
          <a:p>
            <a:r>
              <a:rPr lang="tr-TR" sz="5400" dirty="0" smtClean="0">
                <a:solidFill>
                  <a:srgbClr val="7030A0"/>
                </a:solidFill>
                <a:latin typeface="Showcard Gothic" pitchFamily="82" charset="0"/>
              </a:rPr>
              <a:t>FOTOĞRAF  MAKİNESİ</a:t>
            </a:r>
            <a:endParaRPr lang="tr-TR" sz="5400" dirty="0">
              <a:solidFill>
                <a:srgbClr val="7030A0"/>
              </a:solidFill>
              <a:latin typeface="Showcard Gothic" pitchFamily="82" charset="0"/>
            </a:endParaRPr>
          </a:p>
        </p:txBody>
      </p:sp>
    </p:spTree>
    <p:extLst>
      <p:ext uri="{BB962C8B-B14F-4D97-AF65-F5344CB8AC3E}">
        <p14:creationId xmlns:p14="http://schemas.microsoft.com/office/powerpoint/2010/main" xmlns="" val="3506650510"/>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5" name="coin.wav"/>
          </p:stSnd>
        </p:sndAc>
      </p:transition>
    </mc:Choice>
    <mc:Fallback>
      <p:transition spd="slow">
        <p:fade/>
        <p:sndAc>
          <p:stSnd>
            <p:snd r:embed="rId3"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66FF99"/>
        </a:solidFill>
        <a:effectLst/>
      </p:bgPr>
    </p:bg>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5357"/>
            <a:ext cx="6090581" cy="4503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Metin kutusu 1"/>
          <p:cNvSpPr txBox="1"/>
          <p:nvPr/>
        </p:nvSpPr>
        <p:spPr>
          <a:xfrm>
            <a:off x="3851920" y="4509120"/>
            <a:ext cx="7488832" cy="1446550"/>
          </a:xfrm>
          <a:prstGeom prst="rect">
            <a:avLst/>
          </a:prstGeom>
          <a:noFill/>
        </p:spPr>
        <p:txBody>
          <a:bodyPr wrap="square" rtlCol="0">
            <a:spAutoFit/>
          </a:bodyPr>
          <a:lstStyle/>
          <a:p>
            <a:r>
              <a:rPr lang="tr-TR" sz="8800" dirty="0" smtClean="0">
                <a:solidFill>
                  <a:srgbClr val="7030A0"/>
                </a:solidFill>
                <a:latin typeface="Showcard Gothic" pitchFamily="82" charset="0"/>
              </a:rPr>
              <a:t>ROBOT</a:t>
            </a:r>
            <a:endParaRPr lang="tr-TR" sz="8800" dirty="0">
              <a:solidFill>
                <a:srgbClr val="7030A0"/>
              </a:solidFill>
              <a:latin typeface="Showcard Gothic" pitchFamily="82" charset="0"/>
            </a:endParaRPr>
          </a:p>
        </p:txBody>
      </p:sp>
    </p:spTree>
    <p:extLst>
      <p:ext uri="{BB962C8B-B14F-4D97-AF65-F5344CB8AC3E}">
        <p14:creationId xmlns:p14="http://schemas.microsoft.com/office/powerpoint/2010/main" xmlns="" val="2330666974"/>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4" name="coin.wav"/>
          </p:stSnd>
        </p:sndAc>
      </p:transition>
    </mc:Choice>
    <mc:Fallback>
      <p:transition spd="slow">
        <p:fade/>
        <p:sndAc>
          <p:stSnd>
            <p:snd r:embed="rId2"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FFFF"/>
        </a:solidFill>
        <a:effectLst/>
      </p:bgPr>
    </p:bg>
    <p:spTree>
      <p:nvGrpSpPr>
        <p:cNvPr id="1" name=""/>
        <p:cNvGrpSpPr/>
        <p:nvPr/>
      </p:nvGrpSpPr>
      <p:grpSpPr>
        <a:xfrm>
          <a:off x="0" y="0"/>
          <a:ext cx="0" cy="0"/>
          <a:chOff x="0" y="0"/>
          <a:chExt cx="0" cy="0"/>
        </a:xfrm>
      </p:grpSpPr>
      <p:pic>
        <p:nvPicPr>
          <p:cNvPr id="1536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95" y="1"/>
            <a:ext cx="6296697" cy="68727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Metin kutusu 1"/>
          <p:cNvSpPr txBox="1"/>
          <p:nvPr/>
        </p:nvSpPr>
        <p:spPr>
          <a:xfrm>
            <a:off x="6300192" y="2728362"/>
            <a:ext cx="2843808" cy="1015663"/>
          </a:xfrm>
          <a:prstGeom prst="rect">
            <a:avLst/>
          </a:prstGeom>
          <a:noFill/>
        </p:spPr>
        <p:txBody>
          <a:bodyPr wrap="square" rtlCol="0">
            <a:spAutoFit/>
          </a:bodyPr>
          <a:lstStyle/>
          <a:p>
            <a:r>
              <a:rPr lang="tr-TR" sz="6000" dirty="0" smtClean="0">
                <a:solidFill>
                  <a:srgbClr val="FFFF00"/>
                </a:solidFill>
                <a:latin typeface="Showcard Gothic" pitchFamily="82" charset="0"/>
              </a:rPr>
              <a:t>YAZICI</a:t>
            </a:r>
            <a:endParaRPr lang="tr-TR" sz="6000" dirty="0">
              <a:solidFill>
                <a:srgbClr val="FFFF00"/>
              </a:solidFill>
              <a:latin typeface="Showcard Gothic" pitchFamily="82" charset="0"/>
            </a:endParaRPr>
          </a:p>
        </p:txBody>
      </p:sp>
    </p:spTree>
    <p:extLst>
      <p:ext uri="{BB962C8B-B14F-4D97-AF65-F5344CB8AC3E}">
        <p14:creationId xmlns:p14="http://schemas.microsoft.com/office/powerpoint/2010/main" xmlns="" val="4273685129"/>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4" name="coin.wav"/>
          </p:stSnd>
        </p:sndAc>
      </p:transition>
    </mc:Choice>
    <mc:Fallback>
      <p:transition spd="slow">
        <p:fade/>
        <p:sndAc>
          <p:stSnd>
            <p:snd r:embed="rId2"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 y="1440072"/>
            <a:ext cx="7618335" cy="53927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Metin kutusu 2"/>
          <p:cNvSpPr txBox="1"/>
          <p:nvPr/>
        </p:nvSpPr>
        <p:spPr>
          <a:xfrm>
            <a:off x="1619672" y="116632"/>
            <a:ext cx="5650894" cy="1323439"/>
          </a:xfrm>
          <a:prstGeom prst="rect">
            <a:avLst/>
          </a:prstGeom>
          <a:noFill/>
        </p:spPr>
        <p:txBody>
          <a:bodyPr wrap="square" rtlCol="0">
            <a:spAutoFit/>
          </a:bodyPr>
          <a:lstStyle/>
          <a:p>
            <a:r>
              <a:rPr lang="tr-TR" sz="8000" dirty="0" smtClean="0">
                <a:solidFill>
                  <a:srgbClr val="7030A0"/>
                </a:solidFill>
                <a:latin typeface="Showcard Gothic" pitchFamily="82" charset="0"/>
              </a:rPr>
              <a:t>FAKS</a:t>
            </a:r>
            <a:endParaRPr lang="tr-TR" sz="8000" dirty="0">
              <a:solidFill>
                <a:srgbClr val="7030A0"/>
              </a:solidFill>
              <a:latin typeface="Showcard Gothic" pitchFamily="82" charset="0"/>
            </a:endParaRPr>
          </a:p>
        </p:txBody>
      </p:sp>
    </p:spTree>
    <p:extLst>
      <p:ext uri="{BB962C8B-B14F-4D97-AF65-F5344CB8AC3E}">
        <p14:creationId xmlns:p14="http://schemas.microsoft.com/office/powerpoint/2010/main" xmlns="" val="2990197630"/>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4" name="coin.wav"/>
          </p:stSnd>
        </p:sndAc>
      </p:transition>
    </mc:Choice>
    <mc:Fallback>
      <p:transition spd="slow">
        <p:fade/>
        <p:sndAc>
          <p:stSnd>
            <p:snd r:embed="rId2"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2" name="Dikdörtgen 1"/>
          <p:cNvSpPr/>
          <p:nvPr/>
        </p:nvSpPr>
        <p:spPr>
          <a:xfrm>
            <a:off x="1203111" y="2204864"/>
            <a:ext cx="6680034" cy="144655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8800" b="1" i="1" cap="none" spc="0" dirty="0" smtClean="0">
                <a:ln/>
                <a:solidFill>
                  <a:schemeClr val="accent3"/>
                </a:solidFill>
                <a:effectLst/>
                <a:latin typeface="Showcard Gothic" pitchFamily="82" charset="0"/>
              </a:rPr>
              <a:t>SORULAR…!</a:t>
            </a:r>
            <a:endParaRPr lang="tr-TR" sz="8800" b="1" i="1" cap="none" spc="0" dirty="0">
              <a:ln/>
              <a:solidFill>
                <a:schemeClr val="accent3"/>
              </a:solidFill>
              <a:effectLst/>
              <a:latin typeface="Showcard Gothic" pitchFamily="82" charset="0"/>
            </a:endParaRPr>
          </a:p>
        </p:txBody>
      </p:sp>
      <p:pic>
        <p:nvPicPr>
          <p:cNvPr id="17410" name="Picture 2" descr="H:\gifler\36363523525.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5376" cy="687763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98448508"/>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4" name="coin.wav"/>
          </p:stSnd>
        </p:sndAc>
      </p:transition>
    </mc:Choice>
    <mc:Fallback>
      <p:transition spd="slow">
        <p:fade/>
        <p:sndAc>
          <p:stSnd>
            <p:snd r:embed="rId2"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circle(in)">
                                      <p:cBhvr>
                                        <p:cTn id="7" dur="20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Metin kutusu 1"/>
          <p:cNvSpPr txBox="1"/>
          <p:nvPr/>
        </p:nvSpPr>
        <p:spPr>
          <a:xfrm>
            <a:off x="467544" y="620688"/>
            <a:ext cx="8280920" cy="646331"/>
          </a:xfrm>
          <a:prstGeom prst="rect">
            <a:avLst/>
          </a:prstGeom>
          <a:noFill/>
        </p:spPr>
        <p:txBody>
          <a:bodyPr wrap="square" rtlCol="0">
            <a:spAutoFit/>
          </a:bodyPr>
          <a:lstStyle/>
          <a:p>
            <a:r>
              <a:rPr lang="tr-TR" sz="3600" b="1" i="1" dirty="0" smtClean="0">
                <a:solidFill>
                  <a:schemeClr val="bg1"/>
                </a:solidFill>
                <a:latin typeface="Aharoni" pitchFamily="2" charset="-79"/>
                <a:cs typeface="Aharoni" pitchFamily="2" charset="-79"/>
              </a:rPr>
              <a:t>Aşağıdaki boşluğu dolduralım.</a:t>
            </a:r>
            <a:endParaRPr lang="tr-TR" sz="4000" b="1" i="1" dirty="0">
              <a:solidFill>
                <a:schemeClr val="bg1"/>
              </a:solidFill>
              <a:latin typeface="Aharoni" pitchFamily="2" charset="-79"/>
              <a:cs typeface="Aharoni" pitchFamily="2" charset="-79"/>
            </a:endParaRPr>
          </a:p>
        </p:txBody>
      </p:sp>
      <p:sp>
        <p:nvSpPr>
          <p:cNvPr id="3" name="Metin kutusu 2"/>
          <p:cNvSpPr txBox="1"/>
          <p:nvPr/>
        </p:nvSpPr>
        <p:spPr>
          <a:xfrm>
            <a:off x="0" y="1412776"/>
            <a:ext cx="9144000" cy="1938992"/>
          </a:xfrm>
          <a:prstGeom prst="rect">
            <a:avLst/>
          </a:prstGeom>
          <a:noFill/>
        </p:spPr>
        <p:txBody>
          <a:bodyPr wrap="square" rtlCol="0">
            <a:spAutoFit/>
          </a:bodyPr>
          <a:lstStyle/>
          <a:p>
            <a:pPr marL="285750" indent="-285750">
              <a:buFont typeface="Wingdings" pitchFamily="2" charset="2"/>
              <a:buChar char="ü"/>
            </a:pPr>
            <a:r>
              <a:rPr lang="tr-TR" sz="4000" dirty="0" smtClean="0">
                <a:latin typeface="Arial Rounded MT Bold" pitchFamily="34" charset="0"/>
                <a:cs typeface="Aharoni" pitchFamily="2" charset="-79"/>
              </a:rPr>
              <a:t>Teknoloji bizim günlük hayatımızı kolaylaştırdığı gibi bize  …………… da verir.</a:t>
            </a:r>
            <a:endParaRPr lang="tr-TR" sz="4000" dirty="0">
              <a:latin typeface="Arial Rounded MT Bold" pitchFamily="34" charset="0"/>
              <a:cs typeface="Aharoni" pitchFamily="2" charset="-79"/>
            </a:endParaRPr>
          </a:p>
        </p:txBody>
      </p:sp>
      <p:pic>
        <p:nvPicPr>
          <p:cNvPr id="18434" name="Picture 2" descr="H:\gifler\PurpleA.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1521" y="3481454"/>
            <a:ext cx="792088" cy="701193"/>
          </a:xfrm>
          <a:prstGeom prst="rect">
            <a:avLst/>
          </a:prstGeom>
          <a:noFill/>
          <a:extLst>
            <a:ext uri="{909E8E84-426E-40DD-AFC4-6F175D3DCCD1}">
              <a14:hiddenFill xmlns:a14="http://schemas.microsoft.com/office/drawing/2010/main" xmlns="">
                <a:solidFill>
                  <a:srgbClr val="FFFFFF"/>
                </a:solidFill>
              </a14:hiddenFill>
            </a:ext>
          </a:extLst>
        </p:spPr>
      </p:pic>
      <p:pic>
        <p:nvPicPr>
          <p:cNvPr id="18435" name="Picture 3" descr="H:\gifler\PurpleB.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26009" y="4509120"/>
            <a:ext cx="755213" cy="755213"/>
          </a:xfrm>
          <a:prstGeom prst="rect">
            <a:avLst/>
          </a:prstGeom>
          <a:noFill/>
          <a:extLst>
            <a:ext uri="{909E8E84-426E-40DD-AFC4-6F175D3DCCD1}">
              <a14:hiddenFill xmlns:a14="http://schemas.microsoft.com/office/drawing/2010/main" xmlns="">
                <a:solidFill>
                  <a:srgbClr val="FFFFFF"/>
                </a:solidFill>
              </a14:hiddenFill>
            </a:ext>
          </a:extLst>
        </p:spPr>
      </p:pic>
      <p:pic>
        <p:nvPicPr>
          <p:cNvPr id="18436" name="Picture 4" descr="H:\gifler\PurpleC.gif"/>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24761" y="5733256"/>
            <a:ext cx="856462" cy="872622"/>
          </a:xfrm>
          <a:prstGeom prst="rect">
            <a:avLst/>
          </a:prstGeom>
          <a:noFill/>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1233692" y="3507387"/>
            <a:ext cx="2520280" cy="646331"/>
          </a:xfrm>
          <a:prstGeom prst="rect">
            <a:avLst/>
          </a:prstGeom>
          <a:noFill/>
        </p:spPr>
        <p:txBody>
          <a:bodyPr wrap="square" rtlCol="0">
            <a:spAutoFit/>
          </a:bodyPr>
          <a:lstStyle/>
          <a:p>
            <a:r>
              <a:rPr lang="tr-TR" sz="3600" b="1" dirty="0" smtClean="0">
                <a:latin typeface="Showcard Gothic" pitchFamily="82" charset="0"/>
              </a:rPr>
              <a:t>Zarar</a:t>
            </a:r>
            <a:endParaRPr lang="tr-TR" sz="3600" b="1" dirty="0">
              <a:latin typeface="Showcard Gothic" pitchFamily="82" charset="0"/>
            </a:endParaRPr>
          </a:p>
        </p:txBody>
      </p:sp>
      <p:sp>
        <p:nvSpPr>
          <p:cNvPr id="5" name="Metin kutusu 4"/>
          <p:cNvSpPr txBox="1"/>
          <p:nvPr/>
        </p:nvSpPr>
        <p:spPr>
          <a:xfrm>
            <a:off x="1262292" y="4618002"/>
            <a:ext cx="1898148" cy="646331"/>
          </a:xfrm>
          <a:prstGeom prst="rect">
            <a:avLst/>
          </a:prstGeom>
          <a:noFill/>
        </p:spPr>
        <p:txBody>
          <a:bodyPr wrap="square" rtlCol="0">
            <a:spAutoFit/>
          </a:bodyPr>
          <a:lstStyle/>
          <a:p>
            <a:r>
              <a:rPr lang="tr-TR" sz="3600" dirty="0" smtClean="0">
                <a:latin typeface="Showcard Gothic" pitchFamily="82" charset="0"/>
              </a:rPr>
              <a:t>Sevgi</a:t>
            </a:r>
            <a:r>
              <a:rPr lang="tr-TR" dirty="0" smtClean="0"/>
              <a:t> </a:t>
            </a:r>
            <a:endParaRPr lang="tr-TR" dirty="0"/>
          </a:p>
        </p:txBody>
      </p:sp>
      <p:sp>
        <p:nvSpPr>
          <p:cNvPr id="6" name="Oval 5"/>
          <p:cNvSpPr/>
          <p:nvPr/>
        </p:nvSpPr>
        <p:spPr>
          <a:xfrm>
            <a:off x="2489772" y="4509121"/>
            <a:ext cx="176190" cy="18327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tr-TR"/>
          </a:p>
        </p:txBody>
      </p:sp>
      <p:sp>
        <p:nvSpPr>
          <p:cNvPr id="8" name="Metin kutusu 7"/>
          <p:cNvSpPr txBox="1"/>
          <p:nvPr/>
        </p:nvSpPr>
        <p:spPr>
          <a:xfrm>
            <a:off x="1262292" y="5915501"/>
            <a:ext cx="1898148" cy="646331"/>
          </a:xfrm>
          <a:prstGeom prst="rect">
            <a:avLst/>
          </a:prstGeom>
          <a:noFill/>
        </p:spPr>
        <p:txBody>
          <a:bodyPr wrap="square" rtlCol="0">
            <a:spAutoFit/>
          </a:bodyPr>
          <a:lstStyle/>
          <a:p>
            <a:r>
              <a:rPr lang="tr-TR" sz="3600" dirty="0" smtClean="0">
                <a:latin typeface="Showcard Gothic" pitchFamily="82" charset="0"/>
              </a:rPr>
              <a:t>zaman</a:t>
            </a:r>
            <a:endParaRPr lang="tr-TR" sz="3600" dirty="0">
              <a:latin typeface="Showcard Gothic" pitchFamily="82" charset="0"/>
            </a:endParaRPr>
          </a:p>
        </p:txBody>
      </p:sp>
      <p:sp>
        <p:nvSpPr>
          <p:cNvPr id="9" name="Halka 8"/>
          <p:cNvSpPr/>
          <p:nvPr/>
        </p:nvSpPr>
        <p:spPr>
          <a:xfrm>
            <a:off x="-79916" y="3125399"/>
            <a:ext cx="1454961" cy="1566998"/>
          </a:xfrm>
          <a:prstGeom prst="donu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tr-TR">
              <a:solidFill>
                <a:schemeClr val="tx1"/>
              </a:solidFill>
            </a:endParaRPr>
          </a:p>
        </p:txBody>
      </p:sp>
    </p:spTree>
    <p:extLst>
      <p:ext uri="{BB962C8B-B14F-4D97-AF65-F5344CB8AC3E}">
        <p14:creationId xmlns:p14="http://schemas.microsoft.com/office/powerpoint/2010/main" xmlns="" val="2398510047"/>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6" name="coin.wav"/>
          </p:stSnd>
        </p:sndAc>
      </p:transition>
    </mc:Choice>
    <mc:Fallback>
      <p:transition spd="slow">
        <p:fade/>
        <p:sndAc>
          <p:stSnd>
            <p:snd r:embed="rId2"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in)">
                                      <p:cBhvr>
                                        <p:cTn id="15" dur="2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80">
                                          <p:stCondLst>
                                            <p:cond delay="0"/>
                                          </p:stCondLst>
                                        </p:cTn>
                                        <p:tgtEl>
                                          <p:spTgt spid="9"/>
                                        </p:tgtEl>
                                      </p:cBhvr>
                                    </p:animEffect>
                                    <p:anim calcmode="lin" valueType="num">
                                      <p:cBhvr>
                                        <p:cTn id="36"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41" dur="26">
                                          <p:stCondLst>
                                            <p:cond delay="650"/>
                                          </p:stCondLst>
                                        </p:cTn>
                                        <p:tgtEl>
                                          <p:spTgt spid="9"/>
                                        </p:tgtEl>
                                      </p:cBhvr>
                                      <p:to x="100000" y="60000"/>
                                    </p:animScale>
                                    <p:animScale>
                                      <p:cBhvr>
                                        <p:cTn id="42" dur="166" decel="50000">
                                          <p:stCondLst>
                                            <p:cond delay="676"/>
                                          </p:stCondLst>
                                        </p:cTn>
                                        <p:tgtEl>
                                          <p:spTgt spid="9"/>
                                        </p:tgtEl>
                                      </p:cBhvr>
                                      <p:to x="100000" y="100000"/>
                                    </p:animScale>
                                    <p:animScale>
                                      <p:cBhvr>
                                        <p:cTn id="43" dur="26">
                                          <p:stCondLst>
                                            <p:cond delay="1312"/>
                                          </p:stCondLst>
                                        </p:cTn>
                                        <p:tgtEl>
                                          <p:spTgt spid="9"/>
                                        </p:tgtEl>
                                      </p:cBhvr>
                                      <p:to x="100000" y="80000"/>
                                    </p:animScale>
                                    <p:animScale>
                                      <p:cBhvr>
                                        <p:cTn id="44" dur="166" decel="50000">
                                          <p:stCondLst>
                                            <p:cond delay="1338"/>
                                          </p:stCondLst>
                                        </p:cTn>
                                        <p:tgtEl>
                                          <p:spTgt spid="9"/>
                                        </p:tgtEl>
                                      </p:cBhvr>
                                      <p:to x="100000" y="100000"/>
                                    </p:animScale>
                                    <p:animScale>
                                      <p:cBhvr>
                                        <p:cTn id="45" dur="26">
                                          <p:stCondLst>
                                            <p:cond delay="1642"/>
                                          </p:stCondLst>
                                        </p:cTn>
                                        <p:tgtEl>
                                          <p:spTgt spid="9"/>
                                        </p:tgtEl>
                                      </p:cBhvr>
                                      <p:to x="100000" y="90000"/>
                                    </p:animScale>
                                    <p:animScale>
                                      <p:cBhvr>
                                        <p:cTn id="46" dur="166" decel="50000">
                                          <p:stCondLst>
                                            <p:cond delay="1668"/>
                                          </p:stCondLst>
                                        </p:cTn>
                                        <p:tgtEl>
                                          <p:spTgt spid="9"/>
                                        </p:tgtEl>
                                      </p:cBhvr>
                                      <p:to x="100000" y="100000"/>
                                    </p:animScale>
                                    <p:animScale>
                                      <p:cBhvr>
                                        <p:cTn id="47" dur="26">
                                          <p:stCondLst>
                                            <p:cond delay="1808"/>
                                          </p:stCondLst>
                                        </p:cTn>
                                        <p:tgtEl>
                                          <p:spTgt spid="9"/>
                                        </p:tgtEl>
                                      </p:cBhvr>
                                      <p:to x="100000" y="95000"/>
                                    </p:animScale>
                                    <p:animScale>
                                      <p:cBhvr>
                                        <p:cTn id="48"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8" grpId="0"/>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pic>
        <p:nvPicPr>
          <p:cNvPr id="2050" name="Picture 2" descr="H:\gifler\41.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276" y="0"/>
            <a:ext cx="9119723"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Metin kutusu 1"/>
          <p:cNvSpPr txBox="1"/>
          <p:nvPr/>
        </p:nvSpPr>
        <p:spPr>
          <a:xfrm>
            <a:off x="1043608" y="476672"/>
            <a:ext cx="6408712" cy="1200329"/>
          </a:xfrm>
          <a:prstGeom prst="rect">
            <a:avLst/>
          </a:prstGeom>
          <a:noFill/>
        </p:spPr>
        <p:txBody>
          <a:bodyPr wrap="square" rtlCol="0">
            <a:spAutoFit/>
          </a:bodyPr>
          <a:lstStyle/>
          <a:p>
            <a:r>
              <a:rPr lang="tr-TR" sz="7200" b="1" dirty="0" err="1" smtClean="0">
                <a:latin typeface="Showcard Gothic" pitchFamily="82" charset="0"/>
              </a:rPr>
              <a:t>Içindekiler</a:t>
            </a:r>
            <a:endParaRPr lang="tr-TR" sz="7200" b="1" dirty="0">
              <a:latin typeface="Showcard Gothic" pitchFamily="82" charset="0"/>
            </a:endParaRPr>
          </a:p>
        </p:txBody>
      </p:sp>
      <p:sp>
        <p:nvSpPr>
          <p:cNvPr id="3" name="Oval 2"/>
          <p:cNvSpPr/>
          <p:nvPr/>
        </p:nvSpPr>
        <p:spPr>
          <a:xfrm>
            <a:off x="1146359" y="307883"/>
            <a:ext cx="360040" cy="288032"/>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tr-TR"/>
          </a:p>
        </p:txBody>
      </p:sp>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978942" y="284765"/>
            <a:ext cx="384175" cy="311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Metin kutusu 3"/>
          <p:cNvSpPr txBox="1"/>
          <p:nvPr/>
        </p:nvSpPr>
        <p:spPr>
          <a:xfrm>
            <a:off x="755576" y="1916832"/>
            <a:ext cx="6840760" cy="3785652"/>
          </a:xfrm>
          <a:prstGeom prst="rect">
            <a:avLst/>
          </a:prstGeom>
          <a:noFill/>
        </p:spPr>
        <p:txBody>
          <a:bodyPr wrap="square" rtlCol="0">
            <a:spAutoFit/>
          </a:bodyPr>
          <a:lstStyle/>
          <a:p>
            <a:pPr marL="285750" indent="-285750">
              <a:buFont typeface="Wingdings" pitchFamily="2" charset="2"/>
              <a:buChar char="ü"/>
            </a:pPr>
            <a:r>
              <a:rPr lang="tr-TR" sz="4800" dirty="0" smtClean="0">
                <a:solidFill>
                  <a:srgbClr val="7030A0"/>
                </a:solidFill>
                <a:latin typeface="Bauhaus 93" pitchFamily="82" charset="0"/>
              </a:rPr>
              <a:t>Teknolojik ürünler</a:t>
            </a:r>
          </a:p>
          <a:p>
            <a:pPr marL="285750" indent="-285750">
              <a:buFont typeface="Wingdings" pitchFamily="2" charset="2"/>
              <a:buChar char="ü"/>
            </a:pPr>
            <a:r>
              <a:rPr lang="tr-TR" sz="4800" dirty="0" smtClean="0">
                <a:solidFill>
                  <a:srgbClr val="7030A0"/>
                </a:solidFill>
                <a:latin typeface="Bauhaus 93" pitchFamily="82" charset="0"/>
              </a:rPr>
              <a:t>Görseller </a:t>
            </a:r>
          </a:p>
          <a:p>
            <a:pPr marL="285750" indent="-285750">
              <a:buFont typeface="Wingdings" pitchFamily="2" charset="2"/>
              <a:buChar char="ü"/>
            </a:pPr>
            <a:r>
              <a:rPr lang="tr-TR" sz="4800" dirty="0" smtClean="0">
                <a:solidFill>
                  <a:srgbClr val="7030A0"/>
                </a:solidFill>
                <a:latin typeface="Bauhaus 93" pitchFamily="82" charset="0"/>
              </a:rPr>
              <a:t>Sorular </a:t>
            </a:r>
          </a:p>
          <a:p>
            <a:pPr marL="285750" indent="-285750">
              <a:buFont typeface="Wingdings" pitchFamily="2" charset="2"/>
              <a:buChar char="ü"/>
            </a:pPr>
            <a:r>
              <a:rPr lang="tr-TR" sz="4800" dirty="0" smtClean="0">
                <a:solidFill>
                  <a:srgbClr val="7030A0"/>
                </a:solidFill>
                <a:latin typeface="Bauhaus 93" pitchFamily="82" charset="0"/>
              </a:rPr>
              <a:t>Hazırlayan </a:t>
            </a:r>
            <a:endParaRPr lang="tr-TR" sz="4800" dirty="0" smtClean="0">
              <a:solidFill>
                <a:srgbClr val="7030A0"/>
              </a:solidFill>
              <a:latin typeface="Bauhaus 93" pitchFamily="82" charset="0"/>
            </a:endParaRPr>
          </a:p>
          <a:p>
            <a:pPr marL="285750" indent="-285750">
              <a:buFont typeface="Wingdings" pitchFamily="2" charset="2"/>
              <a:buChar char="ü"/>
            </a:pPr>
            <a:r>
              <a:rPr lang="tr-TR" sz="4800" u="sng" dirty="0" smtClean="0">
                <a:hlinkClick r:id="rId5"/>
              </a:rPr>
              <a:t>www.</a:t>
            </a:r>
            <a:r>
              <a:rPr lang="tr-TR" sz="4800" u="sng" dirty="0" err="1" smtClean="0">
                <a:hlinkClick r:id="rId5"/>
              </a:rPr>
              <a:t>sorubak</a:t>
            </a:r>
            <a:r>
              <a:rPr lang="tr-TR" sz="4800" u="sng" dirty="0" smtClean="0">
                <a:hlinkClick r:id="rId5"/>
              </a:rPr>
              <a:t>.com</a:t>
            </a:r>
            <a:endParaRPr lang="tr-TR" sz="4800" dirty="0">
              <a:solidFill>
                <a:srgbClr val="7030A0"/>
              </a:solidFill>
              <a:latin typeface="Bauhaus 93" pitchFamily="82" charset="0"/>
            </a:endParaRPr>
          </a:p>
        </p:txBody>
      </p:sp>
    </p:spTree>
    <p:extLst>
      <p:ext uri="{BB962C8B-B14F-4D97-AF65-F5344CB8AC3E}">
        <p14:creationId xmlns:p14="http://schemas.microsoft.com/office/powerpoint/2010/main" xmlns="" val="1875935974"/>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6" name="coin.wav"/>
          </p:stSnd>
        </p:sndAc>
      </p:transition>
    </mc:Choice>
    <mc:Fallback>
      <p:transition spd="slow">
        <p:fade/>
        <p:sndAc>
          <p:stSnd>
            <p:snd r:embed="rId2"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xit" presetSubtype="0" fill="hold" grpId="0" nodeType="clickEffect">
                                  <p:stCondLst>
                                    <p:cond delay="0"/>
                                  </p:stCondLst>
                                  <p:childTnLst>
                                    <p:anim calcmode="lin" valueType="num">
                                      <p:cBhvr>
                                        <p:cTn id="6" dur="1000"/>
                                        <p:tgtEl>
                                          <p:spTgt spid="4"/>
                                        </p:tgtEl>
                                        <p:attrNameLst>
                                          <p:attrName>ppt_w</p:attrName>
                                        </p:attrNameLst>
                                      </p:cBhvr>
                                      <p:tavLst>
                                        <p:tav tm="0">
                                          <p:val>
                                            <p:strVal val="ppt_w"/>
                                          </p:val>
                                        </p:tav>
                                        <p:tav tm="100000">
                                          <p:val>
                                            <p:fltVal val="0"/>
                                          </p:val>
                                        </p:tav>
                                      </p:tavLst>
                                    </p:anim>
                                    <p:anim calcmode="lin" valueType="num">
                                      <p:cBhvr>
                                        <p:cTn id="7" dur="1000"/>
                                        <p:tgtEl>
                                          <p:spTgt spid="4"/>
                                        </p:tgtEl>
                                        <p:attrNameLst>
                                          <p:attrName>ppt_h</p:attrName>
                                        </p:attrNameLst>
                                      </p:cBhvr>
                                      <p:tavLst>
                                        <p:tav tm="0">
                                          <p:val>
                                            <p:strVal val="ppt_h"/>
                                          </p:val>
                                        </p:tav>
                                        <p:tav tm="100000">
                                          <p:val>
                                            <p:fltVal val="0"/>
                                          </p:val>
                                        </p:tav>
                                      </p:tavLst>
                                    </p:anim>
                                    <p:anim calcmode="lin" valueType="num">
                                      <p:cBhvr>
                                        <p:cTn id="8" dur="1000"/>
                                        <p:tgtEl>
                                          <p:spTgt spid="4"/>
                                        </p:tgtEl>
                                        <p:attrNameLst>
                                          <p:attrName>style.rotation</p:attrName>
                                        </p:attrNameLst>
                                      </p:cBhvr>
                                      <p:tavLst>
                                        <p:tav tm="0">
                                          <p:val>
                                            <p:fltVal val="0"/>
                                          </p:val>
                                        </p:tav>
                                        <p:tav tm="100000">
                                          <p:val>
                                            <p:fltVal val="90"/>
                                          </p:val>
                                        </p:tav>
                                      </p:tavLst>
                                    </p:anim>
                                    <p:animEffect transition="out" filter="fade">
                                      <p:cBhvr>
                                        <p:cTn id="9" dur="1000"/>
                                        <p:tgtEl>
                                          <p:spTgt spid="4"/>
                                        </p:tgtEl>
                                      </p:cBhvr>
                                    </p:animEffect>
                                    <p:set>
                                      <p:cBhvr>
                                        <p:cTn id="10"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Metin kutusu 1"/>
          <p:cNvSpPr txBox="1"/>
          <p:nvPr/>
        </p:nvSpPr>
        <p:spPr>
          <a:xfrm>
            <a:off x="179512" y="472316"/>
            <a:ext cx="8208912" cy="2123658"/>
          </a:xfrm>
          <a:prstGeom prst="rect">
            <a:avLst/>
          </a:prstGeom>
          <a:noFill/>
        </p:spPr>
        <p:txBody>
          <a:bodyPr wrap="square" rtlCol="0">
            <a:spAutoFit/>
          </a:bodyPr>
          <a:lstStyle/>
          <a:p>
            <a:pPr marL="285750" indent="-285750">
              <a:buFont typeface="Wingdings" pitchFamily="2" charset="2"/>
              <a:buChar char="ü"/>
            </a:pPr>
            <a:r>
              <a:rPr lang="tr-TR" sz="6600" b="1" i="1" dirty="0" smtClean="0">
                <a:solidFill>
                  <a:srgbClr val="FFFF00"/>
                </a:solidFill>
              </a:rPr>
              <a:t>Hangisi teknolojik üründür?</a:t>
            </a:r>
            <a:endParaRPr lang="tr-TR" sz="6600" b="1" i="1" dirty="0">
              <a:solidFill>
                <a:srgbClr val="FFFF00"/>
              </a:solidFill>
            </a:endParaRPr>
          </a:p>
        </p:txBody>
      </p:sp>
      <p:pic>
        <p:nvPicPr>
          <p:cNvPr id="1945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4057" y="4149080"/>
            <a:ext cx="755650" cy="7556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9460"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05632" y="5301208"/>
            <a:ext cx="854075" cy="877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67544" y="3053772"/>
            <a:ext cx="792163"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Metin kutusu 2"/>
          <p:cNvSpPr txBox="1"/>
          <p:nvPr/>
        </p:nvSpPr>
        <p:spPr>
          <a:xfrm>
            <a:off x="1475656" y="4149080"/>
            <a:ext cx="2016224" cy="769441"/>
          </a:xfrm>
          <a:prstGeom prst="rect">
            <a:avLst/>
          </a:prstGeom>
          <a:noFill/>
        </p:spPr>
        <p:txBody>
          <a:bodyPr wrap="square" rtlCol="0">
            <a:spAutoFit/>
          </a:bodyPr>
          <a:lstStyle/>
          <a:p>
            <a:r>
              <a:rPr lang="tr-TR" sz="4400" dirty="0" smtClean="0">
                <a:solidFill>
                  <a:srgbClr val="FF00FF"/>
                </a:solidFill>
                <a:latin typeface="Showcard Gothic" pitchFamily="82" charset="0"/>
              </a:rPr>
              <a:t>Faks</a:t>
            </a:r>
            <a:r>
              <a:rPr lang="tr-TR" dirty="0" smtClean="0"/>
              <a:t> </a:t>
            </a:r>
            <a:endParaRPr lang="tr-TR" dirty="0"/>
          </a:p>
        </p:txBody>
      </p:sp>
      <p:sp>
        <p:nvSpPr>
          <p:cNvPr id="4" name="Metin kutusu 3"/>
          <p:cNvSpPr txBox="1"/>
          <p:nvPr/>
        </p:nvSpPr>
        <p:spPr>
          <a:xfrm>
            <a:off x="1475656" y="3056486"/>
            <a:ext cx="2232248" cy="769441"/>
          </a:xfrm>
          <a:prstGeom prst="rect">
            <a:avLst/>
          </a:prstGeom>
          <a:noFill/>
        </p:spPr>
        <p:txBody>
          <a:bodyPr wrap="square" rtlCol="0">
            <a:spAutoFit/>
          </a:bodyPr>
          <a:lstStyle/>
          <a:p>
            <a:r>
              <a:rPr lang="tr-TR" sz="4400" dirty="0" smtClean="0">
                <a:solidFill>
                  <a:srgbClr val="66FF99"/>
                </a:solidFill>
                <a:latin typeface="Showcard Gothic" pitchFamily="82" charset="0"/>
              </a:rPr>
              <a:t>Masa</a:t>
            </a:r>
            <a:r>
              <a:rPr lang="tr-TR" sz="4400" dirty="0" smtClean="0"/>
              <a:t> </a:t>
            </a:r>
            <a:endParaRPr lang="tr-TR" sz="4400" dirty="0"/>
          </a:p>
        </p:txBody>
      </p:sp>
      <p:sp>
        <p:nvSpPr>
          <p:cNvPr id="7" name="Metin kutusu 6"/>
          <p:cNvSpPr txBox="1"/>
          <p:nvPr/>
        </p:nvSpPr>
        <p:spPr>
          <a:xfrm>
            <a:off x="1475656" y="5517232"/>
            <a:ext cx="2376264" cy="646331"/>
          </a:xfrm>
          <a:prstGeom prst="rect">
            <a:avLst/>
          </a:prstGeom>
          <a:noFill/>
        </p:spPr>
        <p:txBody>
          <a:bodyPr wrap="square" rtlCol="0">
            <a:spAutoFit/>
          </a:bodyPr>
          <a:lstStyle/>
          <a:p>
            <a:r>
              <a:rPr lang="tr-TR" sz="3600" dirty="0" err="1" smtClean="0">
                <a:latin typeface="Showcard Gothic" pitchFamily="82" charset="0"/>
              </a:rPr>
              <a:t>saNDIK</a:t>
            </a:r>
            <a:endParaRPr lang="tr-TR" sz="3600" dirty="0">
              <a:latin typeface="Showcard Gothic" pitchFamily="82" charset="0"/>
            </a:endParaRPr>
          </a:p>
        </p:txBody>
      </p:sp>
      <p:sp>
        <p:nvSpPr>
          <p:cNvPr id="8" name="Halka 7"/>
          <p:cNvSpPr/>
          <p:nvPr/>
        </p:nvSpPr>
        <p:spPr>
          <a:xfrm>
            <a:off x="53790" y="3682016"/>
            <a:ext cx="1656184" cy="1689777"/>
          </a:xfrm>
          <a:prstGeom prst="donu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tr-TR">
              <a:solidFill>
                <a:schemeClr val="tx1"/>
              </a:solidFill>
            </a:endParaRPr>
          </a:p>
        </p:txBody>
      </p:sp>
    </p:spTree>
    <p:extLst>
      <p:ext uri="{BB962C8B-B14F-4D97-AF65-F5344CB8AC3E}">
        <p14:creationId xmlns:p14="http://schemas.microsoft.com/office/powerpoint/2010/main" xmlns="" val="2299001400"/>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6" name="coin.wav"/>
          </p:stSnd>
        </p:sndAc>
      </p:transition>
    </mc:Choice>
    <mc:Fallback>
      <p:transition spd="slow">
        <p:fade/>
        <p:sndAc>
          <p:stSnd>
            <p:snd r:embed="rId2"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80">
                                          <p:stCondLst>
                                            <p:cond delay="0"/>
                                          </p:stCondLst>
                                        </p:cTn>
                                        <p:tgtEl>
                                          <p:spTgt spid="8"/>
                                        </p:tgtEl>
                                      </p:cBhvr>
                                    </p:animEffect>
                                    <p:anim calcmode="lin" valueType="num">
                                      <p:cBhvr>
                                        <p:cTn id="2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3" dur="26">
                                          <p:stCondLst>
                                            <p:cond delay="650"/>
                                          </p:stCondLst>
                                        </p:cTn>
                                        <p:tgtEl>
                                          <p:spTgt spid="8"/>
                                        </p:tgtEl>
                                      </p:cBhvr>
                                      <p:to x="100000" y="60000"/>
                                    </p:animScale>
                                    <p:animScale>
                                      <p:cBhvr>
                                        <p:cTn id="34" dur="166" decel="50000">
                                          <p:stCondLst>
                                            <p:cond delay="676"/>
                                          </p:stCondLst>
                                        </p:cTn>
                                        <p:tgtEl>
                                          <p:spTgt spid="8"/>
                                        </p:tgtEl>
                                      </p:cBhvr>
                                      <p:to x="100000" y="100000"/>
                                    </p:animScale>
                                    <p:animScale>
                                      <p:cBhvr>
                                        <p:cTn id="35" dur="26">
                                          <p:stCondLst>
                                            <p:cond delay="1312"/>
                                          </p:stCondLst>
                                        </p:cTn>
                                        <p:tgtEl>
                                          <p:spTgt spid="8"/>
                                        </p:tgtEl>
                                      </p:cBhvr>
                                      <p:to x="100000" y="80000"/>
                                    </p:animScale>
                                    <p:animScale>
                                      <p:cBhvr>
                                        <p:cTn id="36" dur="166" decel="50000">
                                          <p:stCondLst>
                                            <p:cond delay="1338"/>
                                          </p:stCondLst>
                                        </p:cTn>
                                        <p:tgtEl>
                                          <p:spTgt spid="8"/>
                                        </p:tgtEl>
                                      </p:cBhvr>
                                      <p:to x="100000" y="100000"/>
                                    </p:animScale>
                                    <p:animScale>
                                      <p:cBhvr>
                                        <p:cTn id="37" dur="26">
                                          <p:stCondLst>
                                            <p:cond delay="1642"/>
                                          </p:stCondLst>
                                        </p:cTn>
                                        <p:tgtEl>
                                          <p:spTgt spid="8"/>
                                        </p:tgtEl>
                                      </p:cBhvr>
                                      <p:to x="100000" y="90000"/>
                                    </p:animScale>
                                    <p:animScale>
                                      <p:cBhvr>
                                        <p:cTn id="38" dur="166" decel="50000">
                                          <p:stCondLst>
                                            <p:cond delay="1668"/>
                                          </p:stCondLst>
                                        </p:cTn>
                                        <p:tgtEl>
                                          <p:spTgt spid="8"/>
                                        </p:tgtEl>
                                      </p:cBhvr>
                                      <p:to x="100000" y="100000"/>
                                    </p:animScale>
                                    <p:animScale>
                                      <p:cBhvr>
                                        <p:cTn id="39" dur="26">
                                          <p:stCondLst>
                                            <p:cond delay="1808"/>
                                          </p:stCondLst>
                                        </p:cTn>
                                        <p:tgtEl>
                                          <p:spTgt spid="8"/>
                                        </p:tgtEl>
                                      </p:cBhvr>
                                      <p:to x="100000" y="95000"/>
                                    </p:animScale>
                                    <p:animScale>
                                      <p:cBhvr>
                                        <p:cTn id="40"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schemeClr>
        </a:solidFill>
        <a:effectLst/>
      </p:bgPr>
    </p:bg>
    <p:spTree>
      <p:nvGrpSpPr>
        <p:cNvPr id="1" name=""/>
        <p:cNvGrpSpPr/>
        <p:nvPr/>
      </p:nvGrpSpPr>
      <p:grpSpPr>
        <a:xfrm>
          <a:off x="0" y="0"/>
          <a:ext cx="0" cy="0"/>
          <a:chOff x="0" y="0"/>
          <a:chExt cx="0" cy="0"/>
        </a:xfrm>
      </p:grpSpPr>
      <p:sp>
        <p:nvSpPr>
          <p:cNvPr id="2" name="Metin kutusu 1"/>
          <p:cNvSpPr txBox="1"/>
          <p:nvPr/>
        </p:nvSpPr>
        <p:spPr>
          <a:xfrm>
            <a:off x="251520" y="692696"/>
            <a:ext cx="8136904" cy="1754326"/>
          </a:xfrm>
          <a:prstGeom prst="rect">
            <a:avLst/>
          </a:prstGeom>
          <a:noFill/>
        </p:spPr>
        <p:txBody>
          <a:bodyPr wrap="square" rtlCol="0">
            <a:spAutoFit/>
          </a:bodyPr>
          <a:lstStyle/>
          <a:p>
            <a:pPr marL="285750" indent="-285750">
              <a:buFont typeface="Wingdings" pitchFamily="2" charset="2"/>
              <a:buChar char="ü"/>
            </a:pPr>
            <a:r>
              <a:rPr lang="tr-TR" sz="5400" b="1" i="1" dirty="0" smtClean="0">
                <a:solidFill>
                  <a:srgbClr val="FFFF00"/>
                </a:solidFill>
                <a:latin typeface="Arial Rounded MT Bold" pitchFamily="34" charset="0"/>
              </a:rPr>
              <a:t>Hangisi  teknolojik ürün değildir? </a:t>
            </a:r>
            <a:endParaRPr lang="tr-TR" sz="5400" b="1" i="1" dirty="0">
              <a:solidFill>
                <a:srgbClr val="FFFF00"/>
              </a:solidFill>
              <a:latin typeface="Arial Rounded MT Bold" pitchFamily="34" charset="0"/>
            </a:endParaRPr>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7544" y="3053772"/>
            <a:ext cx="792163"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04057" y="4149080"/>
            <a:ext cx="755650" cy="7556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05632" y="5301208"/>
            <a:ext cx="854075" cy="877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Metin kutusu 5"/>
          <p:cNvSpPr txBox="1"/>
          <p:nvPr/>
        </p:nvSpPr>
        <p:spPr>
          <a:xfrm>
            <a:off x="1475656" y="3212976"/>
            <a:ext cx="3024336" cy="584775"/>
          </a:xfrm>
          <a:prstGeom prst="rect">
            <a:avLst/>
          </a:prstGeom>
          <a:noFill/>
        </p:spPr>
        <p:txBody>
          <a:bodyPr wrap="square" rtlCol="0">
            <a:spAutoFit/>
          </a:bodyPr>
          <a:lstStyle/>
          <a:p>
            <a:r>
              <a:rPr lang="tr-TR" sz="3200" dirty="0" smtClean="0">
                <a:solidFill>
                  <a:schemeClr val="bg2">
                    <a:lumMod val="10000"/>
                  </a:schemeClr>
                </a:solidFill>
                <a:latin typeface="Showcard Gothic" pitchFamily="82" charset="0"/>
              </a:rPr>
              <a:t>Çerçeve</a:t>
            </a:r>
            <a:r>
              <a:rPr lang="tr-TR" dirty="0" smtClean="0"/>
              <a:t> </a:t>
            </a:r>
            <a:endParaRPr lang="tr-TR" dirty="0"/>
          </a:p>
        </p:txBody>
      </p:sp>
      <p:sp>
        <p:nvSpPr>
          <p:cNvPr id="7" name="Metin kutusu 6"/>
          <p:cNvSpPr txBox="1"/>
          <p:nvPr/>
        </p:nvSpPr>
        <p:spPr>
          <a:xfrm>
            <a:off x="1475656" y="4365104"/>
            <a:ext cx="2304256" cy="584775"/>
          </a:xfrm>
          <a:prstGeom prst="rect">
            <a:avLst/>
          </a:prstGeom>
          <a:noFill/>
        </p:spPr>
        <p:txBody>
          <a:bodyPr wrap="square" rtlCol="0">
            <a:spAutoFit/>
          </a:bodyPr>
          <a:lstStyle/>
          <a:p>
            <a:r>
              <a:rPr lang="tr-TR" sz="3200" dirty="0" smtClean="0">
                <a:solidFill>
                  <a:schemeClr val="bg2">
                    <a:lumMod val="10000"/>
                  </a:schemeClr>
                </a:solidFill>
                <a:latin typeface="Showcard Gothic" pitchFamily="82" charset="0"/>
              </a:rPr>
              <a:t>Laptop</a:t>
            </a:r>
            <a:r>
              <a:rPr lang="tr-TR" dirty="0" smtClean="0"/>
              <a:t> </a:t>
            </a:r>
            <a:endParaRPr lang="tr-TR" dirty="0"/>
          </a:p>
        </p:txBody>
      </p:sp>
      <p:sp>
        <p:nvSpPr>
          <p:cNvPr id="8" name="Metin kutusu 7"/>
          <p:cNvSpPr txBox="1"/>
          <p:nvPr/>
        </p:nvSpPr>
        <p:spPr>
          <a:xfrm>
            <a:off x="1475656" y="5589240"/>
            <a:ext cx="2844316" cy="584775"/>
          </a:xfrm>
          <a:prstGeom prst="rect">
            <a:avLst/>
          </a:prstGeom>
          <a:noFill/>
        </p:spPr>
        <p:txBody>
          <a:bodyPr wrap="square" rtlCol="0">
            <a:spAutoFit/>
          </a:bodyPr>
          <a:lstStyle/>
          <a:p>
            <a:r>
              <a:rPr lang="tr-TR" sz="3200" dirty="0" smtClean="0">
                <a:solidFill>
                  <a:schemeClr val="bg2">
                    <a:lumMod val="10000"/>
                  </a:schemeClr>
                </a:solidFill>
                <a:latin typeface="Showcard Gothic" pitchFamily="82" charset="0"/>
              </a:rPr>
              <a:t>Tablet</a:t>
            </a:r>
            <a:r>
              <a:rPr lang="tr-TR" dirty="0" smtClean="0"/>
              <a:t> </a:t>
            </a:r>
            <a:endParaRPr lang="tr-TR" dirty="0"/>
          </a:p>
        </p:txBody>
      </p:sp>
      <p:sp>
        <p:nvSpPr>
          <p:cNvPr id="10" name="Halka 9"/>
          <p:cNvSpPr/>
          <p:nvPr/>
        </p:nvSpPr>
        <p:spPr>
          <a:xfrm>
            <a:off x="-49175" y="2502331"/>
            <a:ext cx="1763688" cy="1804555"/>
          </a:xfrm>
          <a:prstGeom prst="donu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tr-TR">
              <a:solidFill>
                <a:schemeClr val="tx1"/>
              </a:solidFill>
            </a:endParaRPr>
          </a:p>
        </p:txBody>
      </p:sp>
    </p:spTree>
    <p:extLst>
      <p:ext uri="{BB962C8B-B14F-4D97-AF65-F5344CB8AC3E}">
        <p14:creationId xmlns:p14="http://schemas.microsoft.com/office/powerpoint/2010/main" xmlns="" val="1907595179"/>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6" name="coin.wav"/>
          </p:stSnd>
        </p:sndAc>
      </p:transition>
    </mc:Choice>
    <mc:Fallback>
      <p:transition spd="slow">
        <p:fade/>
        <p:sndAc>
          <p:stSnd>
            <p:snd r:embed="rId2"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80">
                                          <p:stCondLst>
                                            <p:cond delay="0"/>
                                          </p:stCondLst>
                                        </p:cTn>
                                        <p:tgtEl>
                                          <p:spTgt spid="10"/>
                                        </p:tgtEl>
                                      </p:cBhvr>
                                    </p:animEffect>
                                    <p:anim calcmode="lin" valueType="num">
                                      <p:cBhvr>
                                        <p:cTn id="2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3" dur="26">
                                          <p:stCondLst>
                                            <p:cond delay="650"/>
                                          </p:stCondLst>
                                        </p:cTn>
                                        <p:tgtEl>
                                          <p:spTgt spid="10"/>
                                        </p:tgtEl>
                                      </p:cBhvr>
                                      <p:to x="100000" y="60000"/>
                                    </p:animScale>
                                    <p:animScale>
                                      <p:cBhvr>
                                        <p:cTn id="34" dur="166" decel="50000">
                                          <p:stCondLst>
                                            <p:cond delay="676"/>
                                          </p:stCondLst>
                                        </p:cTn>
                                        <p:tgtEl>
                                          <p:spTgt spid="10"/>
                                        </p:tgtEl>
                                      </p:cBhvr>
                                      <p:to x="100000" y="100000"/>
                                    </p:animScale>
                                    <p:animScale>
                                      <p:cBhvr>
                                        <p:cTn id="35" dur="26">
                                          <p:stCondLst>
                                            <p:cond delay="1312"/>
                                          </p:stCondLst>
                                        </p:cTn>
                                        <p:tgtEl>
                                          <p:spTgt spid="10"/>
                                        </p:tgtEl>
                                      </p:cBhvr>
                                      <p:to x="100000" y="80000"/>
                                    </p:animScale>
                                    <p:animScale>
                                      <p:cBhvr>
                                        <p:cTn id="36" dur="166" decel="50000">
                                          <p:stCondLst>
                                            <p:cond delay="1338"/>
                                          </p:stCondLst>
                                        </p:cTn>
                                        <p:tgtEl>
                                          <p:spTgt spid="10"/>
                                        </p:tgtEl>
                                      </p:cBhvr>
                                      <p:to x="100000" y="100000"/>
                                    </p:animScale>
                                    <p:animScale>
                                      <p:cBhvr>
                                        <p:cTn id="37" dur="26">
                                          <p:stCondLst>
                                            <p:cond delay="1642"/>
                                          </p:stCondLst>
                                        </p:cTn>
                                        <p:tgtEl>
                                          <p:spTgt spid="10"/>
                                        </p:tgtEl>
                                      </p:cBhvr>
                                      <p:to x="100000" y="90000"/>
                                    </p:animScale>
                                    <p:animScale>
                                      <p:cBhvr>
                                        <p:cTn id="38" dur="166" decel="50000">
                                          <p:stCondLst>
                                            <p:cond delay="1668"/>
                                          </p:stCondLst>
                                        </p:cTn>
                                        <p:tgtEl>
                                          <p:spTgt spid="10"/>
                                        </p:tgtEl>
                                      </p:cBhvr>
                                      <p:to x="100000" y="100000"/>
                                    </p:animScale>
                                    <p:animScale>
                                      <p:cBhvr>
                                        <p:cTn id="39" dur="26">
                                          <p:stCondLst>
                                            <p:cond delay="1808"/>
                                          </p:stCondLst>
                                        </p:cTn>
                                        <p:tgtEl>
                                          <p:spTgt spid="10"/>
                                        </p:tgtEl>
                                      </p:cBhvr>
                                      <p:to x="100000" y="95000"/>
                                    </p:animScale>
                                    <p:animScale>
                                      <p:cBhvr>
                                        <p:cTn id="40"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2" name="Metin kutusu 1"/>
          <p:cNvSpPr txBox="1"/>
          <p:nvPr/>
        </p:nvSpPr>
        <p:spPr>
          <a:xfrm>
            <a:off x="323528" y="476672"/>
            <a:ext cx="8208912" cy="1446550"/>
          </a:xfrm>
          <a:prstGeom prst="rect">
            <a:avLst/>
          </a:prstGeom>
          <a:noFill/>
        </p:spPr>
        <p:txBody>
          <a:bodyPr wrap="square" rtlCol="0">
            <a:spAutoFit/>
          </a:bodyPr>
          <a:lstStyle/>
          <a:p>
            <a:pPr marL="285750" indent="-285750">
              <a:buFont typeface="Wingdings" pitchFamily="2" charset="2"/>
              <a:buChar char="ü"/>
            </a:pPr>
            <a:r>
              <a:rPr lang="tr-TR" sz="4400" b="1" i="1" dirty="0" smtClean="0">
                <a:solidFill>
                  <a:srgbClr val="0070C0"/>
                </a:solidFill>
                <a:latin typeface="Arial Rounded MT Bold" pitchFamily="34" charset="0"/>
              </a:rPr>
              <a:t>Aşağıya 5 tane teknolojik ürün yazınız</a:t>
            </a:r>
            <a:r>
              <a:rPr lang="tr-TR" dirty="0" smtClean="0"/>
              <a:t>.</a:t>
            </a:r>
            <a:endParaRPr lang="tr-TR" dirty="0"/>
          </a:p>
        </p:txBody>
      </p:sp>
      <p:sp>
        <p:nvSpPr>
          <p:cNvPr id="4" name="Metin kutusu 3"/>
          <p:cNvSpPr txBox="1"/>
          <p:nvPr/>
        </p:nvSpPr>
        <p:spPr>
          <a:xfrm>
            <a:off x="0" y="2204864"/>
            <a:ext cx="9144000" cy="3416320"/>
          </a:xfrm>
          <a:prstGeom prst="rect">
            <a:avLst/>
          </a:prstGeom>
          <a:noFill/>
        </p:spPr>
        <p:txBody>
          <a:bodyPr wrap="square" rtlCol="0">
            <a:spAutoFit/>
          </a:bodyPr>
          <a:lstStyle/>
          <a:p>
            <a:r>
              <a:rPr lang="tr-TR" sz="2400" dirty="0" smtClean="0"/>
              <a:t>1-…………………………………………………………………………………………………………</a:t>
            </a:r>
          </a:p>
          <a:p>
            <a:endParaRPr lang="tr-TR" sz="2400" dirty="0" smtClean="0"/>
          </a:p>
          <a:p>
            <a:r>
              <a:rPr lang="tr-TR" sz="2400" dirty="0" smtClean="0"/>
              <a:t>2-…………………………………………………………………………………………………………</a:t>
            </a:r>
          </a:p>
          <a:p>
            <a:endParaRPr lang="tr-TR" sz="2400" dirty="0"/>
          </a:p>
          <a:p>
            <a:r>
              <a:rPr lang="tr-TR" sz="2400" dirty="0" smtClean="0"/>
              <a:t>3-…………………………………………………………………………………………………………</a:t>
            </a:r>
          </a:p>
          <a:p>
            <a:endParaRPr lang="tr-TR" sz="2400" dirty="0"/>
          </a:p>
          <a:p>
            <a:r>
              <a:rPr lang="tr-TR" sz="2400" dirty="0" smtClean="0"/>
              <a:t>4-………………………………………………………………………………………………...........</a:t>
            </a:r>
          </a:p>
          <a:p>
            <a:endParaRPr lang="tr-TR" sz="2400" dirty="0"/>
          </a:p>
          <a:p>
            <a:r>
              <a:rPr lang="tr-TR" sz="2400" dirty="0" smtClean="0"/>
              <a:t>5-…………………………………………………………………………………………………………</a:t>
            </a:r>
          </a:p>
        </p:txBody>
      </p:sp>
    </p:spTree>
    <p:extLst>
      <p:ext uri="{BB962C8B-B14F-4D97-AF65-F5344CB8AC3E}">
        <p14:creationId xmlns:p14="http://schemas.microsoft.com/office/powerpoint/2010/main" xmlns="" val="3888069110"/>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3" name="coin.wav"/>
          </p:stSnd>
        </p:sndAc>
      </p:transition>
    </mc:Choice>
    <mc:Fallback>
      <p:transition spd="slow">
        <p:fade/>
        <p:sndAc>
          <p:stSnd>
            <p:snd r:embed="rId2"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mph" presetSubtype="0" fill="hold" grpId="0" nodeType="clickEffect">
                                  <p:stCondLst>
                                    <p:cond delay="0"/>
                                  </p:stCondLst>
                                  <p:childTnLst>
                                    <p:animRot by="21600000">
                                      <p:cBhvr>
                                        <p:cTn id="11"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66FF"/>
        </a:solidFill>
        <a:effectLst/>
      </p:bgPr>
    </p:bg>
    <p:spTree>
      <p:nvGrpSpPr>
        <p:cNvPr id="1" name=""/>
        <p:cNvGrpSpPr/>
        <p:nvPr/>
      </p:nvGrpSpPr>
      <p:grpSpPr>
        <a:xfrm>
          <a:off x="0" y="0"/>
          <a:ext cx="0" cy="0"/>
          <a:chOff x="0" y="0"/>
          <a:chExt cx="0" cy="0"/>
        </a:xfrm>
      </p:grpSpPr>
      <p:sp>
        <p:nvSpPr>
          <p:cNvPr id="2" name="Metin kutusu 1"/>
          <p:cNvSpPr txBox="1"/>
          <p:nvPr/>
        </p:nvSpPr>
        <p:spPr>
          <a:xfrm>
            <a:off x="611560" y="908720"/>
            <a:ext cx="6048672" cy="1569660"/>
          </a:xfrm>
          <a:prstGeom prst="rect">
            <a:avLst/>
          </a:prstGeom>
          <a:noFill/>
        </p:spPr>
        <p:txBody>
          <a:bodyPr wrap="square" rtlCol="0">
            <a:spAutoFit/>
          </a:bodyPr>
          <a:lstStyle/>
          <a:p>
            <a:r>
              <a:rPr lang="tr-TR" sz="4800" dirty="0" smtClean="0">
                <a:solidFill>
                  <a:srgbClr val="00FFFF"/>
                </a:solidFill>
                <a:latin typeface="Showcard Gothic" pitchFamily="82" charset="0"/>
              </a:rPr>
              <a:t>Emine  UYSAL</a:t>
            </a:r>
          </a:p>
          <a:p>
            <a:r>
              <a:rPr lang="tr-TR" sz="4800" dirty="0" smtClean="0">
                <a:solidFill>
                  <a:srgbClr val="00FFFF"/>
                </a:solidFill>
                <a:latin typeface="Showcard Gothic" pitchFamily="82" charset="0"/>
              </a:rPr>
              <a:t>4/A     168</a:t>
            </a:r>
            <a:endParaRPr lang="tr-TR" sz="4800" dirty="0">
              <a:solidFill>
                <a:srgbClr val="00FFFF"/>
              </a:solidFill>
              <a:latin typeface="Showcard Gothic" pitchFamily="82" charset="0"/>
            </a:endParaRPr>
          </a:p>
        </p:txBody>
      </p:sp>
      <p:sp>
        <p:nvSpPr>
          <p:cNvPr id="3" name="Metin kutusu 2"/>
          <p:cNvSpPr txBox="1"/>
          <p:nvPr/>
        </p:nvSpPr>
        <p:spPr>
          <a:xfrm>
            <a:off x="2339752" y="2996952"/>
            <a:ext cx="6120680" cy="3970318"/>
          </a:xfrm>
          <a:prstGeom prst="rect">
            <a:avLst/>
          </a:prstGeom>
          <a:noFill/>
        </p:spPr>
        <p:txBody>
          <a:bodyPr wrap="square" rtlCol="0">
            <a:spAutoFit/>
          </a:bodyPr>
          <a:lstStyle/>
          <a:p>
            <a:r>
              <a:rPr lang="tr-TR" sz="5400" dirty="0" smtClean="0">
                <a:solidFill>
                  <a:srgbClr val="92D050"/>
                </a:solidFill>
                <a:latin typeface="Showcard Gothic" pitchFamily="82" charset="0"/>
              </a:rPr>
              <a:t>BENİ DİNLEDİĞİNİZ İÇİN TEŞEKKÜR EDERİM</a:t>
            </a:r>
          </a:p>
          <a:p>
            <a:endParaRPr lang="tr-TR" dirty="0">
              <a:solidFill>
                <a:srgbClr val="92D050"/>
              </a:solidFill>
            </a:endParaRPr>
          </a:p>
          <a:p>
            <a:endParaRPr lang="tr-TR" dirty="0">
              <a:solidFill>
                <a:srgbClr val="92D050"/>
              </a:solidFill>
            </a:endParaRPr>
          </a:p>
        </p:txBody>
      </p:sp>
      <p:pic>
        <p:nvPicPr>
          <p:cNvPr id="20482" name="Picture 2" descr="H:\gifler\6b5009fc.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400092" y="-149658"/>
            <a:ext cx="3732137" cy="373213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14359522"/>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4" name="coin.wav"/>
          </p:stSnd>
        </p:sndAc>
      </p:transition>
    </mc:Choice>
    <mc:Fallback>
      <p:transition spd="slow">
        <p:fade/>
        <p:sndAc>
          <p:stSnd>
            <p:snd r:embed="rId2"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2000" fill="hold"/>
                                        <p:tgtEl>
                                          <p:spTgt spid="3"/>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00FF"/>
        </a:solidFill>
        <a:effectLst/>
      </p:bgPr>
    </p:bg>
    <p:spTree>
      <p:nvGrpSpPr>
        <p:cNvPr id="1" name=""/>
        <p:cNvGrpSpPr/>
        <p:nvPr/>
      </p:nvGrpSpPr>
      <p:grpSpPr>
        <a:xfrm>
          <a:off x="0" y="0"/>
          <a:ext cx="0" cy="0"/>
          <a:chOff x="0" y="0"/>
          <a:chExt cx="0" cy="0"/>
        </a:xfrm>
      </p:grpSpPr>
      <p:sp>
        <p:nvSpPr>
          <p:cNvPr id="3" name="Dikdörtgen 2"/>
          <p:cNvSpPr/>
          <p:nvPr/>
        </p:nvSpPr>
        <p:spPr>
          <a:xfrm>
            <a:off x="251520" y="355594"/>
            <a:ext cx="9009198" cy="1107996"/>
          </a:xfrm>
          <a:prstGeom prst="rect">
            <a:avLst/>
          </a:prstGeom>
        </p:spPr>
        <p:txBody>
          <a:bodyPr wrap="none">
            <a:spAutoFit/>
          </a:bodyPr>
          <a:lstStyle/>
          <a:p>
            <a:r>
              <a:rPr lang="tr-TR" sz="6600" dirty="0" smtClean="0">
                <a:solidFill>
                  <a:schemeClr val="accent6">
                    <a:lumMod val="60000"/>
                    <a:lumOff val="40000"/>
                  </a:schemeClr>
                </a:solidFill>
                <a:latin typeface="Showcard Gothic" pitchFamily="82" charset="0"/>
              </a:rPr>
              <a:t>TEKNOLOJİK</a:t>
            </a:r>
            <a:r>
              <a:rPr lang="tr-TR" sz="6000" dirty="0" smtClean="0">
                <a:solidFill>
                  <a:schemeClr val="accent6">
                    <a:lumMod val="60000"/>
                    <a:lumOff val="40000"/>
                  </a:schemeClr>
                </a:solidFill>
                <a:latin typeface="Showcard Gothic" pitchFamily="82" charset="0"/>
              </a:rPr>
              <a:t>  ÜRÜNLER</a:t>
            </a:r>
            <a:endParaRPr lang="tr-TR" sz="6000" dirty="0">
              <a:solidFill>
                <a:schemeClr val="accent6">
                  <a:lumMod val="60000"/>
                  <a:lumOff val="40000"/>
                </a:schemeClr>
              </a:solidFill>
              <a:latin typeface="Showcard Gothic" pitchFamily="82" charset="0"/>
            </a:endParaRPr>
          </a:p>
        </p:txBody>
      </p:sp>
      <p:pic>
        <p:nvPicPr>
          <p:cNvPr id="3075" name="Picture 3" descr="H:\gifler\smiling1bg6.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556792"/>
            <a:ext cx="2736304" cy="2736304"/>
          </a:xfrm>
          <a:prstGeom prst="rect">
            <a:avLst/>
          </a:prstGeom>
          <a:noFill/>
          <a:extLst>
            <a:ext uri="{909E8E84-426E-40DD-AFC4-6F175D3DCCD1}">
              <a14:hiddenFill xmlns:a14="http://schemas.microsoft.com/office/drawing/2010/main" xmlns="">
                <a:solidFill>
                  <a:srgbClr val="FFFFFF"/>
                </a:solidFill>
              </a14:hiddenFill>
            </a:ext>
          </a:extLst>
        </p:spPr>
      </p:pic>
      <p:pic>
        <p:nvPicPr>
          <p:cNvPr id="3076" name="Picture 4" descr="H:\gifler\Resim_.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736304" y="1556792"/>
            <a:ext cx="2052228" cy="2736304"/>
          </a:xfrm>
          <a:prstGeom prst="rect">
            <a:avLst/>
          </a:prstGeom>
          <a:noFill/>
          <a:extLst>
            <a:ext uri="{909E8E84-426E-40DD-AFC4-6F175D3DCCD1}">
              <a14:hiddenFill xmlns:a14="http://schemas.microsoft.com/office/drawing/2010/main" xmlns="">
                <a:solidFill>
                  <a:srgbClr val="FFFFFF"/>
                </a:solidFill>
              </a14:hiddenFill>
            </a:ext>
          </a:extLst>
        </p:spPr>
      </p:pic>
      <p:pic>
        <p:nvPicPr>
          <p:cNvPr id="3077" name="Picture 5" descr="H:\gifler\teasesmall1zh7.gif"/>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788532" y="1370111"/>
            <a:ext cx="4387881" cy="2592288"/>
          </a:xfrm>
          <a:prstGeom prst="rect">
            <a:avLst/>
          </a:prstGeom>
          <a:noFill/>
          <a:extLst>
            <a:ext uri="{909E8E84-426E-40DD-AFC4-6F175D3DCCD1}">
              <a14:hiddenFill xmlns:a14="http://schemas.microsoft.com/office/drawing/2010/main" xmlns="">
                <a:solidFill>
                  <a:srgbClr val="FFFFFF"/>
                </a:solidFill>
              </a14:hiddenFill>
            </a:ext>
          </a:extLst>
        </p:spPr>
      </p:pic>
      <p:pic>
        <p:nvPicPr>
          <p:cNvPr id="3078" name="Picture 6" descr="H:\gifler\Resim133636.gif"/>
          <p:cNvPicPr>
            <a:picLocks noChangeAspect="1" noChangeArrowheads="1" noCrop="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28789" y="3839157"/>
            <a:ext cx="3955310" cy="3184748"/>
          </a:xfrm>
          <a:prstGeom prst="rect">
            <a:avLst/>
          </a:prstGeom>
          <a:noFill/>
          <a:extLst>
            <a:ext uri="{909E8E84-426E-40DD-AFC4-6F175D3DCCD1}">
              <a14:hiddenFill xmlns:a14="http://schemas.microsoft.com/office/drawing/2010/main" xmlns="">
                <a:solidFill>
                  <a:srgbClr val="FFFFFF"/>
                </a:solidFill>
              </a14:hiddenFill>
            </a:ext>
          </a:extLst>
        </p:spPr>
      </p:pic>
      <p:pic>
        <p:nvPicPr>
          <p:cNvPr id="3079" name="Picture 7" descr="H:\gifler\Resim33333.gif"/>
          <p:cNvPicPr>
            <a:picLocks noChangeAspect="1" noChangeArrowheads="1" noCrop="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006856" y="4005064"/>
            <a:ext cx="2829651" cy="2852935"/>
          </a:xfrm>
          <a:prstGeom prst="rect">
            <a:avLst/>
          </a:prstGeom>
          <a:noFill/>
          <a:extLst>
            <a:ext uri="{909E8E84-426E-40DD-AFC4-6F175D3DCCD1}">
              <a14:hiddenFill xmlns:a14="http://schemas.microsoft.com/office/drawing/2010/main" xmlns="">
                <a:solidFill>
                  <a:srgbClr val="FFFFFF"/>
                </a:solidFill>
              </a14:hiddenFill>
            </a:ext>
          </a:extLst>
        </p:spPr>
      </p:pic>
      <p:pic>
        <p:nvPicPr>
          <p:cNvPr id="3080" name="Picture 8" descr="H:\gifler\2323232526.gif"/>
          <p:cNvPicPr>
            <a:picLocks noChangeAspect="1" noChangeArrowheads="1" noCrop="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4421682" y="3372557"/>
            <a:ext cx="2028825" cy="2895600"/>
          </a:xfrm>
          <a:prstGeom prst="rect">
            <a:avLst/>
          </a:prstGeom>
          <a:noFill/>
          <a:extLst>
            <a:ext uri="{909E8E84-426E-40DD-AFC4-6F175D3DCCD1}">
              <a14:hiddenFill xmlns:a14="http://schemas.microsoft.com/office/drawing/2010/main" xmlns="">
                <a:solidFill>
                  <a:srgbClr val="FFFFFF"/>
                </a:solidFill>
              </a14:hiddenFill>
            </a:ext>
          </a:extLst>
        </p:spPr>
      </p:pic>
      <p:pic>
        <p:nvPicPr>
          <p:cNvPr id="3081" name="Picture 9" descr="H:\gifler\565656.gif"/>
          <p:cNvPicPr>
            <a:picLocks noChangeAspect="1" noChangeArrowheads="1" noCrop="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6426826" y="2769979"/>
            <a:ext cx="2893212" cy="3645025"/>
          </a:xfrm>
          <a:prstGeom prst="rect">
            <a:avLst/>
          </a:prstGeom>
          <a:noFill/>
          <a:extLst>
            <a:ext uri="{909E8E84-426E-40DD-AFC4-6F175D3DCCD1}">
              <a14:hiddenFill xmlns:a14="http://schemas.microsoft.com/office/drawing/2010/main" xmlns="">
                <a:solidFill>
                  <a:srgbClr val="FFFFFF"/>
                </a:solidFill>
              </a14:hiddenFill>
            </a:ext>
          </a:extLst>
        </p:spPr>
      </p:pic>
      <p:pic>
        <p:nvPicPr>
          <p:cNvPr id="3082" name="Picture 10"/>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318309" y="5597438"/>
            <a:ext cx="2288135" cy="1341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36373475"/>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11" name="coin.wav"/>
          </p:stSnd>
        </p:sndAc>
      </p:transition>
    </mc:Choice>
    <mc:Fallback>
      <p:transition spd="slow">
        <p:fade/>
        <p:sndAc>
          <p:stSnd>
            <p:snd r:embed="rId2" name="coin.wav"/>
          </p:stSnd>
        </p:sndAc>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231" y="-12577"/>
            <a:ext cx="9112769" cy="68568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70929" y="222"/>
            <a:ext cx="9717088" cy="18113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Metin kutusu 1"/>
          <p:cNvSpPr txBox="1"/>
          <p:nvPr/>
        </p:nvSpPr>
        <p:spPr>
          <a:xfrm>
            <a:off x="323528" y="1556792"/>
            <a:ext cx="8424936" cy="369332"/>
          </a:xfrm>
          <a:prstGeom prst="rect">
            <a:avLst/>
          </a:prstGeom>
          <a:noFill/>
        </p:spPr>
        <p:txBody>
          <a:bodyPr wrap="square" rtlCol="0">
            <a:spAutoFit/>
          </a:bodyPr>
          <a:lstStyle/>
          <a:p>
            <a:pPr marL="285750" indent="-285750">
              <a:buFont typeface="Wingdings" pitchFamily="2" charset="2"/>
              <a:buChar char="ü"/>
            </a:pPr>
            <a:r>
              <a:rPr lang="tr-TR" dirty="0" smtClean="0">
                <a:solidFill>
                  <a:schemeClr val="bg1"/>
                </a:solidFill>
              </a:rPr>
              <a:t> </a:t>
            </a:r>
            <a:endParaRPr lang="tr-TR" dirty="0">
              <a:solidFill>
                <a:schemeClr val="bg1"/>
              </a:solidFill>
            </a:endParaRPr>
          </a:p>
        </p:txBody>
      </p:sp>
      <p:sp>
        <p:nvSpPr>
          <p:cNvPr id="3" name="Metin kutusu 2"/>
          <p:cNvSpPr txBox="1"/>
          <p:nvPr/>
        </p:nvSpPr>
        <p:spPr>
          <a:xfrm>
            <a:off x="66363" y="1003412"/>
            <a:ext cx="7056784" cy="6463308"/>
          </a:xfrm>
          <a:prstGeom prst="rect">
            <a:avLst/>
          </a:prstGeom>
          <a:noFill/>
        </p:spPr>
        <p:txBody>
          <a:bodyPr wrap="square" rtlCol="0">
            <a:spAutoFit/>
          </a:bodyPr>
          <a:lstStyle/>
          <a:p>
            <a:pPr marL="285750" indent="-285750">
              <a:buFont typeface="Wingdings" pitchFamily="2" charset="2"/>
              <a:buChar char="ü"/>
            </a:pPr>
            <a:r>
              <a:rPr lang="tr-TR" sz="5400" dirty="0" smtClean="0">
                <a:solidFill>
                  <a:schemeClr val="bg1"/>
                </a:solidFill>
                <a:latin typeface="Bauhaus 93" pitchFamily="82" charset="0"/>
              </a:rPr>
              <a:t>- Bilgisayar </a:t>
            </a:r>
          </a:p>
          <a:p>
            <a:pPr marL="285750" indent="-285750">
              <a:buFont typeface="Wingdings" pitchFamily="2" charset="2"/>
              <a:buChar char="ü"/>
            </a:pPr>
            <a:r>
              <a:rPr lang="tr-TR" sz="5400" dirty="0" smtClean="0">
                <a:solidFill>
                  <a:schemeClr val="bg1"/>
                </a:solidFill>
                <a:latin typeface="Bauhaus 93" pitchFamily="82" charset="0"/>
              </a:rPr>
              <a:t>-Masaüstü</a:t>
            </a:r>
          </a:p>
          <a:p>
            <a:pPr marL="285750" indent="-285750">
              <a:buFont typeface="Wingdings" pitchFamily="2" charset="2"/>
              <a:buChar char="ü"/>
            </a:pPr>
            <a:r>
              <a:rPr lang="tr-TR" sz="5400" dirty="0" smtClean="0">
                <a:solidFill>
                  <a:schemeClr val="bg1"/>
                </a:solidFill>
                <a:latin typeface="Bauhaus 93" pitchFamily="82" charset="0"/>
              </a:rPr>
              <a:t>-Monitör</a:t>
            </a:r>
          </a:p>
          <a:p>
            <a:pPr marL="285750" indent="-285750">
              <a:buFont typeface="Wingdings" pitchFamily="2" charset="2"/>
              <a:buChar char="ü"/>
            </a:pPr>
            <a:r>
              <a:rPr lang="tr-TR" sz="5400" dirty="0" smtClean="0">
                <a:solidFill>
                  <a:schemeClr val="bg1"/>
                </a:solidFill>
                <a:latin typeface="Bauhaus 93" pitchFamily="82" charset="0"/>
              </a:rPr>
              <a:t>-Yazıcı</a:t>
            </a:r>
          </a:p>
          <a:p>
            <a:pPr marL="285750" indent="-285750">
              <a:buFont typeface="Wingdings" pitchFamily="2" charset="2"/>
              <a:buChar char="ü"/>
            </a:pPr>
            <a:r>
              <a:rPr lang="tr-TR" sz="5400" dirty="0" smtClean="0">
                <a:solidFill>
                  <a:schemeClr val="bg1"/>
                </a:solidFill>
                <a:latin typeface="Bauhaus 93" pitchFamily="82" charset="0"/>
              </a:rPr>
              <a:t>-Tarayıcı </a:t>
            </a:r>
          </a:p>
          <a:p>
            <a:pPr marL="285750" indent="-285750">
              <a:buFont typeface="Wingdings" pitchFamily="2" charset="2"/>
              <a:buChar char="ü"/>
            </a:pPr>
            <a:r>
              <a:rPr lang="tr-TR" sz="5400" dirty="0" smtClean="0">
                <a:solidFill>
                  <a:schemeClr val="bg1"/>
                </a:solidFill>
                <a:latin typeface="Bauhaus 93" pitchFamily="82" charset="0"/>
              </a:rPr>
              <a:t>- Cep Telefonu / Telefon / Faks </a:t>
            </a:r>
          </a:p>
          <a:p>
            <a:endParaRPr lang="tr-TR" dirty="0" smtClean="0"/>
          </a:p>
          <a:p>
            <a:pPr marL="285750" indent="-285750">
              <a:buFont typeface="Wingdings" pitchFamily="2" charset="2"/>
              <a:buChar char="ü"/>
            </a:pPr>
            <a:endParaRPr lang="tr-TR" dirty="0"/>
          </a:p>
        </p:txBody>
      </p:sp>
      <p:pic>
        <p:nvPicPr>
          <p:cNvPr id="4100" name="Picture 4" descr="H:\gifler\disney79wm7.gif"/>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518584" y="1731732"/>
            <a:ext cx="5209125" cy="51125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215319"/>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6" name="coin.wav"/>
          </p:stSnd>
        </p:sndAc>
      </p:transition>
    </mc:Choice>
    <mc:Fallback>
      <p:transition spd="slow">
        <p:fade/>
        <p:sndAc>
          <p:stSnd>
            <p:snd r:embed="rId2"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circle(in)">
                                      <p:cBhvr>
                                        <p:cTn id="7" dur="2000"/>
                                        <p:tgtEl>
                                          <p:spTgt spid="4099"/>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3"/>
                                        </p:tgtEl>
                                      </p:cBhvr>
                                    </p:animEffect>
                                    <p:animScale>
                                      <p:cBhvr>
                                        <p:cTn id="12" dur="250" autoRev="1" fill="hold"/>
                                        <p:tgtEl>
                                          <p:spTgt spid="3"/>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31" presetClass="exit" presetSubtype="0" fill="hold" nodeType="clickEffect">
                                  <p:stCondLst>
                                    <p:cond delay="0"/>
                                  </p:stCondLst>
                                  <p:childTnLst>
                                    <p:anim calcmode="lin" valueType="num">
                                      <p:cBhvr>
                                        <p:cTn id="16" dur="1000"/>
                                        <p:tgtEl>
                                          <p:spTgt spid="4100"/>
                                        </p:tgtEl>
                                        <p:attrNameLst>
                                          <p:attrName>ppt_w</p:attrName>
                                        </p:attrNameLst>
                                      </p:cBhvr>
                                      <p:tavLst>
                                        <p:tav tm="0">
                                          <p:val>
                                            <p:strVal val="ppt_w"/>
                                          </p:val>
                                        </p:tav>
                                        <p:tav tm="100000">
                                          <p:val>
                                            <p:fltVal val="0"/>
                                          </p:val>
                                        </p:tav>
                                      </p:tavLst>
                                    </p:anim>
                                    <p:anim calcmode="lin" valueType="num">
                                      <p:cBhvr>
                                        <p:cTn id="17" dur="1000"/>
                                        <p:tgtEl>
                                          <p:spTgt spid="4100"/>
                                        </p:tgtEl>
                                        <p:attrNameLst>
                                          <p:attrName>ppt_h</p:attrName>
                                        </p:attrNameLst>
                                      </p:cBhvr>
                                      <p:tavLst>
                                        <p:tav tm="0">
                                          <p:val>
                                            <p:strVal val="ppt_h"/>
                                          </p:val>
                                        </p:tav>
                                        <p:tav tm="100000">
                                          <p:val>
                                            <p:fltVal val="0"/>
                                          </p:val>
                                        </p:tav>
                                      </p:tavLst>
                                    </p:anim>
                                    <p:anim calcmode="lin" valueType="num">
                                      <p:cBhvr>
                                        <p:cTn id="18" dur="1000"/>
                                        <p:tgtEl>
                                          <p:spTgt spid="4100"/>
                                        </p:tgtEl>
                                        <p:attrNameLst>
                                          <p:attrName>style.rotation</p:attrName>
                                        </p:attrNameLst>
                                      </p:cBhvr>
                                      <p:tavLst>
                                        <p:tav tm="0">
                                          <p:val>
                                            <p:fltVal val="0"/>
                                          </p:val>
                                        </p:tav>
                                        <p:tav tm="100000">
                                          <p:val>
                                            <p:fltVal val="90"/>
                                          </p:val>
                                        </p:tav>
                                      </p:tavLst>
                                    </p:anim>
                                    <p:animEffect transition="out" filter="fade">
                                      <p:cBhvr>
                                        <p:cTn id="19" dur="1000"/>
                                        <p:tgtEl>
                                          <p:spTgt spid="4100"/>
                                        </p:tgtEl>
                                      </p:cBhvr>
                                    </p:animEffect>
                                    <p:set>
                                      <p:cBhvr>
                                        <p:cTn id="20" dur="1" fill="hold">
                                          <p:stCondLst>
                                            <p:cond delay="999"/>
                                          </p:stCondLst>
                                        </p:cTn>
                                        <p:tgtEl>
                                          <p:spTgt spid="41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FFFF"/>
        </a:solidFill>
        <a:effectLst/>
      </p:bgPr>
    </p:bg>
    <p:spTree>
      <p:nvGrpSpPr>
        <p:cNvPr id="1" name=""/>
        <p:cNvGrpSpPr/>
        <p:nvPr/>
      </p:nvGrpSpPr>
      <p:grpSpPr>
        <a:xfrm>
          <a:off x="0" y="0"/>
          <a:ext cx="0" cy="0"/>
          <a:chOff x="0" y="0"/>
          <a:chExt cx="0" cy="0"/>
        </a:xfrm>
      </p:grpSpPr>
      <p:sp>
        <p:nvSpPr>
          <p:cNvPr id="2" name="Dikdörtgen 1"/>
          <p:cNvSpPr/>
          <p:nvPr/>
        </p:nvSpPr>
        <p:spPr>
          <a:xfrm>
            <a:off x="-15818" y="0"/>
            <a:ext cx="6171994" cy="7417415"/>
          </a:xfrm>
          <a:prstGeom prst="rect">
            <a:avLst/>
          </a:prstGeom>
        </p:spPr>
        <p:txBody>
          <a:bodyPr wrap="square">
            <a:spAutoFit/>
          </a:bodyPr>
          <a:lstStyle/>
          <a:p>
            <a:pPr marL="571500" indent="-571500">
              <a:buFont typeface="Wingdings" pitchFamily="2" charset="2"/>
              <a:buChar char="ü"/>
            </a:pPr>
            <a:r>
              <a:rPr lang="tr-TR" sz="4000" b="1" dirty="0" smtClean="0">
                <a:solidFill>
                  <a:srgbClr val="C00000"/>
                </a:solidFill>
                <a:latin typeface="Bauhaus 93" pitchFamily="82" charset="0"/>
              </a:rPr>
              <a:t>Hesap Makineleri </a:t>
            </a:r>
          </a:p>
          <a:p>
            <a:pPr marL="571500" indent="-571500">
              <a:buFont typeface="Wingdings" pitchFamily="2" charset="2"/>
              <a:buChar char="ü"/>
            </a:pPr>
            <a:r>
              <a:rPr lang="tr-TR" sz="4000" b="1" dirty="0" smtClean="0">
                <a:solidFill>
                  <a:srgbClr val="C00000"/>
                </a:solidFill>
                <a:latin typeface="Bauhaus 93" pitchFamily="82" charset="0"/>
              </a:rPr>
              <a:t>-Bilimsel Hesap Makinesi</a:t>
            </a:r>
          </a:p>
          <a:p>
            <a:pPr marL="571500" indent="-571500">
              <a:buFont typeface="Wingdings" pitchFamily="2" charset="2"/>
              <a:buChar char="ü"/>
            </a:pPr>
            <a:r>
              <a:rPr lang="tr-TR" sz="4000" b="1" dirty="0" smtClean="0">
                <a:solidFill>
                  <a:srgbClr val="C00000"/>
                </a:solidFill>
                <a:latin typeface="Bauhaus 93" pitchFamily="82" charset="0"/>
              </a:rPr>
              <a:t>-Cep Hesap Makinesi</a:t>
            </a:r>
          </a:p>
          <a:p>
            <a:pPr marL="571500" indent="-571500">
              <a:buFont typeface="Wingdings" pitchFamily="2" charset="2"/>
              <a:buChar char="ü"/>
            </a:pPr>
            <a:r>
              <a:rPr lang="tr-TR" sz="4000" b="1" dirty="0" smtClean="0">
                <a:solidFill>
                  <a:srgbClr val="C00000"/>
                </a:solidFill>
                <a:latin typeface="Bauhaus 93" pitchFamily="82" charset="0"/>
              </a:rPr>
              <a:t>-Masaüstü Hesap Makinesi</a:t>
            </a:r>
          </a:p>
          <a:p>
            <a:pPr marL="571500" indent="-571500">
              <a:buFont typeface="Wingdings" pitchFamily="2" charset="2"/>
              <a:buChar char="ü"/>
            </a:pPr>
            <a:r>
              <a:rPr lang="tr-TR" sz="4000" b="1" dirty="0" smtClean="0">
                <a:solidFill>
                  <a:srgbClr val="C00000"/>
                </a:solidFill>
                <a:latin typeface="Bauhaus 93" pitchFamily="82" charset="0"/>
              </a:rPr>
              <a:t>-Şeritli Hesap Makinesi </a:t>
            </a:r>
          </a:p>
          <a:p>
            <a:pPr marL="571500" indent="-571500">
              <a:buFont typeface="Wingdings" pitchFamily="2" charset="2"/>
              <a:buChar char="ü"/>
            </a:pPr>
            <a:r>
              <a:rPr lang="tr-TR" sz="4000" b="1" dirty="0" smtClean="0">
                <a:solidFill>
                  <a:srgbClr val="C00000"/>
                </a:solidFill>
                <a:latin typeface="Bauhaus 93" pitchFamily="82" charset="0"/>
              </a:rPr>
              <a:t>-Projeksiyon </a:t>
            </a:r>
          </a:p>
          <a:p>
            <a:pPr marL="571500" indent="-571500">
              <a:buFont typeface="Wingdings" pitchFamily="2" charset="2"/>
              <a:buChar char="ü"/>
            </a:pPr>
            <a:r>
              <a:rPr lang="tr-TR" sz="4000" b="1" dirty="0" smtClean="0">
                <a:solidFill>
                  <a:srgbClr val="C00000"/>
                </a:solidFill>
                <a:latin typeface="Bauhaus 93" pitchFamily="82" charset="0"/>
              </a:rPr>
              <a:t>-Tepegöz</a:t>
            </a:r>
          </a:p>
          <a:p>
            <a:pPr marL="571500" indent="-571500">
              <a:buFont typeface="Wingdings" pitchFamily="2" charset="2"/>
              <a:buChar char="ü"/>
            </a:pPr>
            <a:r>
              <a:rPr lang="tr-TR" sz="4000" b="1" dirty="0" smtClean="0">
                <a:solidFill>
                  <a:srgbClr val="C00000"/>
                </a:solidFill>
                <a:latin typeface="Bauhaus 93" pitchFamily="82" charset="0"/>
              </a:rPr>
              <a:t>-Kağıt İmha Makinesi </a:t>
            </a:r>
          </a:p>
          <a:p>
            <a:pPr marL="571500" indent="-571500">
              <a:buFont typeface="Wingdings" pitchFamily="2" charset="2"/>
              <a:buChar char="ü"/>
            </a:pPr>
            <a:r>
              <a:rPr lang="tr-TR" sz="4000" b="1" dirty="0" smtClean="0">
                <a:solidFill>
                  <a:srgbClr val="C00000"/>
                </a:solidFill>
                <a:latin typeface="Bauhaus 93" pitchFamily="82" charset="0"/>
              </a:rPr>
              <a:t>-Sarf Malzemesi </a:t>
            </a:r>
          </a:p>
          <a:p>
            <a:endParaRPr lang="tr-TR" sz="3600" b="1" dirty="0">
              <a:latin typeface="Bauhaus 93" pitchFamily="82" charset="0"/>
            </a:endParaRPr>
          </a:p>
        </p:txBody>
      </p:sp>
    </p:spTree>
    <p:extLst>
      <p:ext uri="{BB962C8B-B14F-4D97-AF65-F5344CB8AC3E}">
        <p14:creationId xmlns:p14="http://schemas.microsoft.com/office/powerpoint/2010/main" xmlns="" val="3977646267"/>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3" name="coin.wav"/>
          </p:stSnd>
        </p:sndAc>
      </p:transition>
    </mc:Choice>
    <mc:Fallback>
      <p:transition spd="slow">
        <p:fade/>
        <p:sndAc>
          <p:stSnd>
            <p:snd r:embed="rId2"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96552" y="137437"/>
            <a:ext cx="9717088" cy="18113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0" y="1484784"/>
            <a:ext cx="8568952" cy="3539430"/>
          </a:xfrm>
          <a:prstGeom prst="rect">
            <a:avLst/>
          </a:prstGeom>
        </p:spPr>
        <p:txBody>
          <a:bodyPr wrap="square">
            <a:spAutoFit/>
          </a:bodyPr>
          <a:lstStyle/>
          <a:p>
            <a:r>
              <a:rPr lang="tr-TR" sz="2800" b="1" dirty="0" smtClean="0">
                <a:solidFill>
                  <a:srgbClr val="C00000"/>
                </a:solidFill>
                <a:latin typeface="Showcard Gothic" pitchFamily="82" charset="0"/>
              </a:rPr>
              <a:t>Teknolojik ürünlerin yararları </a:t>
            </a:r>
            <a:r>
              <a:rPr lang="tr-TR" sz="2800" b="1" dirty="0" smtClean="0">
                <a:solidFill>
                  <a:srgbClr val="C00000"/>
                </a:solidFill>
              </a:rPr>
              <a:t>: </a:t>
            </a:r>
            <a:r>
              <a:rPr lang="tr-TR" sz="2800" b="1" dirty="0" smtClean="0">
                <a:solidFill>
                  <a:schemeClr val="tx1">
                    <a:lumMod val="95000"/>
                    <a:lumOff val="5000"/>
                  </a:schemeClr>
                </a:solidFill>
                <a:latin typeface="Baskerville Old Face" pitchFamily="18" charset="0"/>
              </a:rPr>
              <a:t>Hayatı kolaylaştırma anlamında hiç şüphesiz çok önemlidir. Son derece karmaşık hesaplar çok fonksiyonlu hesap makineleri ile çok kısa sürelerde hesaplanır. Özellikle Internet gibi tüm dünya ile iletişim kurmayı sağlayan sistemler bilgiye ulaşmayı son derece kolay hale getirmiştir. Bir çok makine ile ağır işler çok kolay ve hızlı biçimde yapılabilmektedir. Bu örnekler hiç şüphesiz çoğaltılabilir. </a:t>
            </a:r>
            <a:endParaRPr lang="tr-TR" sz="2800" b="1" dirty="0">
              <a:solidFill>
                <a:schemeClr val="tx1">
                  <a:lumMod val="95000"/>
                  <a:lumOff val="5000"/>
                </a:schemeClr>
              </a:solidFill>
              <a:latin typeface="Baskerville Old Face" pitchFamily="18" charset="0"/>
            </a:endParaRPr>
          </a:p>
        </p:txBody>
      </p:sp>
      <p:pic>
        <p:nvPicPr>
          <p:cNvPr id="5123" name="Picture 3" descr="H:\gifler\civciv.gif"/>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4878288"/>
            <a:ext cx="1979712" cy="1979712"/>
          </a:xfrm>
          <a:prstGeom prst="rect">
            <a:avLst/>
          </a:prstGeom>
          <a:noFill/>
          <a:extLst>
            <a:ext uri="{909E8E84-426E-40DD-AFC4-6F175D3DCCD1}">
              <a14:hiddenFill xmlns:a14="http://schemas.microsoft.com/office/drawing/2010/main" xmlns="">
                <a:solidFill>
                  <a:srgbClr val="FFFFFF"/>
                </a:solidFill>
              </a14:hiddenFill>
            </a:ext>
          </a:extLst>
        </p:spPr>
      </p:pic>
      <p:pic>
        <p:nvPicPr>
          <p:cNvPr id="5124" name="Picture 4" descr="H:\gifler\civciv.gif"/>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979712" y="4868009"/>
            <a:ext cx="2016224" cy="2016224"/>
          </a:xfrm>
          <a:prstGeom prst="rect">
            <a:avLst/>
          </a:prstGeom>
          <a:noFill/>
          <a:extLst>
            <a:ext uri="{909E8E84-426E-40DD-AFC4-6F175D3DCCD1}">
              <a14:hiddenFill xmlns:a14="http://schemas.microsoft.com/office/drawing/2010/main" xmlns="">
                <a:solidFill>
                  <a:srgbClr val="FFFFFF"/>
                </a:solidFill>
              </a14:hiddenFill>
            </a:ext>
          </a:extLst>
        </p:spPr>
      </p:pic>
      <p:pic>
        <p:nvPicPr>
          <p:cNvPr id="5125" name="Picture 5" descr="H:\gifler\civciv.gif"/>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995936" y="4891187"/>
            <a:ext cx="1938054" cy="2008359"/>
          </a:xfrm>
          <a:prstGeom prst="rect">
            <a:avLst/>
          </a:prstGeom>
          <a:noFill/>
          <a:extLst>
            <a:ext uri="{909E8E84-426E-40DD-AFC4-6F175D3DCCD1}">
              <a14:hiddenFill xmlns:a14="http://schemas.microsoft.com/office/drawing/2010/main" xmlns="">
                <a:solidFill>
                  <a:srgbClr val="FFFFFF"/>
                </a:solidFill>
              </a14:hiddenFill>
            </a:ext>
          </a:extLst>
        </p:spPr>
      </p:pic>
      <p:pic>
        <p:nvPicPr>
          <p:cNvPr id="5126" name="Picture 6" descr="H:\gifler\civciv.gif"/>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940152" y="4885152"/>
            <a:ext cx="1944216" cy="1944216"/>
          </a:xfrm>
          <a:prstGeom prst="rect">
            <a:avLst/>
          </a:prstGeom>
          <a:noFill/>
          <a:extLst>
            <a:ext uri="{909E8E84-426E-40DD-AFC4-6F175D3DCCD1}">
              <a14:hiddenFill xmlns:a14="http://schemas.microsoft.com/office/drawing/2010/main" xmlns="">
                <a:solidFill>
                  <a:srgbClr val="FFFFFF"/>
                </a:solidFill>
              </a14:hiddenFill>
            </a:ext>
          </a:extLst>
        </p:spPr>
      </p:pic>
      <p:pic>
        <p:nvPicPr>
          <p:cNvPr id="5127" name="Picture 7" descr="H:\gifler\civciv.gif"/>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653710" y="4885152"/>
            <a:ext cx="1490289" cy="193458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3371126"/>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6" name="coin.wav"/>
          </p:stSnd>
        </p:sndAc>
      </p:transition>
    </mc:Choice>
    <mc:Fallback>
      <p:transition spd="slow">
        <p:fade/>
        <p:sndAc>
          <p:stSnd>
            <p:snd r:embed="rId3"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nodeType="clickEffect">
                                  <p:stCondLst>
                                    <p:cond delay="0"/>
                                  </p:stCondLst>
                                  <p:childTnLst>
                                    <p:animEffect transition="out" filter="barn(inVertical)">
                                      <p:cBhvr>
                                        <p:cTn id="6" dur="500"/>
                                        <p:tgtEl>
                                          <p:spTgt spid="5122"/>
                                        </p:tgtEl>
                                      </p:cBhvr>
                                    </p:animEffect>
                                    <p:set>
                                      <p:cBhvr>
                                        <p:cTn id="7" dur="1" fill="hold">
                                          <p:stCondLst>
                                            <p:cond delay="499"/>
                                          </p:stCondLst>
                                        </p:cTn>
                                        <p:tgtEl>
                                          <p:spTgt spid="512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8" presetClass="emph" presetSubtype="0" fill="hold" grpId="0" nodeType="clickEffect">
                                  <p:stCondLst>
                                    <p:cond delay="0"/>
                                  </p:stCondLst>
                                  <p:iterate type="lt">
                                    <p:tmPct val="4000"/>
                                  </p:iterate>
                                  <p:childTnLst>
                                    <p:set>
                                      <p:cBhvr override="childStyle">
                                        <p:cTn id="11" dur="5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gifler\civciv.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542" y="0"/>
            <a:ext cx="9112457"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Dikdörtgen 1"/>
          <p:cNvSpPr/>
          <p:nvPr/>
        </p:nvSpPr>
        <p:spPr>
          <a:xfrm>
            <a:off x="-26485" y="0"/>
            <a:ext cx="9170484" cy="6124754"/>
          </a:xfrm>
          <a:prstGeom prst="rect">
            <a:avLst/>
          </a:prstGeom>
        </p:spPr>
        <p:txBody>
          <a:bodyPr wrap="square">
            <a:spAutoFit/>
          </a:bodyPr>
          <a:lstStyle/>
          <a:p>
            <a:r>
              <a:rPr lang="tr-TR" sz="2800" dirty="0" smtClean="0">
                <a:solidFill>
                  <a:srgbClr val="FFC000"/>
                </a:solidFill>
                <a:latin typeface="Showcard Gothic" pitchFamily="82" charset="0"/>
              </a:rPr>
              <a:t>Teknolojik ürünlerin zararları </a:t>
            </a:r>
            <a:r>
              <a:rPr lang="tr-TR" dirty="0" smtClean="0">
                <a:solidFill>
                  <a:srgbClr val="FFC000"/>
                </a:solidFill>
                <a:latin typeface="Showcard Gothic" pitchFamily="82" charset="0"/>
              </a:rPr>
              <a:t>: </a:t>
            </a:r>
            <a:r>
              <a:rPr lang="tr-TR" sz="2800" b="1" dirty="0" err="1" smtClean="0">
                <a:latin typeface="Baskerville Old Face" pitchFamily="18" charset="0"/>
              </a:rPr>
              <a:t>Özellike</a:t>
            </a:r>
            <a:r>
              <a:rPr lang="tr-TR" sz="2800" b="1" dirty="0" smtClean="0">
                <a:latin typeface="Baskerville Old Face" pitchFamily="18" charset="0"/>
              </a:rPr>
              <a:t> hesap makinesi kullanımı bir süre sonra beyini fazla zorlamadığımız için bilgiyi öğrenmede yavaşlık ve zorluk yaratır. Bilgiye çok kolay ulaştığımız için ve fazlaca okumadığımız için hafıza kendini geliştirmede yetersiz kalır ve ilerleyen yaşlarda özellikle unutkanlık gibi son derece ciddi rahatsızlıklara neden olabilir. Cep telefonunun sürekli kullanımı ile beyinde oluşan hasarlar ilerleyen yaşlarda Alzheimer veya daha tehlikelisi beyin tümörlerinin oluşmasına yol açabilir. Her şeyin makine ile yapılması insanın kas sisteminin yeterince çalışmamasından dolayı </a:t>
            </a:r>
            <a:r>
              <a:rPr lang="tr-TR" sz="2800" b="1" dirty="0" err="1" smtClean="0">
                <a:latin typeface="Baskerville Old Face" pitchFamily="18" charset="0"/>
              </a:rPr>
              <a:t>obezite</a:t>
            </a:r>
            <a:r>
              <a:rPr lang="tr-TR" sz="2800" b="1" dirty="0" smtClean="0">
                <a:latin typeface="Baskerville Old Face" pitchFamily="18" charset="0"/>
              </a:rPr>
              <a:t>, kan dolaşımı bozuklukları, kas ve kemik gelişiminin yetersizliğinden dolayı yaşlılıkta kas ve eklem hastalıklarının daha yoğum biçimde ortaya çıkmasına neden olur</a:t>
            </a:r>
            <a:r>
              <a:rPr lang="tr-TR" sz="2800" b="1" dirty="0" smtClean="0">
                <a:latin typeface="Baskerville Old Face" pitchFamily="18" charset="0"/>
              </a:rPr>
              <a:t>. </a:t>
            </a:r>
            <a:r>
              <a:rPr lang="tr-TR" sz="2800" u="sng" dirty="0" smtClean="0">
                <a:hlinkClick r:id="rId4"/>
              </a:rPr>
              <a:t>www.</a:t>
            </a:r>
            <a:r>
              <a:rPr lang="tr-TR" sz="2800" u="sng" dirty="0" err="1" smtClean="0">
                <a:hlinkClick r:id="rId4"/>
              </a:rPr>
              <a:t>sorubak</a:t>
            </a:r>
            <a:r>
              <a:rPr lang="tr-TR" sz="2800" u="sng" dirty="0" smtClean="0">
                <a:hlinkClick r:id="rId4"/>
              </a:rPr>
              <a:t>.com</a:t>
            </a:r>
            <a:endParaRPr lang="tr-TR" sz="2800" b="1" dirty="0">
              <a:latin typeface="Baskerville Old Face" pitchFamily="18" charset="0"/>
            </a:endParaRPr>
          </a:p>
        </p:txBody>
      </p:sp>
    </p:spTree>
    <p:extLst>
      <p:ext uri="{BB962C8B-B14F-4D97-AF65-F5344CB8AC3E}">
        <p14:creationId xmlns:p14="http://schemas.microsoft.com/office/powerpoint/2010/main" xmlns="" val="1821562481"/>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5" name="coin.wav"/>
          </p:stSnd>
        </p:sndAc>
      </p:transition>
    </mc:Choice>
    <mc:Fallback>
      <p:transition spd="slow">
        <p:fade/>
        <p:sndAc>
          <p:stSnd>
            <p:snd r:embed="rId2"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H:\gifler\duvarsulu[1].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20" y="17404"/>
            <a:ext cx="9255739" cy="6929296"/>
          </a:xfrm>
          <a:prstGeom prst="rect">
            <a:avLst/>
          </a:prstGeom>
          <a:noFill/>
          <a:extLst>
            <a:ext uri="{909E8E84-426E-40DD-AFC4-6F175D3DCCD1}">
              <a14:hiddenFill xmlns:a14="http://schemas.microsoft.com/office/drawing/2010/main" xmlns="">
                <a:solidFill>
                  <a:srgbClr val="FFFFFF"/>
                </a:solidFill>
              </a14:hiddenFill>
            </a:ext>
          </a:extLst>
        </p:spPr>
      </p:pic>
      <p:sp>
        <p:nvSpPr>
          <p:cNvPr id="2" name="Metin kutusu 1"/>
          <p:cNvSpPr txBox="1"/>
          <p:nvPr/>
        </p:nvSpPr>
        <p:spPr>
          <a:xfrm>
            <a:off x="467544" y="476672"/>
            <a:ext cx="8280920" cy="369332"/>
          </a:xfrm>
          <a:prstGeom prst="rect">
            <a:avLst/>
          </a:prstGeom>
          <a:noFill/>
        </p:spPr>
        <p:txBody>
          <a:bodyPr wrap="square" rtlCol="0">
            <a:spAutoFit/>
          </a:bodyPr>
          <a:lstStyle/>
          <a:p>
            <a:endParaRPr lang="tr-TR" dirty="0">
              <a:solidFill>
                <a:srgbClr val="FFC000"/>
              </a:solidFill>
            </a:endParaRPr>
          </a:p>
        </p:txBody>
      </p:sp>
      <p:sp>
        <p:nvSpPr>
          <p:cNvPr id="3" name="Metin kutusu 2"/>
          <p:cNvSpPr txBox="1"/>
          <p:nvPr/>
        </p:nvSpPr>
        <p:spPr>
          <a:xfrm rot="20724192">
            <a:off x="1063890" y="1385386"/>
            <a:ext cx="7920880" cy="3139321"/>
          </a:xfrm>
          <a:prstGeom prst="rect">
            <a:avLst/>
          </a:prstGeom>
          <a:noFill/>
        </p:spPr>
        <p:txBody>
          <a:bodyPr wrap="square" rtlCol="0">
            <a:spAutoFit/>
          </a:bodyPr>
          <a:lstStyle/>
          <a:p>
            <a:r>
              <a:rPr lang="tr-TR" sz="6600" i="1" dirty="0" smtClean="0">
                <a:solidFill>
                  <a:srgbClr val="FFC000"/>
                </a:solidFill>
                <a:latin typeface="Aharoni" pitchFamily="2" charset="-79"/>
                <a:cs typeface="Aharoni" pitchFamily="2" charset="-79"/>
              </a:rPr>
              <a:t>TEKNOLOJİ HAYATIMIZI  KOLAYLAŞTIRIR…!</a:t>
            </a:r>
            <a:endParaRPr lang="tr-TR" sz="6600" i="1" dirty="0">
              <a:solidFill>
                <a:srgbClr val="FFC000"/>
              </a:solidFill>
              <a:latin typeface="Aharoni" pitchFamily="2" charset="-79"/>
              <a:cs typeface="Aharoni" pitchFamily="2" charset="-79"/>
            </a:endParaRPr>
          </a:p>
        </p:txBody>
      </p:sp>
    </p:spTree>
    <p:extLst>
      <p:ext uri="{BB962C8B-B14F-4D97-AF65-F5344CB8AC3E}">
        <p14:creationId xmlns:p14="http://schemas.microsoft.com/office/powerpoint/2010/main" xmlns="" val="1164510855"/>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4" name="coin.wav"/>
          </p:stSnd>
        </p:sndAc>
      </p:transition>
    </mc:Choice>
    <mc:Fallback>
      <p:transition spd="slow">
        <p:fade/>
        <p:sndAc>
          <p:stSnd>
            <p:snd r:embed="rId2"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Metin kutusu 1"/>
          <p:cNvSpPr txBox="1"/>
          <p:nvPr/>
        </p:nvSpPr>
        <p:spPr>
          <a:xfrm rot="959927">
            <a:off x="2304421" y="682601"/>
            <a:ext cx="7272808" cy="4431983"/>
          </a:xfrm>
          <a:prstGeom prst="rect">
            <a:avLst/>
          </a:prstGeom>
          <a:noFill/>
        </p:spPr>
        <p:txBody>
          <a:bodyPr wrap="square" rtlCol="0">
            <a:spAutoFit/>
          </a:bodyPr>
          <a:lstStyle/>
          <a:p>
            <a:r>
              <a:rPr lang="tr-TR" sz="5400" b="1" i="1" dirty="0" smtClean="0">
                <a:solidFill>
                  <a:schemeClr val="bg1"/>
                </a:solidFill>
                <a:latin typeface="Aharoni" pitchFamily="2" charset="-79"/>
                <a:cs typeface="Aharoni" pitchFamily="2" charset="-79"/>
              </a:rPr>
              <a:t>TEKNOLOJİ HAYATIMIZI  KOLAYLAŞTIRDIĞI GİBİ BİZE ZARAR DA VERİR…</a:t>
            </a:r>
            <a:r>
              <a:rPr lang="tr-TR" sz="6000" b="1" i="1" dirty="0" smtClean="0">
                <a:solidFill>
                  <a:schemeClr val="bg1"/>
                </a:solidFill>
                <a:latin typeface="Aharoni" pitchFamily="2" charset="-79"/>
                <a:cs typeface="Aharoni" pitchFamily="2" charset="-79"/>
              </a:rPr>
              <a:t>!</a:t>
            </a:r>
            <a:endParaRPr lang="tr-TR" sz="6000" b="1" i="1" dirty="0">
              <a:solidFill>
                <a:schemeClr val="bg1"/>
              </a:solidFill>
              <a:latin typeface="Aharoni" pitchFamily="2" charset="-79"/>
              <a:cs typeface="Aharoni" pitchFamily="2" charset="-79"/>
            </a:endParaRPr>
          </a:p>
        </p:txBody>
      </p:sp>
      <p:pic>
        <p:nvPicPr>
          <p:cNvPr id="8194" name="Picture 2" descr="H:\gifler\sylvester1wv3.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4544" y="1124744"/>
            <a:ext cx="3744416" cy="594928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94267346"/>
      </p:ext>
    </p:extLst>
  </p:cSld>
  <p:clrMapOvr>
    <a:masterClrMapping/>
  </p:clrMapOvr>
  <mc:AlternateContent xmlns:mc="http://schemas.openxmlformats.org/markup-compatibility/2006">
    <mc:Choice xmlns:p14="http://schemas.microsoft.com/office/powerpoint/2010/main" xmlns="" Requires="p14">
      <p:transition spd="slow" p14:dur="6000">
        <p14:prism isContent="1"/>
        <p:sndAc>
          <p:stSnd>
            <p:snd r:embed="rId4" name="coin.wav"/>
          </p:stSnd>
        </p:sndAc>
      </p:transition>
    </mc:Choice>
    <mc:Fallback>
      <p:transition spd="slow">
        <p:fade/>
        <p:sndAc>
          <p:stSnd>
            <p:snd r:embed="rId2"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TotalTime>
  <Words>316</Words>
  <Application>Microsoft Office PowerPoint</Application>
  <PresentationFormat>Ekran Gösterisi (4:3)</PresentationFormat>
  <Paragraphs>68</Paragraphs>
  <Slides>23</Slides>
  <Notes>2</Notes>
  <HiddenSlides>0</HiddenSlides>
  <MMClips>0</MMClips>
  <ScaleCrop>false</ScaleCrop>
  <HeadingPairs>
    <vt:vector size="4" baseType="variant">
      <vt:variant>
        <vt:lpstr>Tema</vt:lpstr>
      </vt:variant>
      <vt:variant>
        <vt:i4>1</vt:i4>
      </vt:variant>
      <vt:variant>
        <vt:lpstr>Slayt Başlıkları</vt:lpstr>
      </vt:variant>
      <vt:variant>
        <vt:i4>23</vt:i4>
      </vt:variant>
    </vt:vector>
  </HeadingPairs>
  <TitlesOfParts>
    <vt:vector size="24" baseType="lpstr">
      <vt:lpstr>Ofis Teması</vt:lpstr>
      <vt:lpstr>    </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EmİnE</dc:creator>
  <cp:keywords>www.sorubak.com</cp:keywords>
  <dc:description>www.sorubak.com</dc:description>
  <cp:lastModifiedBy>Dogan</cp:lastModifiedBy>
  <cp:revision>www.sorubak.com</cp:revision>
  <dcterms:created xsi:type="dcterms:W3CDTF">2013-02-12T11:55:32Z</dcterms:created>
  <dcterms:modified xsi:type="dcterms:W3CDTF">2013-02-18T18:14:39Z</dcterms:modified>
  <cp:category>www.sorubak.com</cp:category>
  <cp:version>www.sorubak.com</cp:version>
</cp:coreProperties>
</file>