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0" r:id="rId4"/>
    <p:sldId id="283" r:id="rId5"/>
    <p:sldId id="284" r:id="rId6"/>
    <p:sldId id="285" r:id="rId7"/>
    <p:sldId id="286" r:id="rId8"/>
    <p:sldId id="295" r:id="rId9"/>
    <p:sldId id="282" r:id="rId10"/>
    <p:sldId id="303" r:id="rId11"/>
    <p:sldId id="288" r:id="rId12"/>
    <p:sldId id="289" r:id="rId13"/>
    <p:sldId id="290" r:id="rId14"/>
    <p:sldId id="291" r:id="rId15"/>
    <p:sldId id="294" r:id="rId16"/>
    <p:sldId id="293" r:id="rId17"/>
    <p:sldId id="292" r:id="rId18"/>
    <p:sldId id="296" r:id="rId19"/>
    <p:sldId id="297" r:id="rId20"/>
    <p:sldId id="279" r:id="rId21"/>
    <p:sldId id="298" r:id="rId22"/>
    <p:sldId id="278" r:id="rId23"/>
    <p:sldId id="277" r:id="rId24"/>
    <p:sldId id="300" r:id="rId25"/>
    <p:sldId id="299" r:id="rId26"/>
    <p:sldId id="276" r:id="rId27"/>
    <p:sldId id="275" r:id="rId28"/>
    <p:sldId id="274" r:id="rId29"/>
    <p:sldId id="301" r:id="rId30"/>
    <p:sldId id="273" r:id="rId31"/>
    <p:sldId id="302" r:id="rId32"/>
    <p:sldId id="272" r:id="rId33"/>
    <p:sldId id="271" r:id="rId34"/>
    <p:sldId id="270" r:id="rId35"/>
    <p:sldId id="269" r:id="rId36"/>
    <p:sldId id="268" r:id="rId37"/>
    <p:sldId id="267" r:id="rId38"/>
    <p:sldId id="266" r:id="rId39"/>
    <p:sldId id="265" r:id="rId40"/>
    <p:sldId id="264" r:id="rId41"/>
    <p:sldId id="263" r:id="rId42"/>
    <p:sldId id="262" r:id="rId43"/>
    <p:sldId id="261" r:id="rId44"/>
    <p:sldId id="281" r:id="rId4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39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06.09.2013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06.09.2013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06.09.2013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06.09.2013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06.09.2013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1.wav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audio" Target="../media/audio11.wav"/><Relationship Id="rId3" Type="http://schemas.openxmlformats.org/officeDocument/2006/relationships/image" Target="../media/image3.png"/><Relationship Id="rId7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google.com.tr/url?sa=i&amp;rct=j&amp;q=hareketli+havai+fi%C5%9Fek+gifleri&amp;source=images&amp;cd=&amp;cad=rja&amp;docid=Q-K0GZbUCQJpLM&amp;tbnid=-WGrZt8tWvrW0M:&amp;ved=0CAUQjRw&amp;url=http://www.goktepeliler.com/forums/havai-fisekler-rengarenk-t5444.html&amp;ei=1cscUtO9NoXnswaLhID4Dg&amp;bvm=bv.51156542,d.Yms&amp;psig=AFQjCNFxpLwr4CBkRCwmG22arySosGPf1g&amp;ust=1377705020319103" TargetMode="External"/><Relationship Id="rId5" Type="http://schemas.openxmlformats.org/officeDocument/2006/relationships/image" Target="../media/image8.gif"/><Relationship Id="rId4" Type="http://schemas.openxmlformats.org/officeDocument/2006/relationships/hyperlink" Target="http://www.google.com.tr/url?sa=i&amp;rct=j&amp;q=hareketli+havai+fi%C5%9Fek+gifleri&amp;source=images&amp;cd=&amp;cad=rja&amp;docid=Q-K0GZbUCQJpLM&amp;tbnid=2kW1X9nJxk1xnM:&amp;ved=0CAUQjRw&amp;url=http://www.goktepeliler.com/forums/havai-fisekler-rengarenk-t5444.html&amp;ei=-socUqaVDImGtAa5ooBQ&amp;bvm=bv.51156542,d.Yms&amp;psig=AFQjCNFxpLwr4CBkRCwmG22arySosGPf1g&amp;ust=1377705020319103" TargetMode="Externa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audio" Target="../media/audio11.wav"/><Relationship Id="rId3" Type="http://schemas.openxmlformats.org/officeDocument/2006/relationships/image" Target="../media/image3.png"/><Relationship Id="rId7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google.com.tr/url?sa=i&amp;rct=j&amp;q=hareketli+havai+fi%C5%9Fek+gifleri&amp;source=images&amp;cd=&amp;cad=rja&amp;docid=Q-K0GZbUCQJpLM&amp;tbnid=-WGrZt8tWvrW0M:&amp;ved=0CAUQjRw&amp;url=http://www.goktepeliler.com/forums/havai-fisekler-rengarenk-t5444.html&amp;ei=1cscUtO9NoXnswaLhID4Dg&amp;bvm=bv.51156542,d.Yms&amp;psig=AFQjCNFxpLwr4CBkRCwmG22arySosGPf1g&amp;ust=1377705020319103" TargetMode="External"/><Relationship Id="rId5" Type="http://schemas.openxmlformats.org/officeDocument/2006/relationships/image" Target="../media/image8.gif"/><Relationship Id="rId4" Type="http://schemas.openxmlformats.org/officeDocument/2006/relationships/hyperlink" Target="http://www.google.com.tr/url?sa=i&amp;rct=j&amp;q=hareketli+havai+fi%C5%9Fek+gifleri&amp;source=images&amp;cd=&amp;cad=rja&amp;docid=Q-K0GZbUCQJpLM&amp;tbnid=2kW1X9nJxk1xnM:&amp;ved=0CAUQjRw&amp;url=http://www.goktepeliler.com/forums/havai-fisekler-rengarenk-t5444.html&amp;ei=-socUqaVDImGtAa5ooBQ&amp;bvm=bv.51156542,d.Yms&amp;psig=AFQjCNFxpLwr4CBkRCwmG22arySosGPf1g&amp;ust=1377705020319103" TargetMode="Externa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audio" Target="../media/audio11.wav"/><Relationship Id="rId3" Type="http://schemas.openxmlformats.org/officeDocument/2006/relationships/image" Target="../media/image3.png"/><Relationship Id="rId7" Type="http://schemas.openxmlformats.org/officeDocument/2006/relationships/image" Target="../media/image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google.com.tr/url?sa=i&amp;rct=j&amp;q=hareketli+havai+fi%C5%9Fek+gifleri&amp;source=images&amp;cd=&amp;cad=rja&amp;docid=Q-K0GZbUCQJpLM&amp;tbnid=-WGrZt8tWvrW0M:&amp;ved=0CAUQjRw&amp;url=http://www.goktepeliler.com/forums/havai-fisekler-rengarenk-t5444.html&amp;ei=1cscUtO9NoXnswaLhID4Dg&amp;bvm=bv.51156542,d.Yms&amp;psig=AFQjCNFxpLwr4CBkRCwmG22arySosGPf1g&amp;ust=1377705020319103" TargetMode="External"/><Relationship Id="rId5" Type="http://schemas.openxmlformats.org/officeDocument/2006/relationships/image" Target="../media/image8.gif"/><Relationship Id="rId4" Type="http://schemas.openxmlformats.org/officeDocument/2006/relationships/hyperlink" Target="http://www.google.com.tr/url?sa=i&amp;rct=j&amp;q=hareketli+havai+fi%C5%9Fek+gifleri&amp;source=images&amp;cd=&amp;cad=rja&amp;docid=Q-K0GZbUCQJpLM&amp;tbnid=2kW1X9nJxk1xnM:&amp;ved=0CAUQjRw&amp;url=http://www.goktepeliler.com/forums/havai-fisekler-rengarenk-t5444.html&amp;ei=-socUqaVDImGtAa5ooBQ&amp;bvm=bv.51156542,d.Yms&amp;psig=AFQjCNFxpLwr4CBkRCwmG22arySosGPf1g&amp;ust=1377705020319103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2.gif"/><Relationship Id="rId4" Type="http://schemas.openxmlformats.org/officeDocument/2006/relationships/image" Target="../media/image1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hareketli+havai+fi%C5%9Fek+gifleri&amp;source=images&amp;cd=&amp;cad=rja&amp;docid=sBtj_DQ8QFamjM&amp;tbnid=KLUA9yo6WvdZjM:&amp;ved=0CAUQjRw&amp;url=http://forum.celalettin66fm.com/konu-hareketli-renkli-yildiz-gifleri-isiltili-ve-hareketli-yildiz-gifleri-hareketli.html&amp;ei=EtEcUuGqCIqMtQbVkYDoDg&amp;bvm=bv.51156542,d.Yms&amp;psig=AFQjCNFxpLwr4CBkRCwmG22arySosGPf1g&amp;ust=1377705020319103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0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.tr/url?sa=i&amp;rct=j&amp;q=hareketli+havai+fi%C5%9Fek+gifleri&amp;source=images&amp;cd=&amp;cad=rja&amp;docid=sBtj_DQ8QFamjM&amp;tbnid=KLUA9yo6WvdZjM:&amp;ved=0CAUQjRw&amp;url=http://forum.celalettin66fm.com/konu-hareketli-renkli-yildiz-gifleri-isiltili-ve-hareketli-yildiz-gifleri-hareketli.html&amp;ei=EtEcUuGqCIqMtQbVkYDoDg&amp;bvm=bv.51156542,d.Yms&amp;psig=AFQjCNFxpLwr4CBkRCwmG22arySosGPf1g&amp;ust=1377705020319103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0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13.gif"/><Relationship Id="rId4" Type="http://schemas.openxmlformats.org/officeDocument/2006/relationships/image" Target="../media/image12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14.gif"/><Relationship Id="rId4" Type="http://schemas.openxmlformats.org/officeDocument/2006/relationships/image" Target="../media/image12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5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wmf"/><Relationship Id="rId5" Type="http://schemas.openxmlformats.org/officeDocument/2006/relationships/image" Target="../media/image20.wmf"/><Relationship Id="rId4" Type="http://schemas.openxmlformats.org/officeDocument/2006/relationships/image" Target="../media/image19.w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image" Target="../media/image22.gif"/><Relationship Id="rId7" Type="http://schemas.openxmlformats.org/officeDocument/2006/relationships/image" Target="../media/image26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wmf"/><Relationship Id="rId4" Type="http://schemas.openxmlformats.org/officeDocument/2006/relationships/image" Target="../media/image23.wmf"/><Relationship Id="rId9" Type="http://schemas.openxmlformats.org/officeDocument/2006/relationships/audio" Target="../media/audio11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30.png"/><Relationship Id="rId4" Type="http://schemas.openxmlformats.org/officeDocument/2006/relationships/image" Target="../media/image29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gif"/><Relationship Id="rId3" Type="http://schemas.openxmlformats.org/officeDocument/2006/relationships/image" Target="../media/image32.gif"/><Relationship Id="rId7" Type="http://schemas.openxmlformats.org/officeDocument/2006/relationships/image" Target="../media/image19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Relationship Id="rId9" Type="http://schemas.openxmlformats.org/officeDocument/2006/relationships/audio" Target="../media/audio11.wav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audio" Target="../media/audio11.wav"/><Relationship Id="rId3" Type="http://schemas.openxmlformats.org/officeDocument/2006/relationships/image" Target="../media/image31.gif"/><Relationship Id="rId7" Type="http://schemas.openxmlformats.org/officeDocument/2006/relationships/image" Target="../media/image40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wmf"/><Relationship Id="rId5" Type="http://schemas.openxmlformats.org/officeDocument/2006/relationships/image" Target="../media/image38.wmf"/><Relationship Id="rId4" Type="http://schemas.openxmlformats.org/officeDocument/2006/relationships/image" Target="../media/image37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43.wmf"/><Relationship Id="rId4" Type="http://schemas.openxmlformats.org/officeDocument/2006/relationships/image" Target="../media/image42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7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wmf"/><Relationship Id="rId5" Type="http://schemas.openxmlformats.org/officeDocument/2006/relationships/image" Target="../media/image43.wmf"/><Relationship Id="rId4" Type="http://schemas.openxmlformats.org/officeDocument/2006/relationships/image" Target="../media/image45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image" Target="../media/image48.gif"/><Relationship Id="rId4" Type="http://schemas.openxmlformats.org/officeDocument/2006/relationships/image" Target="../media/image31.gi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FEN VE TEKNOLOJİ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2502" y="1782518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ISI VE SICAKLIK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270892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1764" y="4265104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5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085" y="18526"/>
            <a:ext cx="9144000" cy="3410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750" y="3429000"/>
            <a:ext cx="9129666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82438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TERMOMETRE: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" name="Picture 2" descr="׭썟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314" r="12314"/>
          <a:stretch>
            <a:fillRect/>
          </a:stretch>
        </p:blipFill>
        <p:spPr bwMode="auto">
          <a:xfrm>
            <a:off x="0" y="764703"/>
            <a:ext cx="2627784" cy="6080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4 Resim" descr="sun-glasses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222375"/>
            <a:ext cx="3240360" cy="3502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1267070" y="4648200"/>
            <a:ext cx="228600" cy="114300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1267070" y="2735560"/>
            <a:ext cx="228600" cy="304800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63697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8" grpId="0" animBg="1"/>
      <p:bldP spid="10" grpId="0" animBg="1"/>
      <p:bldP spid="10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TERMOMETRE: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" name="Picture 5" descr="׭썟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314" r="12314"/>
          <a:stretch>
            <a:fillRect/>
          </a:stretch>
        </p:blipFill>
        <p:spPr bwMode="auto">
          <a:xfrm>
            <a:off x="0" y="692695"/>
            <a:ext cx="2123728" cy="6134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2233802" y="1628800"/>
            <a:ext cx="6905939" cy="347787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TERMOMETREDEKİ ARALIKLAR NEYE GÖRE BELİRLENMİŞTİR?</a:t>
            </a:r>
          </a:p>
          <a:p>
            <a:pPr algn="ctr"/>
            <a:endParaRPr lang="tr-TR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cxnSp>
        <p:nvCxnSpPr>
          <p:cNvPr id="8" name="Düz Bağlayıcı 7"/>
          <p:cNvCxnSpPr/>
          <p:nvPr/>
        </p:nvCxnSpPr>
        <p:spPr>
          <a:xfrm>
            <a:off x="683568" y="4005064"/>
            <a:ext cx="1008112" cy="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Düz Bağlayıcı 10"/>
          <p:cNvCxnSpPr/>
          <p:nvPr/>
        </p:nvCxnSpPr>
        <p:spPr>
          <a:xfrm>
            <a:off x="683568" y="3573016"/>
            <a:ext cx="1008112" cy="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Düz Bağlayıcı 11"/>
          <p:cNvCxnSpPr/>
          <p:nvPr/>
        </p:nvCxnSpPr>
        <p:spPr>
          <a:xfrm>
            <a:off x="557808" y="3140968"/>
            <a:ext cx="1008112" cy="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Düz Bağlayıcı 12"/>
          <p:cNvCxnSpPr/>
          <p:nvPr/>
        </p:nvCxnSpPr>
        <p:spPr>
          <a:xfrm>
            <a:off x="651992" y="2780928"/>
            <a:ext cx="1008112" cy="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Düz Bağlayıcı 13"/>
          <p:cNvCxnSpPr/>
          <p:nvPr/>
        </p:nvCxnSpPr>
        <p:spPr>
          <a:xfrm>
            <a:off x="645975" y="2348880"/>
            <a:ext cx="1008112" cy="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Düz Bağlayıcı 14"/>
          <p:cNvCxnSpPr/>
          <p:nvPr/>
        </p:nvCxnSpPr>
        <p:spPr>
          <a:xfrm>
            <a:off x="651992" y="1916832"/>
            <a:ext cx="1008112" cy="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Düz Bağlayıcı 15"/>
          <p:cNvCxnSpPr/>
          <p:nvPr/>
        </p:nvCxnSpPr>
        <p:spPr>
          <a:xfrm>
            <a:off x="683568" y="4365104"/>
            <a:ext cx="1008112" cy="0"/>
          </a:xfrm>
          <a:prstGeom prst="line">
            <a:avLst/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>
            <a:off x="674845" y="4797152"/>
            <a:ext cx="1008112" cy="0"/>
          </a:xfrm>
          <a:prstGeom prst="line">
            <a:avLst/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8" name="Düz Bağlayıcı 17"/>
          <p:cNvCxnSpPr/>
          <p:nvPr/>
        </p:nvCxnSpPr>
        <p:spPr>
          <a:xfrm>
            <a:off x="645975" y="5229200"/>
            <a:ext cx="1008112" cy="0"/>
          </a:xfrm>
          <a:prstGeom prst="line">
            <a:avLst/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9" name="Düz Bağlayıcı 18"/>
          <p:cNvCxnSpPr/>
          <p:nvPr/>
        </p:nvCxnSpPr>
        <p:spPr>
          <a:xfrm>
            <a:off x="645975" y="5589240"/>
            <a:ext cx="1008112" cy="0"/>
          </a:xfrm>
          <a:prstGeom prst="line">
            <a:avLst/>
          </a:prstGeom>
          <a:ln w="76200"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721076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SUYUN DONMA VE KAYNAMA SICAKLIĞINA GÖRE </a:t>
            </a:r>
          </a:p>
        </p:txBody>
      </p:sp>
      <p:pic>
        <p:nvPicPr>
          <p:cNvPr id="5" name="Picture 3" descr="WCABP0BGDCAA7BK9YCAD5KQQICAY0SPNRCAX0ULKTCAFHUMUBCAE2TJ4NCAWY5JFCCABGOE6QCA72UUITCAD9EIYLCA3DZC41CA23IB90CAOL6VALCAX0F49KCA2QBHW1CA9R3B3WCA2ZKN3OCAEK66T7CAM3KK2V"/>
          <p:cNvPicPr>
            <a:picLocks noChangeAspect="1" noChangeArrowheads="1"/>
          </p:cNvPicPr>
          <p:nvPr/>
        </p:nvPicPr>
        <p:blipFill>
          <a:blip r:embed="rId3" cstate="print">
            <a:lum bright="-16000"/>
            <a:grayscl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3431"/>
          <a:stretch>
            <a:fillRect/>
          </a:stretch>
        </p:blipFill>
        <p:spPr bwMode="auto">
          <a:xfrm>
            <a:off x="0" y="1371600"/>
            <a:ext cx="2519363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Line 7"/>
          <p:cNvSpPr>
            <a:spLocks noChangeShapeType="1"/>
          </p:cNvSpPr>
          <p:nvPr/>
        </p:nvSpPr>
        <p:spPr bwMode="auto">
          <a:xfrm>
            <a:off x="2267744" y="1676400"/>
            <a:ext cx="1389856" cy="0"/>
          </a:xfrm>
          <a:prstGeom prst="line">
            <a:avLst/>
          </a:prstGeom>
          <a:noFill/>
          <a:ln w="7302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>
            <a:off x="2160134" y="4221088"/>
            <a:ext cx="1143000" cy="0"/>
          </a:xfrm>
          <a:prstGeom prst="line">
            <a:avLst/>
          </a:prstGeom>
          <a:noFill/>
          <a:ln w="7302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3528457" y="1371600"/>
            <a:ext cx="4283903" cy="144655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/>
                <a:solidFill>
                  <a:srgbClr val="00B0F0"/>
                </a:solidFill>
                <a:latin typeface="Rockwell Extra Bold" panose="02060903040505020403" pitchFamily="18" charset="0"/>
              </a:rPr>
              <a:t>SU </a:t>
            </a:r>
            <a:r>
              <a:rPr lang="tr-TR" sz="4400" b="1" dirty="0" smtClean="0">
                <a:ln/>
                <a:solidFill>
                  <a:srgbClr val="C00000"/>
                </a:solidFill>
                <a:latin typeface="Rockwell Extra Bold" panose="02060903040505020403" pitchFamily="18" charset="0"/>
              </a:rPr>
              <a:t>100ºC’DE</a:t>
            </a:r>
            <a:r>
              <a:rPr lang="tr-TR" sz="4400" b="1" dirty="0" smtClean="0">
                <a:ln/>
                <a:solidFill>
                  <a:srgbClr val="00B0F0"/>
                </a:solidFill>
                <a:latin typeface="Rockwell Extra Bold" panose="02060903040505020403" pitchFamily="18" charset="0"/>
              </a:rPr>
              <a:t> </a:t>
            </a:r>
            <a:r>
              <a:rPr lang="tr-TR" sz="4400" b="1" dirty="0">
                <a:ln/>
                <a:solidFill>
                  <a:srgbClr val="00B0F0"/>
                </a:solidFill>
                <a:latin typeface="Rockwell Extra Bold" panose="02060903040505020403" pitchFamily="18" charset="0"/>
              </a:rPr>
              <a:t>KAYNAR </a:t>
            </a:r>
            <a:endParaRPr lang="tr-TR" sz="4400" b="1" cap="none" spc="0" dirty="0">
              <a:ln/>
              <a:solidFill>
                <a:srgbClr val="00B0F0"/>
              </a:solidFill>
              <a:effectLst/>
              <a:latin typeface="Rockwell Extra Bold" panose="02060903040505020403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303134" y="3839267"/>
            <a:ext cx="5840866" cy="132343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4000" b="1" dirty="0">
                <a:ln/>
                <a:solidFill>
                  <a:srgbClr val="FFC000"/>
                </a:solidFill>
                <a:latin typeface="Rockwell Extra Bold" panose="02060903040505020403" pitchFamily="18" charset="0"/>
              </a:rPr>
              <a:t>SU </a:t>
            </a:r>
            <a:r>
              <a:rPr lang="tr-TR" sz="4000" b="1">
                <a:ln/>
                <a:solidFill>
                  <a:srgbClr val="C00000"/>
                </a:solidFill>
                <a:latin typeface="Rockwell Extra Bold" panose="02060903040505020403" pitchFamily="18" charset="0"/>
              </a:rPr>
              <a:t>0ºC</a:t>
            </a:r>
            <a:r>
              <a:rPr lang="tr-TR" sz="4000" b="1">
                <a:ln/>
                <a:solidFill>
                  <a:srgbClr val="FFC000"/>
                </a:solidFill>
                <a:latin typeface="Rockwell Extra Bold" panose="02060903040505020403" pitchFamily="18" charset="0"/>
              </a:rPr>
              <a:t> </a:t>
            </a:r>
            <a:r>
              <a:rPr lang="tr-TR" sz="4000" b="1" smtClean="0">
                <a:ln/>
                <a:solidFill>
                  <a:srgbClr val="FFC000"/>
                </a:solidFill>
                <a:latin typeface="Rockwell Extra Bold" panose="02060903040505020403" pitchFamily="18" charset="0"/>
              </a:rPr>
              <a:t>‘DE DONAR                       </a:t>
            </a:r>
            <a:r>
              <a:rPr lang="tr-TR" sz="4000" b="1" dirty="0" smtClean="0">
                <a:ln/>
                <a:solidFill>
                  <a:srgbClr val="FFC000"/>
                </a:solidFill>
                <a:latin typeface="Rockwell Extra Bold" panose="02060903040505020403" pitchFamily="18" charset="0"/>
              </a:rPr>
              <a:t>( </a:t>
            </a:r>
            <a:r>
              <a:rPr lang="tr-TR" sz="4000" b="1" dirty="0">
                <a:ln/>
                <a:solidFill>
                  <a:srgbClr val="FFC000"/>
                </a:solidFill>
                <a:latin typeface="Rockwell Extra Bold" panose="02060903040505020403" pitchFamily="18" charset="0"/>
              </a:rPr>
              <a:t>BUZ ) </a:t>
            </a:r>
            <a:endParaRPr lang="tr-TR" sz="4000" b="1" cap="none" spc="0" dirty="0">
              <a:ln/>
              <a:solidFill>
                <a:srgbClr val="FFC000"/>
              </a:solidFill>
              <a:effectLst/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8882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2127250" y="-2850"/>
            <a:ext cx="7016750" cy="34778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/>
                <a:solidFill>
                  <a:srgbClr val="FF0000"/>
                </a:solidFill>
                <a:latin typeface="Rockwell Extra Bold" panose="02060903040505020403" pitchFamily="18" charset="0"/>
              </a:rPr>
              <a:t>*</a:t>
            </a:r>
            <a:r>
              <a:rPr lang="tr-TR" sz="4400" b="1" dirty="0" smtClean="0">
                <a:ln/>
                <a:solidFill>
                  <a:srgbClr val="FFC000"/>
                </a:solidFill>
                <a:latin typeface="Rockwell Extra Bold" panose="02060903040505020403" pitchFamily="18" charset="0"/>
              </a:rPr>
              <a:t>Termometredeki </a:t>
            </a:r>
            <a:r>
              <a:rPr lang="tr-TR" sz="4400" b="1" dirty="0">
                <a:ln/>
                <a:solidFill>
                  <a:srgbClr val="FFC000"/>
                </a:solidFill>
                <a:latin typeface="Rockwell Extra Bold" panose="02060903040505020403" pitchFamily="18" charset="0"/>
              </a:rPr>
              <a:t>sıvının seviyesinin yükselmesi  sıcaklığın arttığı anlamına gelir.</a:t>
            </a:r>
          </a:p>
        </p:txBody>
      </p:sp>
      <p:sp>
        <p:nvSpPr>
          <p:cNvPr id="6" name="Dikdörtgen 5"/>
          <p:cNvSpPr/>
          <p:nvPr/>
        </p:nvSpPr>
        <p:spPr>
          <a:xfrm>
            <a:off x="2161530" y="3488412"/>
            <a:ext cx="7016750" cy="317009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4000" b="1" dirty="0" smtClean="0">
                <a:ln/>
                <a:solidFill>
                  <a:srgbClr val="FFC000"/>
                </a:solidFill>
                <a:latin typeface="Rockwell Extra Bold" panose="02060903040505020403" pitchFamily="18" charset="0"/>
              </a:rPr>
              <a:t>*</a:t>
            </a:r>
            <a:r>
              <a:rPr lang="tr-TR" sz="4000" b="1" dirty="0" smtClean="0">
                <a:ln/>
                <a:solidFill>
                  <a:srgbClr val="00B0F0"/>
                </a:solidFill>
                <a:latin typeface="Rockwell Extra Bold" panose="02060903040505020403" pitchFamily="18" charset="0"/>
              </a:rPr>
              <a:t>Termometredeki </a:t>
            </a:r>
            <a:r>
              <a:rPr lang="tr-TR" sz="4000" b="1" dirty="0">
                <a:ln/>
                <a:solidFill>
                  <a:srgbClr val="00B0F0"/>
                </a:solidFill>
                <a:latin typeface="Rockwell Extra Bold" panose="02060903040505020403" pitchFamily="18" charset="0"/>
              </a:rPr>
              <a:t>sıvının seviyesinin alçalması sıcaklığın azaldığı anlamına gelir.</a:t>
            </a:r>
          </a:p>
        </p:txBody>
      </p:sp>
      <p:pic>
        <p:nvPicPr>
          <p:cNvPr id="7" name="Picture 2" descr="׭썟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314" r="12314"/>
          <a:stretch>
            <a:fillRect/>
          </a:stretch>
        </p:blipFill>
        <p:spPr bwMode="auto">
          <a:xfrm>
            <a:off x="304800" y="228600"/>
            <a:ext cx="1822450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Eksi 7"/>
          <p:cNvSpPr/>
          <p:nvPr/>
        </p:nvSpPr>
        <p:spPr>
          <a:xfrm rot="16200000">
            <a:off x="827584" y="4616261"/>
            <a:ext cx="914400" cy="914400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Eksi 8"/>
          <p:cNvSpPr/>
          <p:nvPr/>
        </p:nvSpPr>
        <p:spPr>
          <a:xfrm rot="16200000">
            <a:off x="827584" y="4005064"/>
            <a:ext cx="914400" cy="914400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Eksi 9"/>
          <p:cNvSpPr/>
          <p:nvPr/>
        </p:nvSpPr>
        <p:spPr>
          <a:xfrm rot="16200000">
            <a:off x="827584" y="3352800"/>
            <a:ext cx="914400" cy="914400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Eksi 10"/>
          <p:cNvSpPr/>
          <p:nvPr/>
        </p:nvSpPr>
        <p:spPr>
          <a:xfrm rot="16200000">
            <a:off x="827585" y="2708920"/>
            <a:ext cx="914400" cy="914400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Eksi 11"/>
          <p:cNvSpPr/>
          <p:nvPr/>
        </p:nvSpPr>
        <p:spPr>
          <a:xfrm rot="16200000">
            <a:off x="827584" y="2060848"/>
            <a:ext cx="914400" cy="914400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99937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2127250" y="-2850"/>
            <a:ext cx="7016750" cy="34778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4400" b="1" dirty="0" smtClean="0">
                <a:ln/>
                <a:solidFill>
                  <a:srgbClr val="FF0000"/>
                </a:solidFill>
                <a:latin typeface="Rockwell Extra Bold" panose="02060903040505020403" pitchFamily="18" charset="0"/>
              </a:rPr>
              <a:t>*</a:t>
            </a:r>
            <a:r>
              <a:rPr lang="tr-TR" sz="4400" b="1" dirty="0" smtClean="0">
                <a:ln/>
                <a:solidFill>
                  <a:srgbClr val="FFC000"/>
                </a:solidFill>
                <a:latin typeface="Rockwell Extra Bold" panose="02060903040505020403" pitchFamily="18" charset="0"/>
              </a:rPr>
              <a:t>Termometredeki </a:t>
            </a:r>
            <a:r>
              <a:rPr lang="tr-TR" sz="4400" b="1" dirty="0">
                <a:ln/>
                <a:solidFill>
                  <a:srgbClr val="FFC000"/>
                </a:solidFill>
                <a:latin typeface="Rockwell Extra Bold" panose="02060903040505020403" pitchFamily="18" charset="0"/>
              </a:rPr>
              <a:t>sıvının seviyesinin yükselmesi  sıcaklığın arttığı anlamına gelir.</a:t>
            </a:r>
          </a:p>
        </p:txBody>
      </p:sp>
      <p:sp>
        <p:nvSpPr>
          <p:cNvPr id="6" name="Dikdörtgen 5"/>
          <p:cNvSpPr/>
          <p:nvPr/>
        </p:nvSpPr>
        <p:spPr>
          <a:xfrm>
            <a:off x="2161530" y="3488412"/>
            <a:ext cx="7016750" cy="317009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4000" b="1" dirty="0" smtClean="0">
                <a:ln/>
                <a:solidFill>
                  <a:srgbClr val="FFC000"/>
                </a:solidFill>
                <a:latin typeface="Rockwell Extra Bold" panose="02060903040505020403" pitchFamily="18" charset="0"/>
              </a:rPr>
              <a:t>*</a:t>
            </a:r>
            <a:r>
              <a:rPr lang="tr-TR" sz="4000" b="1" dirty="0" smtClean="0">
                <a:ln/>
                <a:solidFill>
                  <a:srgbClr val="00B0F0"/>
                </a:solidFill>
                <a:latin typeface="Rockwell Extra Bold" panose="02060903040505020403" pitchFamily="18" charset="0"/>
              </a:rPr>
              <a:t>Termometredeki </a:t>
            </a:r>
            <a:r>
              <a:rPr lang="tr-TR" sz="4000" b="1" dirty="0">
                <a:ln/>
                <a:solidFill>
                  <a:srgbClr val="00B0F0"/>
                </a:solidFill>
                <a:latin typeface="Rockwell Extra Bold" panose="02060903040505020403" pitchFamily="18" charset="0"/>
              </a:rPr>
              <a:t>sıvının seviyesinin alçalması sıcaklığın azaldığı anlamına gelir.</a:t>
            </a:r>
          </a:p>
        </p:txBody>
      </p:sp>
      <p:pic>
        <p:nvPicPr>
          <p:cNvPr id="7" name="Picture 2" descr="׭썟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314" r="12314"/>
          <a:stretch>
            <a:fillRect/>
          </a:stretch>
        </p:blipFill>
        <p:spPr bwMode="auto">
          <a:xfrm>
            <a:off x="304800" y="228600"/>
            <a:ext cx="1822450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Eksi 7"/>
          <p:cNvSpPr/>
          <p:nvPr/>
        </p:nvSpPr>
        <p:spPr>
          <a:xfrm rot="16200000">
            <a:off x="827584" y="4616261"/>
            <a:ext cx="914400" cy="914400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Eksi 8"/>
          <p:cNvSpPr/>
          <p:nvPr/>
        </p:nvSpPr>
        <p:spPr>
          <a:xfrm rot="16200000">
            <a:off x="827584" y="4005064"/>
            <a:ext cx="914400" cy="914400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Eksi 9"/>
          <p:cNvSpPr/>
          <p:nvPr/>
        </p:nvSpPr>
        <p:spPr>
          <a:xfrm rot="16200000">
            <a:off x="827584" y="3352800"/>
            <a:ext cx="914400" cy="914400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Eksi 10"/>
          <p:cNvSpPr/>
          <p:nvPr/>
        </p:nvSpPr>
        <p:spPr>
          <a:xfrm rot="16200000">
            <a:off x="827585" y="2708920"/>
            <a:ext cx="914400" cy="914400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Eksi 11"/>
          <p:cNvSpPr/>
          <p:nvPr/>
        </p:nvSpPr>
        <p:spPr>
          <a:xfrm rot="16200000">
            <a:off x="827584" y="2060848"/>
            <a:ext cx="914400" cy="914400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58719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2483768" y="1124744"/>
            <a:ext cx="6552728" cy="440120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4000" b="1" dirty="0">
                <a:ln/>
                <a:solidFill>
                  <a:srgbClr val="FFC000"/>
                </a:solidFill>
                <a:latin typeface="Rockwell Extra Bold" panose="02060903040505020403" pitchFamily="18" charset="0"/>
              </a:rPr>
              <a:t>Termometrelerdeki renkli sıvının seviyesi </a:t>
            </a:r>
            <a:r>
              <a:rPr lang="tr-TR" sz="4000" b="1" dirty="0">
                <a:ln/>
                <a:solidFill>
                  <a:srgbClr val="FF0000"/>
                </a:solidFill>
                <a:latin typeface="Rockwell Extra Bold" panose="02060903040505020403" pitchFamily="18" charset="0"/>
              </a:rPr>
              <a:t>0ºC</a:t>
            </a:r>
            <a:r>
              <a:rPr lang="tr-TR" sz="4000" b="1" dirty="0">
                <a:ln/>
                <a:solidFill>
                  <a:srgbClr val="FFC000"/>
                </a:solidFill>
                <a:latin typeface="Rockwell Extra Bold" panose="02060903040505020403" pitchFamily="18" charset="0"/>
              </a:rPr>
              <a:t>’nin altına düştüğünde sıcaklık </a:t>
            </a:r>
            <a:r>
              <a:rPr lang="tr-TR" sz="4000" b="1" dirty="0">
                <a:ln/>
                <a:solidFill>
                  <a:srgbClr val="C00000"/>
                </a:solidFill>
                <a:latin typeface="Rockwell Extra Bold" panose="02060903040505020403" pitchFamily="18" charset="0"/>
              </a:rPr>
              <a:t>sıfırın altında eksi </a:t>
            </a:r>
            <a:r>
              <a:rPr lang="tr-TR" sz="4000" b="1" dirty="0">
                <a:ln/>
                <a:solidFill>
                  <a:srgbClr val="FFC000"/>
                </a:solidFill>
                <a:latin typeface="Rockwell Extra Bold" panose="02060903040505020403" pitchFamily="18" charset="0"/>
              </a:rPr>
              <a:t>diye ifade edilir.</a:t>
            </a:r>
          </a:p>
        </p:txBody>
      </p:sp>
      <p:pic>
        <p:nvPicPr>
          <p:cNvPr id="7" name="Picture 2" descr="׭썟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314" r="12314"/>
          <a:stretch>
            <a:fillRect/>
          </a:stretch>
        </p:blipFill>
        <p:spPr bwMode="auto">
          <a:xfrm>
            <a:off x="0" y="602839"/>
            <a:ext cx="2195736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Eksi 3"/>
          <p:cNvSpPr/>
          <p:nvPr/>
        </p:nvSpPr>
        <p:spPr>
          <a:xfrm rot="16200000">
            <a:off x="738266" y="5229200"/>
            <a:ext cx="914400" cy="914400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Eksi 7"/>
          <p:cNvSpPr/>
          <p:nvPr/>
        </p:nvSpPr>
        <p:spPr>
          <a:xfrm rot="16200000">
            <a:off x="755575" y="4552861"/>
            <a:ext cx="914400" cy="914400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Eksi 8"/>
          <p:cNvSpPr/>
          <p:nvPr/>
        </p:nvSpPr>
        <p:spPr>
          <a:xfrm rot="16200000">
            <a:off x="738266" y="3911353"/>
            <a:ext cx="914400" cy="914400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Eksi 9"/>
          <p:cNvSpPr/>
          <p:nvPr/>
        </p:nvSpPr>
        <p:spPr>
          <a:xfrm rot="16200000">
            <a:off x="738265" y="3269839"/>
            <a:ext cx="914400" cy="914400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Eksi 10"/>
          <p:cNvSpPr/>
          <p:nvPr/>
        </p:nvSpPr>
        <p:spPr>
          <a:xfrm rot="16200000">
            <a:off x="738266" y="2636912"/>
            <a:ext cx="914400" cy="914400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2" name="Düz Bağlayıcı 11"/>
          <p:cNvCxnSpPr/>
          <p:nvPr/>
        </p:nvCxnSpPr>
        <p:spPr>
          <a:xfrm>
            <a:off x="107504" y="4005064"/>
            <a:ext cx="1872208" cy="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663899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8" grpId="0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895901" y="39078"/>
            <a:ext cx="3352200" cy="92333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ÖRNEK: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895900" y="1772816"/>
            <a:ext cx="6068587" cy="258532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– 10ºC</a:t>
            </a:r>
          </a:p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Sıfırın altında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eksi 10 derece </a:t>
            </a:r>
          </a:p>
        </p:txBody>
      </p:sp>
      <p:pic>
        <p:nvPicPr>
          <p:cNvPr id="6" name="Picture 2" descr="׭썟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314" r="12314"/>
          <a:stretch>
            <a:fillRect/>
          </a:stretch>
        </p:blipFill>
        <p:spPr bwMode="auto">
          <a:xfrm>
            <a:off x="107504" y="228600"/>
            <a:ext cx="2304256" cy="66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5" descr="data:image/jpeg;base64,/9j/4AAQSkZJRgABAQAAAQABAAD/2wCEAAkGBxQSEhMTEhQWEhQVFRUWFhYSFRAUFRIYFhIYFhgUExUYHCggGBolHRgXITUhJSkrLi4uGB8zODMtNygtLiwBCgoKDg0OGxAQGywmICY0LCwvLCwsLCwsLywsLC8vLCwsLCwsLCwsLCwvNCwsLCwvLCwsLCwsLCwsLCwsLDQsNP/AABEIAMsA+AMBEQACEQEDEQH/xAAbAAEAAgMBAQAAAAAAAAAAAAAAAwUCBAYBB//EADoQAAIBAgQDBgQDBwQDAAAAAAECAAMRBBIhMQVBUQYTImFxgTKRocFSYrEUI0KS0eHwM3KCokNT8f/EABoBAQACAwEAAAAAAAAAAAAAAAABAgMEBQb/xAAxEQACAQIEAwcEAwEAAwAAAAAAAQIDEQQSITFBUWEFcYGRobHwEyLB0TLh8SMUQmL/2gAMAwEAAhEDEQA/APhsAQBAEAQBAEAQBAEAQBAEAQBAEAQBAEAQBAEAQBAEAQBAEAQBAEAQBAEAQBAEAQBAEAQBAEAQBAEAQBAEAQBAEAQBAEAQBAEAQBAEAQBAEAQBAEAQBAEAQBAEAQBAEAQBAEAQBAEAQBAEAQBAEAQBAEAQBAEAQBAEAQBAEAQBAEAQBAEAQBAEAQDKoNfXX5wWmrMxgqIAgCAIAgCAIAgCAIAgCAIAgCAIAgE/deAnpY+xuD9RJtoCG0gHkAnwtEtnA5IW/lsT9BJSuCECQD11tpz5+XlAMYAgCAIAgElCnmIElK7L04OckkdJU4EDSVtAQCCT0uSDYXPO03Hh0o3vuekqdk3oKXFL+zm6qAG17+g/rNNpp2Z5ycYxdk7kcgxiAIBPg6GdrTPh6P1Z5TLShnlYuuIdn8q5gQBYG5IFtL29vKdPE9mKnTzJnXxPZMoLMrJPW7aXy3S5ROoGxzegIH11nGasceUYR0Tv7euvoYqtzYSGyiVzGCBAEAQBAEAQBAEASUrg7fsz2Xq4nCu60yVF0Lt4E8Yz02zsQuj08h1/8onZoYWkks7389Hrotf8ZW7exUjgQBqr3gdhTdrUldhemudvGwUGyqx0uJixHZ8ou8QpcyienbkR6zmzpyg7Msdf2Q4ISC9SmxpsrrmBUfFTYaAkZtwbeXnO/hMHTVO73ZXVk+N7N08MQruDWe5XKtQAKrEFVOU/vGsb3HgsBbMTlx4rCQks9Naevzlz35EJnH4/D92zL0JF9eRtfWcerQlT3RZM1ZhJEAQBAEAyQkHSSiYtp6HScIxIIy1GsDpbcg8jcbazvYGdOUbTfSx3sHXT/wCdWVk/F9/T5oaPEUDMQuV7XFicrj3Ns31nNxlOOf7NOl/noauIipzajaXpL2V/XwKupTsba+hFiJpd5zp07Oy8noyODGIBs4PFtTa66eYtf5zNRqunLMjYoYidGV4ae5a4vjJq0sp+IHf1Gl/cEe4m/iO0XVjY6NXH/XoZZbp7/PHzRRWuZym+Jxy54Fw4s6kgAXHxMq38tT6zHKcXF/i50+z8NnmnLYx47w1aLFQ4JUkeENy8yJaM88VJKyYx2GhS/iynljliAIAgCAIAgGxQw+fRSL/hYhb+hOn6SUrgsMHwyv3qUlp5KrEBQ66m5sCM2mX822hm5RwlSScktiGzr+zOLvXctWqGgB3bV6hsqoDowzsLG4BCAMTmIyztYe6g4Wu1suvzy5lb6l1i8Rg8PjUWoj1i16dSqawWnlq0zTfJTRL2K1L62+IWmWVSbpt3S2aVru6d1dt8yD5xxviSM57qjTpgGwt3rtYHS5qu1j6WnF7QqRlO8Xfy/GhZFt2e47VodzidXC1VpuTr8JDgA8rqWt0yk9Jlw1ef08jQa4l9wzgOem1Zcz0abFzTbMKgYDwNSy/HmtfMLWANx4bzsqspyWfd+Xjyt/hCNXtOlFh34y1Xr38FAKlKlUCrnDP8T3NmCi2jbmYMXBfScWtue75fp6i+p8+quSbn6AAD0E8vLcuYSAe2gHkAzppe55AXP+esvGD3eyLRVzCUKmSuRLRm1sTcyrPmN+Z39ev3iUnJ3ZepLM83y553ptbceevy6SLkfUla3AxMgozyAegSUrgAyCUzyCCbC4g02DDkQflIeqsZaVWVN3RLxHEF2zHmFP8A1F/reRDaxfEVpVJXb3NSWNcQBAEAQBAEAzpJcgTLRpupKyIZ9K7IHF4YOuQ1ALJRWsjVKOZ7Xdb6gZL/AAEfGCdBPR0qUIwUJacXZ2enDz11/JXiVXa/u0Pw06dZSb0UdGp0trqCnPyPuxmjjKrpyvFvv2+fNiUjm8Xj2rIpY3ekAt+ZUGyfLb0C9Jzalec9WTY1aGELG7MtMb3qEi/oBcn2ExJN6sk7js1VwIo1qDd5iHZe8G1GkXoozBV3c3BcZvD6c538PNZItNLg+Ls+Otlp85FGU2L449V6dGgq0kVhkFHOuaobDvMxJcnYAkkgATC8VJTahrfTw9hZFhwxXxJV6rd22YFnNMqlS1zdgP4tWF1BvmNxzlaf1JNKWyGhq9q+ztOjWqCiWrJo6si2pqjgOl6jcsp6D1jE4VOkppWfLu3JOSqLY7g+mv1nFLHgMXsDbwbKxAdb+a6N/QzoYJQqVFGa8fmj+al3Ujb714rR/ovMRw5e7sjDxWJB0JAGmg9zpflPR4nBUvpOMVb+jPGh/wA0oTV3q07qVuGmvV6N6NPZXOebD2/jX5kfaeTlRSf8l6/oxOn/APSMWo25qfRhKSptcV5lXBrivMjYWlGmtyrTW55IIEAQDf4RgTVcDlsbdNjNrCU89RK2n4e5jqTyo2+J8BakL7jry9+kzVuz6lPh8/BSnWzblMRNBqxnPJAPSdvL+t4JuZ0qeY2G9jbzPSQ3YmMc2hgRJIaa3PIIEAQBAEA2cFiRTYNlDH8wzAf8TofeZ6FV05XRDOj432ir1qFLO7EgMpNz46ebwDyAOYFRYWCaaab0sbl1irEWKPEV2rkZtagAUnm9hZSfO2hPPTzmlUqyqsk2k4U4wbVrWBqhL7WCJc/MuvylpYWpFbE3RTkHeaoJsI5zCxIN/Dbr0PkZeMmtEDr+z5bComIFBairVCnv8zorqcy2VcpVtD5grruL9rA4XMrO9/W3kUbOtwmAwr1KtRCq1Kbuyov7TTUU7tZnVVLNpawuL6+h2Y5rq/Hu38bL9E8TU7WlcTQw7VsYDbvFGaniFVgrKVAp5QBlzWzGxIKzLUpxhGayW2e6fPrfXl3kHzXF4SkpOWrnHLKg19i08xNJPcuaqUsxAW5v1FvvMTdlctCDk7IzOGdTsb9LG/yloVMv3Jl50JR3RcYTA1KwN75hbS/L7W0ncp1KmJptt6enqbmG7NlXu1uuHzaxo4zAMhsbE9WZQB5XYi849bSW9ya+CnSdnq+d0l62v7d+5pGieZX+Zf6zEaTpPi15owZLcx7GCjjYxgqIB6POWSjxBbcE4mKLbD33+ewm7hsXCjL7Y+L1f6Xl4mGrTckb3HeNrUQBdjuNL3uf7H3mxjsd9WCS2/P+GOlSaepzU5BtCAegX21gWL7s5hkDh6rhMpBA0ZjaxtlH3ImGpKTVoK9/m/8ATOr2dSjmvK1yTtLSoIxFIE9CSAtjqLKBfa3OTT+o4pysvnP+jN2lTpQSstTnJlOIIAgCAIBddn+FJiGyB8rnZWy2Y/lJIF/Im/S86eAoQm7yIZ1XGuGJhLHIHLoo7mpfvQgUBbJvRbQvnPiudBYtNjEYeCWaOy06Px/RFytwXZ1SDilcfs62LFgpqox0FFqZuC7HZvhIu2liBnw+BjFrTV7Lpz8OPXQi9zqsWjVsHQprg0qrZ6mWl3tO1V3ZLDIwF1RAxJuPEOs2asEpSvJ8FrbZa+7t4EblFxnsW9PA06vcVkY1apZSpYqpyKtzlBsSDynLq4Wm21GSuupa7scjwzhxdtQcoIDADxWJtz210v5ic2nB5iT6lw6saeGApgUlqqtOq181UOaZ7mq76BTtsBpmHTN6alGMrX1a1S4dUVRyeJqVMLiqtQi1REU3fdGNJVzEcyGOx6bG0pVq/S1esWRrcru0vHP2ijRIGVg1YuBsS/d+IeRy3tyJ6Tl4rG57qGzsvIskczOWWLHgr01cGoTl6JbMdtr6D1+kxVczjaO/XY3MHOMZXkdZx7tFTyK9GlTHeXDsQxfMDqpYEaEWPQ69JzqGDlmanJ6bcrd3pzOhia8VG8TnKfaBhoqJTHSmoF/XrvO9ha8qCaUm+9mpQ7RqUv4WXcvfmamM4k7EkNYEbAKLD8OgmvUtOWZr3MFbESk7xdl7dPnA02qE7kmQkkazbZhJIEAQBAEAQBAEA9BgElMMNReTZmWCmvuRJUR2GYgkbc4ysyTjVnHO9jWkGsIAgCAIBZcDrrTfvKgzIniK/jP8KHyJ38rzcwuJdF3RDRfYTitTiFQUa4FY1MwRtFqU3sWVUcD4SQFyNcC+lp0VU+uvtVkvl/2/Mqy8wVOrQVabF1RFJdWVApDgk03DHxlgLtYNsFFis3aMr2T+W4+HAjoy17VcTpd1TNLDKVNBKi967sqMVUt+78Kk6k3a+vKLyhGUpz1u9la679/AltEOBw9bF4FVVqN+8oAKtTDKf9XEu273JICWBN9Da9jKucZu8r6p30b4RQV+Bl2Y4CuFxbB3DVEqFaiWU2FVW8JIY6KVBPK4mBYaMY54rdXT+cxrsWdatTwi02pOzUzSFOr8XeVU1ANC58JBGe/xba2E24QdRtNWs7rkn158uRLtY4PtrxqoXNO6PTOqnu6TZwbWqZmXNcgC+uhBHKaHaNSEYKK3+eA3ZxrPf+04RYxgHsAzFQ2I5Gx9xz+p+ci3EtmdiOSVEAQBAEAQBAEAQBAEA2MGqlhmJA9L/eZKSTkkzPQUHNZn6f2dgcBS7tTmAubg5TqbW2G09F/4lP6Tsr2sereFwyoxnntd3vbd93B8zZejSFI7W6+dv1mqoQjB32+eh0JUqCova3PrY4rHLTDHKWP8tvoZxZ3zHicQqCm8t/Q1DblKmo7cDyCBAEAzQ3sNbdBzgHR9n8eaDAo9PDN+O3fVvVdGye2X3nX7PqQV4yXhfcrI7rH4ZK+LFZBVqU3o1MVnDWzF6ZDjQlgVYFNwRksBznUjpTtpdPL+vNa+pDKXitR6+Dq1XU061StToIlsq/uw1XwA7aPb389NLFRk1kiuX+k35kfZ2kCmHRvCRlrEN4UaotavRpU2b+EljfzF9RMmElVpxs+q8HuRpcuaHHq9CrWw9QjGML0WVxaoqXzPlZRnI0XYkak7Wm1JUpuMl9vHT9bfOAu9ixwlSg57urRNMU6CNp+8VDSrFKN1N2IJNhqbhjpYXF5Kds0Gndvo9Vr067b8RpyPnnaTBso8Bp113NSlbQncGmQHTbXMoub+s5PasPuvZro/jRMTlpxiwgHoUmCVFvYkxC2OXoLH13MrHVXLTi4uz4GVLCOwuBZfxMQq/M6Q5JBU5NXPCijdsx6KPuYu3wForiYGxOgt73krRalXq9DEySDyAehfpFxY9VbyG7EpXMZJB6ptARuYfh7VCmQXDsF/2m+oPpv6SjlZO/A2YYeVSzjs/Qhr0CLkiwJOXz15DpJWmnExzptO7IVNpdGNOzOz4Hi6fdgOed7G/peelwFSEo/c9V8ses7OxNFUFGo/D8lRxvHHxIDYZgdLbWa1vKxnIx84uq8m2vuczH4qVpQT4rys7FGTNA4p5AEAQBAEA9BkptbA6Dh/HGWiFOVu7V0AYE3WrUV7aWNrh+fOdLC41x3KtHSY3imGbB4VHpCmv72sTSqVLKWqGkMq1M5ZmFK9s2npOq68E3PNyWqXurcempVGvxXtIMRTTu81OpRW1NSVY1EC2NZ20Jri7a9NRYjXUlioRTy7vX+l06EtXOb4Vii9VO8Y5KfiLXsVRDfKrbi+w6EiatPHSz5mTlLbjfbR66sCBmdgzuBZnCX7tCearc2vrouszrtJU7OC226X38yLM5vHY5qrZ2+Pm34vP1/Wc7EYiVZ3ZZI1mcnfX9ZrEmMA6rsjRoM16obweMlSLWXU3B66DQzUxTqKP2Na6a9Tt4CFNx1tcg41XRXLYcI5Ykl3u1S97/CwCjXoOusU4ycbVLrotvNa+pr4vLGV4Wv85lBWrMxu5LH8xJ/WbSSWxzpSlJ3kyOSVEAsMTgSUSquocEN+WovxA+xVv+XkZijNZnDl7fNDZdCU1mS/35qKHDDYNUBUMPCBbM/QgH4V/Mfa8nPd5Y6v58sRChJvX+y0PAmamTouqkdFWxuTzO4+U2XhpRWbc7Eux5/Rzbfr8/0UWINvCNAOu7ebf0mFRaeu5xKn2vKiCSYhAOl7P45KN84vyIHpuYsqkbfPnzc9B2diKVKDU2aXEPHWFvECRYjYjlbp6S8I5v4o1cU1WxKy8WitxVEozKeRI+RtE6coOzOdXpunUcXwdvIwWqRsZCk1sUU2jxnJ3lW7hyb3MYKiAIAgCAIAgHobfzgEteuWy32VQoHT/DLOTYI8xvfn+kqCSpWuOlzdvMybghkAQBAEAlpVyoIBtfT23t+khq5khUlHZmDNfeSUcm9zGCBAMqa3IEtGLk7ImO59B7MYmitPuWXvHPiAdfBnCkKLDU32ubbiaWMwGJzZ2rLZ87ceituelwrhKORbrf5+Tm+J8YqNVJznTfKcoAvsFXRR9TzmxTo06UcqX7NCvXcKtoPbfX5b358iwPHx3IbmSV9cqgk/9hN5YmNstuB132zBUL8dvY5XEVczFup9JqHlatTPJyIoMZYYLAMVNSxyobnpopNvcgTHUlZ5eZt0sPJrO1ojTD66i/XUiZFoYFKz+5F/wB6RI0YG4t4lPP8A2id7stUmmnuzsdnzw7nH7Wndf+yfHuRH2hakTdS1ySdlO5v1Ejtf6ebTcx9oyw8pOUW7tt7Lj4ooJwjjiAIAgCAIAgCAIAgCAIAgCAIAgCAIAgCAIBtYADML7eW/9vWbmCaVS7MlOCctdum5e43HhqVqfgtYOeZAFlLNzGlrdbTt47F03ReU6LrylStR+1Kyk+Ltom3x00tpqloUFZr3OwJuBzY9T5Ty3RGhOV1povfqyMv4QvQsfmFH2k21uY3L7Uu/8EckqbeCFMsM4aw1OUrt7iUlmW1jPRyZ1mudph61AYZgAbEgHUX2JsepvY9PDMcozdVPv/Gvv5nr4So/Suv429flzicdlzEpe1+dvtM9nxPI4jLnbhsRUmIuRcWtLRqSg9GYotpXRi7k7mJTctyrbe5jKkCAIAgCAIAgCAIAgCAIAgCAIAgCAIAgElGnmIHXSZaNJ1JKKJjq7GX7Mdb6Abk8v7+UyPCzi/u0XFvgTGN/AuOE0UfQ6JqbnfQ7m36TdwMac5Zdl79/zQ6uDp06n2vSO9+K69b8vLUw4tTFM/l1yj/2fmPl/wDOs1cbFQm4xff0+f2UxkY0nlX8eHXq/mm3MpnYk3M0krHMbuYySBAJ2XKg6vr/AMRoPmf0lFrLuMrWWC5v2JFxLdyVvpnB+SkfeLfffoXVaX0st+P4Iqq2VfO5+th+kzSVoopNWhHxYQeBvVfvMb3EV/zk+78kMkxCAIAgCAIAgCAIAgCAIAgCAIAgCAIAgHogG9w96anxXbyFlHz1nV7Nq0qc7y9iZKFtbv0/fzib/F64qEBQAG8Wmvxan3vf5Te7UrwlFKJs1JSrVEopJPXxerv1v3ctj2vw806VKo3wZToN3bvH09LWueXqZ5mFaSnKMHr7Ky1NyphpUorNsuHN/wCf0VGIxTVCc3tbZfJRyHlMlznTquekv87uhryDEeqfeCUXPC+BGvbIdCbN+JPMjmOdx05THKpkTcv9Ojh8B9WOZM1eMr+8IHwjwr6DQfpJpxaWu5hxlNwqZfA0rHb3mWNNt6I1G7aM28RTIZBb+FRY89LsD7kj2mavSlFpPkv79TaqJqcV0S9NfXQu6fAAaRINgcra8rA3Hna8LDO6fR/g7sexk6Lae+vkc5iqeViBsOu/qZgaadmecrQyTcUQyDEIAgCAIAgCAIAgCAIAgCAIAgCAIAgCAIuDaw2KK5SCQVJ2JG+v9ZeTzRSfA2KNZwaa4FtxPtA7qihj/pqpvY9T95rQpQV9ONzo4ntJzgorx7yieoTv9plSS2OQ5N7mEkqIBc8O4qcOvhJDtuQbZV6ep/SU0lo1odTDY10IW5lfjsV3jZiLHy2PtLmpicQ60szNvgtQFsrgFeeb+EDUkHcTtdlTjmtIpReaWSSTjxvwXFp7q3rtZk/F66u+cGw00O48hyMv2rUpu2TVmWrWVas6ybS5PddFwfpzZOnaKy5QLC1rb6es50cU1Gx14duONPJbT5xKGvUzMTNRu7ucGrPPJyI5BjEAQBAEAQBAEAQBAEAQBAEAQBAEAQBAEAQD0mAeQBAPVMEoEwQeQCRXsDbc7+nT/OkvGTitOPsXvaNuZgWvKtt7lLnk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H/9k=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155575" y="-1371600"/>
            <a:ext cx="34861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31" name="Picture 7" descr="http://img836.imageshack.us/img836/151/isik5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16632"/>
            <a:ext cx="2736304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http://i45.tinypic.com/1gn9zb.gif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67336" y="4149081"/>
            <a:ext cx="5976664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Eksi 8"/>
          <p:cNvSpPr/>
          <p:nvPr/>
        </p:nvSpPr>
        <p:spPr>
          <a:xfrm rot="16200000">
            <a:off x="899592" y="5229200"/>
            <a:ext cx="914400" cy="914400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Eksi 13"/>
          <p:cNvSpPr/>
          <p:nvPr/>
        </p:nvSpPr>
        <p:spPr>
          <a:xfrm rot="16200000">
            <a:off x="899592" y="4560000"/>
            <a:ext cx="914400" cy="914400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ksi 14"/>
          <p:cNvSpPr/>
          <p:nvPr/>
        </p:nvSpPr>
        <p:spPr>
          <a:xfrm rot="16200000">
            <a:off x="1029559" y="4025010"/>
            <a:ext cx="666258" cy="914400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ksi 15"/>
          <p:cNvSpPr/>
          <p:nvPr/>
        </p:nvSpPr>
        <p:spPr>
          <a:xfrm rot="16200000">
            <a:off x="917441" y="3443739"/>
            <a:ext cx="914400" cy="914400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Eksi 16"/>
          <p:cNvSpPr/>
          <p:nvPr/>
        </p:nvSpPr>
        <p:spPr>
          <a:xfrm rot="16200000">
            <a:off x="928327" y="2777615"/>
            <a:ext cx="914400" cy="914400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Düz Bağlayıcı 10"/>
          <p:cNvCxnSpPr/>
          <p:nvPr/>
        </p:nvCxnSpPr>
        <p:spPr>
          <a:xfrm>
            <a:off x="539552" y="4221088"/>
            <a:ext cx="1512168" cy="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Bağlayıcı 22"/>
          <p:cNvCxnSpPr/>
          <p:nvPr/>
        </p:nvCxnSpPr>
        <p:spPr>
          <a:xfrm>
            <a:off x="623527" y="3789040"/>
            <a:ext cx="1512168" cy="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857963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8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2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/>
      <p:bldP spid="9" grpId="0" animBg="1"/>
      <p:bldP spid="14" grpId="0" animBg="1"/>
      <p:bldP spid="15" grpId="0" animBg="1"/>
      <p:bldP spid="16" grpId="0" animBg="1"/>
      <p:bldP spid="16" grpId="1" animBg="1"/>
      <p:bldP spid="17" grpId="0" animBg="1"/>
      <p:bldP spid="17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895901" y="39078"/>
            <a:ext cx="3352200" cy="92333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ÖRNEK: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895900" y="1772816"/>
            <a:ext cx="6068587" cy="258532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–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20ºC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Sıfırın altında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eksi 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20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derece </a:t>
            </a:r>
          </a:p>
        </p:txBody>
      </p:sp>
      <p:pic>
        <p:nvPicPr>
          <p:cNvPr id="6" name="Picture 2" descr="׭썟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314" r="12314"/>
          <a:stretch>
            <a:fillRect/>
          </a:stretch>
        </p:blipFill>
        <p:spPr bwMode="auto">
          <a:xfrm>
            <a:off x="107504" y="228600"/>
            <a:ext cx="2304256" cy="66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5" descr="data:image/jpeg;base64,/9j/4AAQSkZJRgABAQAAAQABAAD/2wCEAAkGBxQSEhMTEhQWEhQVFRUWFhYSFRAUFRIYFhIYFhgUExUYHCggGBolHRgXITUhJSkrLi4uGB8zODMtNygtLiwBCgoKDg0OGxAQGywmICY0LCwvLCwsLCwsLywsLC8vLCwsLCwsLCwsLCwvNCwsLCwvLCwsLCwsLCwsLCwsLDQsNP/AABEIAMsA+AMBEQACEQEDEQH/xAAbAAEAAgMBAQAAAAAAAAAAAAAAAwUCBAYBB//EADoQAAIBAgQDBgQDBwQDAAAAAAECAAMRBBIhMQVBUQYTImFxgTKRocFSYrEUI0KS0eHwM3KCokNT8f/EABoBAQACAwEAAAAAAAAAAAAAAAABAgMEBQb/xAAxEQACAQIEAwcEAwEAAwAAAAAAAQIDEQQSITFBUWEFcYGRobHwEyLB0TLh8SMUQmL/2gAMAwEAAhEDEQA/APhsAQBAEAQBAEAQBAEAQBAEAQBAEAQBAEAQBAEAQBAEAQBAEAQBAEAQBAEAQBAEAQBAEAQBAEAQBAEAQBAEAQBAEAQBAEAQBAEAQBAEAQBAEAQBAEAQBAEAQBAEAQBAEAQBAEAQBAEAQBAEAQBAEAQBAEAQBAEAQBAEAQBAEAQBAEAQBAEAQBAEAQDKoNfXX5wWmrMxgqIAgCAIAgCAIAgCAIAgCAIAgCAIAgE/deAnpY+xuD9RJtoCG0gHkAnwtEtnA5IW/lsT9BJSuCECQD11tpz5+XlAMYAgCAIAgElCnmIElK7L04OckkdJU4EDSVtAQCCT0uSDYXPO03Hh0o3vuekqdk3oKXFL+zm6qAG17+g/rNNpp2Z5ycYxdk7kcgxiAIBPg6GdrTPh6P1Z5TLShnlYuuIdn8q5gQBYG5IFtL29vKdPE9mKnTzJnXxPZMoLMrJPW7aXy3S5ROoGxzegIH11nGasceUYR0Tv7euvoYqtzYSGyiVzGCBAEAQBAEAQBAEASUrg7fsz2Xq4nCu60yVF0Lt4E8Yz02zsQuj08h1/8onZoYWkks7389Hrotf8ZW7exUjgQBqr3gdhTdrUldhemudvGwUGyqx0uJixHZ8ou8QpcyienbkR6zmzpyg7Msdf2Q4ISC9SmxpsrrmBUfFTYaAkZtwbeXnO/hMHTVO73ZXVk+N7N08MQruDWe5XKtQAKrEFVOU/vGsb3HgsBbMTlx4rCQks9Naevzlz35EJnH4/D92zL0JF9eRtfWcerQlT3RZM1ZhJEAQBAEAyQkHSSiYtp6HScIxIIy1GsDpbcg8jcbazvYGdOUbTfSx3sHXT/wCdWVk/F9/T5oaPEUDMQuV7XFicrj3Ns31nNxlOOf7NOl/noauIipzajaXpL2V/XwKupTsba+hFiJpd5zp07Oy8noyODGIBs4PFtTa66eYtf5zNRqunLMjYoYidGV4ae5a4vjJq0sp+IHf1Gl/cEe4m/iO0XVjY6NXH/XoZZbp7/PHzRRWuZym+Jxy54Fw4s6kgAXHxMq38tT6zHKcXF/i50+z8NnmnLYx47w1aLFQ4JUkeENy8yJaM88VJKyYx2GhS/iynljliAIAgCAIAgGxQw+fRSL/hYhb+hOn6SUrgsMHwyv3qUlp5KrEBQ66m5sCM2mX822hm5RwlSScktiGzr+zOLvXctWqGgB3bV6hsqoDowzsLG4BCAMTmIyztYe6g4Wu1suvzy5lb6l1i8Rg8PjUWoj1i16dSqawWnlq0zTfJTRL2K1L62+IWmWVSbpt3S2aVru6d1dt8yD5xxviSM57qjTpgGwt3rtYHS5qu1j6WnF7QqRlO8Xfy/GhZFt2e47VodzidXC1VpuTr8JDgA8rqWt0yk9Jlw1ef08jQa4l9wzgOem1Zcz0abFzTbMKgYDwNSy/HmtfMLWANx4bzsqspyWfd+Xjyt/hCNXtOlFh34y1Xr38FAKlKlUCrnDP8T3NmCi2jbmYMXBfScWtue75fp6i+p8+quSbn6AAD0E8vLcuYSAe2gHkAzppe55AXP+esvGD3eyLRVzCUKmSuRLRm1sTcyrPmN+Z39ev3iUnJ3ZepLM83y553ptbceevy6SLkfUla3AxMgozyAegSUrgAyCUzyCCbC4g02DDkQflIeqsZaVWVN3RLxHEF2zHmFP8A1F/reRDaxfEVpVJXb3NSWNcQBAEAQBAEAzpJcgTLRpupKyIZ9K7IHF4YOuQ1ALJRWsjVKOZ7Xdb6gZL/AAEfGCdBPR0qUIwUJacXZ2enDz11/JXiVXa/u0Pw06dZSb0UdGp0trqCnPyPuxmjjKrpyvFvv2+fNiUjm8Xj2rIpY3ekAt+ZUGyfLb0C9Jzalec9WTY1aGELG7MtMb3qEi/oBcn2ExJN6sk7js1VwIo1qDd5iHZe8G1GkXoozBV3c3BcZvD6c538PNZItNLg+Ls+Otlp85FGU2L449V6dGgq0kVhkFHOuaobDvMxJcnYAkkgATC8VJTahrfTw9hZFhwxXxJV6rd22YFnNMqlS1zdgP4tWF1BvmNxzlaf1JNKWyGhq9q+ztOjWqCiWrJo6si2pqjgOl6jcsp6D1jE4VOkppWfLu3JOSqLY7g+mv1nFLHgMXsDbwbKxAdb+a6N/QzoYJQqVFGa8fmj+al3Ujb714rR/ovMRw5e7sjDxWJB0JAGmg9zpflPR4nBUvpOMVb+jPGh/wA0oTV3q07qVuGmvV6N6NPZXOebD2/jX5kfaeTlRSf8l6/oxOn/APSMWo25qfRhKSptcV5lXBrivMjYWlGmtyrTW55IIEAQDf4RgTVcDlsbdNjNrCU89RK2n4e5jqTyo2+J8BakL7jry9+kzVuz6lPh8/BSnWzblMRNBqxnPJAPSdvL+t4JuZ0qeY2G9jbzPSQ3YmMc2hgRJIaa3PIIEAQBAEA2cFiRTYNlDH8wzAf8TofeZ6FV05XRDOj432ir1qFLO7EgMpNz46ebwDyAOYFRYWCaaab0sbl1irEWKPEV2rkZtagAUnm9hZSfO2hPPTzmlUqyqsk2k4U4wbVrWBqhL7WCJc/MuvylpYWpFbE3RTkHeaoJsI5zCxIN/Dbr0PkZeMmtEDr+z5bComIFBairVCnv8zorqcy2VcpVtD5grruL9rA4XMrO9/W3kUbOtwmAwr1KtRCq1Kbuyov7TTUU7tZnVVLNpawuL6+h2Y5rq/Hu38bL9E8TU7WlcTQw7VsYDbvFGaniFVgrKVAp5QBlzWzGxIKzLUpxhGayW2e6fPrfXl3kHzXF4SkpOWrnHLKg19i08xNJPcuaqUsxAW5v1FvvMTdlctCDk7IzOGdTsb9LG/yloVMv3Jl50JR3RcYTA1KwN75hbS/L7W0ncp1KmJptt6enqbmG7NlXu1uuHzaxo4zAMhsbE9WZQB5XYi849bSW9ya+CnSdnq+d0l62v7d+5pGieZX+Zf6zEaTpPi15owZLcx7GCjjYxgqIB6POWSjxBbcE4mKLbD33+ewm7hsXCjL7Y+L1f6Xl4mGrTckb3HeNrUQBdjuNL3uf7H3mxjsd9WCS2/P+GOlSaepzU5BtCAegX21gWL7s5hkDh6rhMpBA0ZjaxtlH3ImGpKTVoK9/m/8ATOr2dSjmvK1yTtLSoIxFIE9CSAtjqLKBfa3OTT+o4pysvnP+jN2lTpQSstTnJlOIIAgCAIBddn+FJiGyB8rnZWy2Y/lJIF/Im/S86eAoQm7yIZ1XGuGJhLHIHLoo7mpfvQgUBbJvRbQvnPiudBYtNjEYeCWaOy06Px/RFytwXZ1SDilcfs62LFgpqox0FFqZuC7HZvhIu2liBnw+BjFrTV7Lpz8OPXQi9zqsWjVsHQprg0qrZ6mWl3tO1V3ZLDIwF1RAxJuPEOs2asEpSvJ8FrbZa+7t4EblFxnsW9PA06vcVkY1apZSpYqpyKtzlBsSDynLq4Wm21GSuupa7scjwzhxdtQcoIDADxWJtz210v5ic2nB5iT6lw6saeGApgUlqqtOq181UOaZ7mq76BTtsBpmHTN6alGMrX1a1S4dUVRyeJqVMLiqtQi1REU3fdGNJVzEcyGOx6bG0pVq/S1esWRrcru0vHP2ijRIGVg1YuBsS/d+IeRy3tyJ6Tl4rG57qGzsvIskczOWWLHgr01cGoTl6JbMdtr6D1+kxVczjaO/XY3MHOMZXkdZx7tFTyK9GlTHeXDsQxfMDqpYEaEWPQ69JzqGDlmanJ6bcrd3pzOhia8VG8TnKfaBhoqJTHSmoF/XrvO9ha8qCaUm+9mpQ7RqUv4WXcvfmamM4k7EkNYEbAKLD8OgmvUtOWZr3MFbESk7xdl7dPnA02qE7kmQkkazbZhJIEAQBAEAQBAEA9BgElMMNReTZmWCmvuRJUR2GYgkbc4ysyTjVnHO9jWkGsIAgCAIBZcDrrTfvKgzIniK/jP8KHyJ38rzcwuJdF3RDRfYTitTiFQUa4FY1MwRtFqU3sWVUcD4SQFyNcC+lp0VU+uvtVkvl/2/Mqy8wVOrQVabF1RFJdWVApDgk03DHxlgLtYNsFFis3aMr2T+W4+HAjoy17VcTpd1TNLDKVNBKi967sqMVUt+78Kk6k3a+vKLyhGUpz1u9la679/AltEOBw9bF4FVVqN+8oAKtTDKf9XEu273JICWBN9Da9jKucZu8r6p30b4RQV+Bl2Y4CuFxbB3DVEqFaiWU2FVW8JIY6KVBPK4mBYaMY54rdXT+cxrsWdatTwi02pOzUzSFOr8XeVU1ANC58JBGe/xba2E24QdRtNWs7rkn158uRLtY4PtrxqoXNO6PTOqnu6TZwbWqZmXNcgC+uhBHKaHaNSEYKK3+eA3ZxrPf+04RYxgHsAzFQ2I5Gx9xz+p+ci3EtmdiOSVEAQBAEAQBAEAQBAEA2MGqlhmJA9L/eZKSTkkzPQUHNZn6f2dgcBS7tTmAubg5TqbW2G09F/4lP6Tsr2sereFwyoxnntd3vbd93B8zZejSFI7W6+dv1mqoQjB32+eh0JUqCova3PrY4rHLTDHKWP8tvoZxZ3zHicQqCm8t/Q1DblKmo7cDyCBAEAzQ3sNbdBzgHR9n8eaDAo9PDN+O3fVvVdGye2X3nX7PqQV4yXhfcrI7rH4ZK+LFZBVqU3o1MVnDWzF6ZDjQlgVYFNwRksBznUjpTtpdPL+vNa+pDKXitR6+Dq1XU061StToIlsq/uw1XwA7aPb389NLFRk1kiuX+k35kfZ2kCmHRvCRlrEN4UaotavRpU2b+EljfzF9RMmElVpxs+q8HuRpcuaHHq9CrWw9QjGML0WVxaoqXzPlZRnI0XYkak7Wm1JUpuMl9vHT9bfOAu9ixwlSg57urRNMU6CNp+8VDSrFKN1N2IJNhqbhjpYXF5Kds0Gndvo9Vr067b8RpyPnnaTBso8Bp113NSlbQncGmQHTbXMoub+s5PasPuvZro/jRMTlpxiwgHoUmCVFvYkxC2OXoLH13MrHVXLTi4uz4GVLCOwuBZfxMQq/M6Q5JBU5NXPCijdsx6KPuYu3wForiYGxOgt73krRalXq9DEySDyAehfpFxY9VbyG7EpXMZJB6ptARuYfh7VCmQXDsF/2m+oPpv6SjlZO/A2YYeVSzjs/Qhr0CLkiwJOXz15DpJWmnExzptO7IVNpdGNOzOz4Hi6fdgOed7G/peelwFSEo/c9V8ses7OxNFUFGo/D8lRxvHHxIDYZgdLbWa1vKxnIx84uq8m2vuczH4qVpQT4rys7FGTNA4p5AEAQBAEA9BkptbA6Dh/HGWiFOVu7V0AYE3WrUV7aWNrh+fOdLC41x3KtHSY3imGbB4VHpCmv72sTSqVLKWqGkMq1M5ZmFK9s2npOq68E3PNyWqXurcempVGvxXtIMRTTu81OpRW1NSVY1EC2NZ20Jri7a9NRYjXUlioRTy7vX+l06EtXOb4Vii9VO8Y5KfiLXsVRDfKrbi+w6EiatPHSz5mTlLbjfbR66sCBmdgzuBZnCX7tCearc2vrouszrtJU7OC226X38yLM5vHY5qrZ2+Pm34vP1/Wc7EYiVZ3ZZI1mcnfX9ZrEmMA6rsjRoM16obweMlSLWXU3B66DQzUxTqKP2Na6a9Tt4CFNx1tcg41XRXLYcI5Ykl3u1S97/CwCjXoOusU4ycbVLrotvNa+pr4vLGV4Wv85lBWrMxu5LH8xJ/WbSSWxzpSlJ3kyOSVEAsMTgSUSquocEN+WovxA+xVv+XkZijNZnDl7fNDZdCU1mS/35qKHDDYNUBUMPCBbM/QgH4V/Mfa8nPd5Y6v58sRChJvX+y0PAmamTouqkdFWxuTzO4+U2XhpRWbc7Eux5/Rzbfr8/0UWINvCNAOu7ebf0mFRaeu5xKn2vKiCSYhAOl7P45KN84vyIHpuYsqkbfPnzc9B2diKVKDU2aXEPHWFvECRYjYjlbp6S8I5v4o1cU1WxKy8WitxVEozKeRI+RtE6coOzOdXpunUcXwdvIwWqRsZCk1sUU2jxnJ3lW7hyb3MYKiAIAgCAIAgHobfzgEteuWy32VQoHT/DLOTYI8xvfn+kqCSpWuOlzdvMybghkAQBAEAlpVyoIBtfT23t+khq5khUlHZmDNfeSUcm9zGCBAMqa3IEtGLk7ImO59B7MYmitPuWXvHPiAdfBnCkKLDU32ubbiaWMwGJzZ2rLZ87ceituelwrhKORbrf5+Tm+J8YqNVJznTfKcoAvsFXRR9TzmxTo06UcqX7NCvXcKtoPbfX5b358iwPHx3IbmSV9cqgk/9hN5YmNstuB132zBUL8dvY5XEVczFup9JqHlatTPJyIoMZYYLAMVNSxyobnpopNvcgTHUlZ5eZt0sPJrO1ojTD66i/XUiZFoYFKz+5F/wB6RI0YG4t4lPP8A2id7stUmmnuzsdnzw7nH7Wndf+yfHuRH2hakTdS1ySdlO5v1Ejtf6ebTcx9oyw8pOUW7tt7Lj4ooJwjjiAIAgCAIAgCAIAgCAIAgCAIAgCAIAgCAIBtYADML7eW/9vWbmCaVS7MlOCctdum5e43HhqVqfgtYOeZAFlLNzGlrdbTt47F03ReU6LrylStR+1Kyk+Ltom3x00tpqloUFZr3OwJuBzY9T5Ty3RGhOV1povfqyMv4QvQsfmFH2k21uY3L7Uu/8EckqbeCFMsM4aw1OUrt7iUlmW1jPRyZ1mudph61AYZgAbEgHUX2JsepvY9PDMcozdVPv/Gvv5nr4So/Suv429flzicdlzEpe1+dvtM9nxPI4jLnbhsRUmIuRcWtLRqSg9GYotpXRi7k7mJTctyrbe5jKkCAIAgCAIAgCAIAgCAIAgCAIAgCAIAgElGnmIHXSZaNJ1JKKJjq7GX7Mdb6Abk8v7+UyPCzi/u0XFvgTGN/AuOE0UfQ6JqbnfQ7m36TdwMac5Zdl79/zQ6uDp06n2vSO9+K69b8vLUw4tTFM/l1yj/2fmPl/wDOs1cbFQm4xff0+f2UxkY0nlX8eHXq/mm3MpnYk3M0krHMbuYySBAJ2XKg6vr/AMRoPmf0lFrLuMrWWC5v2JFxLdyVvpnB+SkfeLfffoXVaX0st+P4Iqq2VfO5+th+kzSVoopNWhHxYQeBvVfvMb3EV/zk+78kMkxCAIAgCAIAgCAIAgCAIAgCAIAgCAIAgHogG9w96anxXbyFlHz1nV7Nq0qc7y9iZKFtbv0/fzib/F64qEBQAG8Wmvxan3vf5Te7UrwlFKJs1JSrVEopJPXxerv1v3ctj2vw806VKo3wZToN3bvH09LWueXqZ5mFaSnKMHr7Ky1NyphpUorNsuHN/wCf0VGIxTVCc3tbZfJRyHlMlznTquekv87uhryDEeqfeCUXPC+BGvbIdCbN+JPMjmOdx05THKpkTcv9Ojh8B9WOZM1eMr+8IHwjwr6DQfpJpxaWu5hxlNwqZfA0rHb3mWNNt6I1G7aM28RTIZBb+FRY89LsD7kj2mavSlFpPkv79TaqJqcV0S9NfXQu6fAAaRINgcra8rA3Hna8LDO6fR/g7sexk6Lae+vkc5iqeViBsOu/qZgaadmecrQyTcUQyDEIAgCAIAgCAIAgCAIAgCAIAgCAIAgCAIuDaw2KK5SCQVJ2JG+v9ZeTzRSfA2KNZwaa4FtxPtA7qihj/pqpvY9T95rQpQV9ONzo4ntJzgorx7yieoTv9plSS2OQ5N7mEkqIBc8O4qcOvhJDtuQbZV6ep/SU0lo1odTDY10IW5lfjsV3jZiLHy2PtLmpicQ60szNvgtQFsrgFeeb+EDUkHcTtdlTjmtIpReaWSSTjxvwXFp7q3rtZk/F66u+cGw00O48hyMv2rUpu2TVmWrWVas6ybS5PddFwfpzZOnaKy5QLC1rb6es50cU1Gx14duONPJbT5xKGvUzMTNRu7ucGrPPJyI5BjEAQBAEAQBAEAQBAEAQBAEAQBAEAQBAEAQD0mAeQBAPVMEoEwQeQCRXsDbc7+nT/OkvGTitOPsXvaNuZgWvKtt7lLnk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H/9k=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155575" y="-1371600"/>
            <a:ext cx="34861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31" name="Picture 7" descr="http://img836.imageshack.us/img836/151/isik5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16632"/>
            <a:ext cx="2736304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http://i45.tinypic.com/1gn9zb.gif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67336" y="4149081"/>
            <a:ext cx="5976664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Eksi 8"/>
          <p:cNvSpPr/>
          <p:nvPr/>
        </p:nvSpPr>
        <p:spPr>
          <a:xfrm rot="16200000">
            <a:off x="899592" y="5229200"/>
            <a:ext cx="914400" cy="914400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Eksi 13"/>
          <p:cNvSpPr/>
          <p:nvPr/>
        </p:nvSpPr>
        <p:spPr>
          <a:xfrm rot="16200000">
            <a:off x="899592" y="4560000"/>
            <a:ext cx="914400" cy="914400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ksi 14"/>
          <p:cNvSpPr/>
          <p:nvPr/>
        </p:nvSpPr>
        <p:spPr>
          <a:xfrm rot="16200000">
            <a:off x="1029559" y="4025010"/>
            <a:ext cx="666258" cy="914400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ksi 15"/>
          <p:cNvSpPr/>
          <p:nvPr/>
        </p:nvSpPr>
        <p:spPr>
          <a:xfrm rot="16200000">
            <a:off x="917441" y="3443739"/>
            <a:ext cx="914400" cy="914400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Eksi 16"/>
          <p:cNvSpPr/>
          <p:nvPr/>
        </p:nvSpPr>
        <p:spPr>
          <a:xfrm rot="16200000">
            <a:off x="928327" y="2777615"/>
            <a:ext cx="914400" cy="914400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Düz Bağlayıcı 10"/>
          <p:cNvCxnSpPr/>
          <p:nvPr/>
        </p:nvCxnSpPr>
        <p:spPr>
          <a:xfrm>
            <a:off x="514906" y="4725144"/>
            <a:ext cx="1512168" cy="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Bağlayıcı 22"/>
          <p:cNvCxnSpPr/>
          <p:nvPr/>
        </p:nvCxnSpPr>
        <p:spPr>
          <a:xfrm>
            <a:off x="623527" y="3789040"/>
            <a:ext cx="1512168" cy="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546834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8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2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/>
      <p:bldP spid="9" grpId="0" animBg="1"/>
      <p:bldP spid="14" grpId="0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895901" y="39078"/>
            <a:ext cx="3352200" cy="92333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ÖRNEK: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895900" y="1772816"/>
            <a:ext cx="6068587" cy="258532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–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30ºC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Sıfırın altında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eksi </a:t>
            </a:r>
            <a:r>
              <a:rPr lang="tr-TR" sz="5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30 </a:t>
            </a:r>
            <a:r>
              <a:rPr lang="tr-TR" sz="54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derece </a:t>
            </a:r>
          </a:p>
        </p:txBody>
      </p:sp>
      <p:pic>
        <p:nvPicPr>
          <p:cNvPr id="6" name="Picture 2" descr="׭썟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314" r="12314"/>
          <a:stretch>
            <a:fillRect/>
          </a:stretch>
        </p:blipFill>
        <p:spPr bwMode="auto">
          <a:xfrm>
            <a:off x="107504" y="228600"/>
            <a:ext cx="2304256" cy="66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5" descr="data:image/jpeg;base64,/9j/4AAQSkZJRgABAQAAAQABAAD/2wCEAAkGBxQSEhMTEhQWEhQVFRUWFhYSFRAUFRIYFhIYFhgUExUYHCggGBolHRgXITUhJSkrLi4uGB8zODMtNygtLiwBCgoKDg0OGxAQGywmICY0LCwvLCwsLCwsLywsLC8vLCwsLCwsLCwsLCwvNCwsLCwvLCwsLCwsLCwsLCwsLDQsNP/AABEIAMsA+AMBEQACEQEDEQH/xAAbAAEAAgMBAQAAAAAAAAAAAAAAAwUCBAYBB//EADoQAAIBAgQDBgQDBwQDAAAAAAECAAMRBBIhMQVBUQYTImFxgTKRocFSYrEUI0KS0eHwM3KCokNT8f/EABoBAQACAwEAAAAAAAAAAAAAAAABAgMEBQb/xAAxEQACAQIEAwcEAwEAAwAAAAAAAQIDEQQSITFBUWEFcYGRobHwEyLB0TLh8SMUQmL/2gAMAwEAAhEDEQA/APhsAQBAEAQBAEAQBAEAQBAEAQBAEAQBAEAQBAEAQBAEAQBAEAQBAEAQBAEAQBAEAQBAEAQBAEAQBAEAQBAEAQBAEAQBAEAQBAEAQBAEAQBAEAQBAEAQBAEAQBAEAQBAEAQBAEAQBAEAQBAEAQBAEAQBAEAQBAEAQBAEAQBAEAQBAEAQBAEAQBAEAQDKoNfXX5wWmrMxgqIAgCAIAgCAIAgCAIAgCAIAgCAIAgE/deAnpY+xuD9RJtoCG0gHkAnwtEtnA5IW/lsT9BJSuCECQD11tpz5+XlAMYAgCAIAgElCnmIElK7L04OckkdJU4EDSVtAQCCT0uSDYXPO03Hh0o3vuekqdk3oKXFL+zm6qAG17+g/rNNpp2Z5ycYxdk7kcgxiAIBPg6GdrTPh6P1Z5TLShnlYuuIdn8q5gQBYG5IFtL29vKdPE9mKnTzJnXxPZMoLMrJPW7aXy3S5ROoGxzegIH11nGasceUYR0Tv7euvoYqtzYSGyiVzGCBAEAQBAEAQBAEASUrg7fsz2Xq4nCu60yVF0Lt4E8Yz02zsQuj08h1/8onZoYWkks7389Hrotf8ZW7exUjgQBqr3gdhTdrUldhemudvGwUGyqx0uJixHZ8ou8QpcyienbkR6zmzpyg7Msdf2Q4ISC9SmxpsrrmBUfFTYaAkZtwbeXnO/hMHTVO73ZXVk+N7N08MQruDWe5XKtQAKrEFVOU/vGsb3HgsBbMTlx4rCQks9Naevzlz35EJnH4/D92zL0JF9eRtfWcerQlT3RZM1ZhJEAQBAEAyQkHSSiYtp6HScIxIIy1GsDpbcg8jcbazvYGdOUbTfSx3sHXT/wCdWVk/F9/T5oaPEUDMQuV7XFicrj3Ns31nNxlOOf7NOl/noauIipzajaXpL2V/XwKupTsba+hFiJpd5zp07Oy8noyODGIBs4PFtTa66eYtf5zNRqunLMjYoYidGV4ae5a4vjJq0sp+IHf1Gl/cEe4m/iO0XVjY6NXH/XoZZbp7/PHzRRWuZym+Jxy54Fw4s6kgAXHxMq38tT6zHKcXF/i50+z8NnmnLYx47w1aLFQ4JUkeENy8yJaM88VJKyYx2GhS/iynljliAIAgCAIAgGxQw+fRSL/hYhb+hOn6SUrgsMHwyv3qUlp5KrEBQ66m5sCM2mX822hm5RwlSScktiGzr+zOLvXctWqGgB3bV6hsqoDowzsLG4BCAMTmIyztYe6g4Wu1suvzy5lb6l1i8Rg8PjUWoj1i16dSqawWnlq0zTfJTRL2K1L62+IWmWVSbpt3S2aVru6d1dt8yD5xxviSM57qjTpgGwt3rtYHS5qu1j6WnF7QqRlO8Xfy/GhZFt2e47VodzidXC1VpuTr8JDgA8rqWt0yk9Jlw1ef08jQa4l9wzgOem1Zcz0abFzTbMKgYDwNSy/HmtfMLWANx4bzsqspyWfd+Xjyt/hCNXtOlFh34y1Xr38FAKlKlUCrnDP8T3NmCi2jbmYMXBfScWtue75fp6i+p8+quSbn6AAD0E8vLcuYSAe2gHkAzppe55AXP+esvGD3eyLRVzCUKmSuRLRm1sTcyrPmN+Z39ev3iUnJ3ZepLM83y553ptbceevy6SLkfUla3AxMgozyAegSUrgAyCUzyCCbC4g02DDkQflIeqsZaVWVN3RLxHEF2zHmFP8A1F/reRDaxfEVpVJXb3NSWNcQBAEAQBAEAzpJcgTLRpupKyIZ9K7IHF4YOuQ1ALJRWsjVKOZ7Xdb6gZL/AAEfGCdBPR0qUIwUJacXZ2enDz11/JXiVXa/u0Pw06dZSb0UdGp0trqCnPyPuxmjjKrpyvFvv2+fNiUjm8Xj2rIpY3ekAt+ZUGyfLb0C9Jzalec9WTY1aGELG7MtMb3qEi/oBcn2ExJN6sk7js1VwIo1qDd5iHZe8G1GkXoozBV3c3BcZvD6c538PNZItNLg+Ls+Otlp85FGU2L449V6dGgq0kVhkFHOuaobDvMxJcnYAkkgATC8VJTahrfTw9hZFhwxXxJV6rd22YFnNMqlS1zdgP4tWF1BvmNxzlaf1JNKWyGhq9q+ztOjWqCiWrJo6si2pqjgOl6jcsp6D1jE4VOkppWfLu3JOSqLY7g+mv1nFLHgMXsDbwbKxAdb+a6N/QzoYJQqVFGa8fmj+al3Ujb714rR/ovMRw5e7sjDxWJB0JAGmg9zpflPR4nBUvpOMVb+jPGh/wA0oTV3q07qVuGmvV6N6NPZXOebD2/jX5kfaeTlRSf8l6/oxOn/APSMWo25qfRhKSptcV5lXBrivMjYWlGmtyrTW55IIEAQDf4RgTVcDlsbdNjNrCU89RK2n4e5jqTyo2+J8BakL7jry9+kzVuz6lPh8/BSnWzblMRNBqxnPJAPSdvL+t4JuZ0qeY2G9jbzPSQ3YmMc2hgRJIaa3PIIEAQBAEA2cFiRTYNlDH8wzAf8TofeZ6FV05XRDOj432ir1qFLO7EgMpNz46ebwDyAOYFRYWCaaab0sbl1irEWKPEV2rkZtagAUnm9hZSfO2hPPTzmlUqyqsk2k4U4wbVrWBqhL7WCJc/MuvylpYWpFbE3RTkHeaoJsI5zCxIN/Dbr0PkZeMmtEDr+z5bComIFBairVCnv8zorqcy2VcpVtD5grruL9rA4XMrO9/W3kUbOtwmAwr1KtRCq1Kbuyov7TTUU7tZnVVLNpawuL6+h2Y5rq/Hu38bL9E8TU7WlcTQw7VsYDbvFGaniFVgrKVAp5QBlzWzGxIKzLUpxhGayW2e6fPrfXl3kHzXF4SkpOWrnHLKg19i08xNJPcuaqUsxAW5v1FvvMTdlctCDk7IzOGdTsb9LG/yloVMv3Jl50JR3RcYTA1KwN75hbS/L7W0ncp1KmJptt6enqbmG7NlXu1uuHzaxo4zAMhsbE9WZQB5XYi849bSW9ya+CnSdnq+d0l62v7d+5pGieZX+Zf6zEaTpPi15owZLcx7GCjjYxgqIB6POWSjxBbcE4mKLbD33+ewm7hsXCjL7Y+L1f6Xl4mGrTckb3HeNrUQBdjuNL3uf7H3mxjsd9WCS2/P+GOlSaepzU5BtCAegX21gWL7s5hkDh6rhMpBA0ZjaxtlH3ImGpKTVoK9/m/8ATOr2dSjmvK1yTtLSoIxFIE9CSAtjqLKBfa3OTT+o4pysvnP+jN2lTpQSstTnJlOIIAgCAIBddn+FJiGyB8rnZWy2Y/lJIF/Im/S86eAoQm7yIZ1XGuGJhLHIHLoo7mpfvQgUBbJvRbQvnPiudBYtNjEYeCWaOy06Px/RFytwXZ1SDilcfs62LFgpqox0FFqZuC7HZvhIu2liBnw+BjFrTV7Lpz8OPXQi9zqsWjVsHQprg0qrZ6mWl3tO1V3ZLDIwF1RAxJuPEOs2asEpSvJ8FrbZa+7t4EblFxnsW9PA06vcVkY1apZSpYqpyKtzlBsSDynLq4Wm21GSuupa7scjwzhxdtQcoIDADxWJtz210v5ic2nB5iT6lw6saeGApgUlqqtOq181UOaZ7mq76BTtsBpmHTN6alGMrX1a1S4dUVRyeJqVMLiqtQi1REU3fdGNJVzEcyGOx6bG0pVq/S1esWRrcru0vHP2ijRIGVg1YuBsS/d+IeRy3tyJ6Tl4rG57qGzsvIskczOWWLHgr01cGoTl6JbMdtr6D1+kxVczjaO/XY3MHOMZXkdZx7tFTyK9GlTHeXDsQxfMDqpYEaEWPQ69JzqGDlmanJ6bcrd3pzOhia8VG8TnKfaBhoqJTHSmoF/XrvO9ha8qCaUm+9mpQ7RqUv4WXcvfmamM4k7EkNYEbAKLD8OgmvUtOWZr3MFbESk7xdl7dPnA02qE7kmQkkazbZhJIEAQBAEAQBAEA9BgElMMNReTZmWCmvuRJUR2GYgkbc4ysyTjVnHO9jWkGsIAgCAIBZcDrrTfvKgzIniK/jP8KHyJ38rzcwuJdF3RDRfYTitTiFQUa4FY1MwRtFqU3sWVUcD4SQFyNcC+lp0VU+uvtVkvl/2/Mqy8wVOrQVabF1RFJdWVApDgk03DHxlgLtYNsFFis3aMr2T+W4+HAjoy17VcTpd1TNLDKVNBKi967sqMVUt+78Kk6k3a+vKLyhGUpz1u9la679/AltEOBw9bF4FVVqN+8oAKtTDKf9XEu273JICWBN9Da9jKucZu8r6p30b4RQV+Bl2Y4CuFxbB3DVEqFaiWU2FVW8JIY6KVBPK4mBYaMY54rdXT+cxrsWdatTwi02pOzUzSFOr8XeVU1ANC58JBGe/xba2E24QdRtNWs7rkn158uRLtY4PtrxqoXNO6PTOqnu6TZwbWqZmXNcgC+uhBHKaHaNSEYKK3+eA3ZxrPf+04RYxgHsAzFQ2I5Gx9xz+p+ci3EtmdiOSVEAQBAEAQBAEAQBAEA2MGqlhmJA9L/eZKSTkkzPQUHNZn6f2dgcBS7tTmAubg5TqbW2G09F/4lP6Tsr2sereFwyoxnntd3vbd93B8zZejSFI7W6+dv1mqoQjB32+eh0JUqCova3PrY4rHLTDHKWP8tvoZxZ3zHicQqCm8t/Q1DblKmo7cDyCBAEAzQ3sNbdBzgHR9n8eaDAo9PDN+O3fVvVdGye2X3nX7PqQV4yXhfcrI7rH4ZK+LFZBVqU3o1MVnDWzF6ZDjQlgVYFNwRksBznUjpTtpdPL+vNa+pDKXitR6+Dq1XU061StToIlsq/uw1XwA7aPb389NLFRk1kiuX+k35kfZ2kCmHRvCRlrEN4UaotavRpU2b+EljfzF9RMmElVpxs+q8HuRpcuaHHq9CrWw9QjGML0WVxaoqXzPlZRnI0XYkak7Wm1JUpuMl9vHT9bfOAu9ixwlSg57urRNMU6CNp+8VDSrFKN1N2IJNhqbhjpYXF5Kds0Gndvo9Vr067b8RpyPnnaTBso8Bp113NSlbQncGmQHTbXMoub+s5PasPuvZro/jRMTlpxiwgHoUmCVFvYkxC2OXoLH13MrHVXLTi4uz4GVLCOwuBZfxMQq/M6Q5JBU5NXPCijdsx6KPuYu3wForiYGxOgt73krRalXq9DEySDyAehfpFxY9VbyG7EpXMZJB6ptARuYfh7VCmQXDsF/2m+oPpv6SjlZO/A2YYeVSzjs/Qhr0CLkiwJOXz15DpJWmnExzptO7IVNpdGNOzOz4Hi6fdgOed7G/peelwFSEo/c9V8ses7OxNFUFGo/D8lRxvHHxIDYZgdLbWa1vKxnIx84uq8m2vuczH4qVpQT4rys7FGTNA4p5AEAQBAEA9BkptbA6Dh/HGWiFOVu7V0AYE3WrUV7aWNrh+fOdLC41x3KtHSY3imGbB4VHpCmv72sTSqVLKWqGkMq1M5ZmFK9s2npOq68E3PNyWqXurcempVGvxXtIMRTTu81OpRW1NSVY1EC2NZ20Jri7a9NRYjXUlioRTy7vX+l06EtXOb4Vii9VO8Y5KfiLXsVRDfKrbi+w6EiatPHSz5mTlLbjfbR66sCBmdgzuBZnCX7tCearc2vrouszrtJU7OC226X38yLM5vHY5qrZ2+Pm34vP1/Wc7EYiVZ3ZZI1mcnfX9ZrEmMA6rsjRoM16obweMlSLWXU3B66DQzUxTqKP2Na6a9Tt4CFNx1tcg41XRXLYcI5Ykl3u1S97/CwCjXoOusU4ycbVLrotvNa+pr4vLGV4Wv85lBWrMxu5LH8xJ/WbSSWxzpSlJ3kyOSVEAsMTgSUSquocEN+WovxA+xVv+XkZijNZnDl7fNDZdCU1mS/35qKHDDYNUBUMPCBbM/QgH4V/Mfa8nPd5Y6v58sRChJvX+y0PAmamTouqkdFWxuTzO4+U2XhpRWbc7Eux5/Rzbfr8/0UWINvCNAOu7ebf0mFRaeu5xKn2vKiCSYhAOl7P45KN84vyIHpuYsqkbfPnzc9B2diKVKDU2aXEPHWFvECRYjYjlbp6S8I5v4o1cU1WxKy8WitxVEozKeRI+RtE6coOzOdXpunUcXwdvIwWqRsZCk1sUU2jxnJ3lW7hyb3MYKiAIAgCAIAgHobfzgEteuWy32VQoHT/DLOTYI8xvfn+kqCSpWuOlzdvMybghkAQBAEAlpVyoIBtfT23t+khq5khUlHZmDNfeSUcm9zGCBAMqa3IEtGLk7ImO59B7MYmitPuWXvHPiAdfBnCkKLDU32ubbiaWMwGJzZ2rLZ87ceituelwrhKORbrf5+Tm+J8YqNVJznTfKcoAvsFXRR9TzmxTo06UcqX7NCvXcKtoPbfX5b358iwPHx3IbmSV9cqgk/9hN5YmNstuB132zBUL8dvY5XEVczFup9JqHlatTPJyIoMZYYLAMVNSxyobnpopNvcgTHUlZ5eZt0sPJrO1ojTD66i/XUiZFoYFKz+5F/wB6RI0YG4t4lPP8A2id7stUmmnuzsdnzw7nH7Wndf+yfHuRH2hakTdS1ySdlO5v1Ejtf6ebTcx9oyw8pOUW7tt7Lj4ooJwjjiAIAgCAIAgCAIAgCAIAgCAIAgCAIAgCAIBtYADML7eW/9vWbmCaVS7MlOCctdum5e43HhqVqfgtYOeZAFlLNzGlrdbTt47F03ReU6LrylStR+1Kyk+Ltom3x00tpqloUFZr3OwJuBzY9T5Ty3RGhOV1povfqyMv4QvQsfmFH2k21uY3L7Uu/8EckqbeCFMsM4aw1OUrt7iUlmW1jPRyZ1mudph61AYZgAbEgHUX2JsepvY9PDMcozdVPv/Gvv5nr4So/Suv429flzicdlzEpe1+dvtM9nxPI4jLnbhsRUmIuRcWtLRqSg9GYotpXRi7k7mJTctyrbe5jKkCAIAgCAIAgCAIAgCAIAgCAIAgCAIAgElGnmIHXSZaNJ1JKKJjq7GX7Mdb6Abk8v7+UyPCzi/u0XFvgTGN/AuOE0UfQ6JqbnfQ7m36TdwMac5Zdl79/zQ6uDp06n2vSO9+K69b8vLUw4tTFM/l1yj/2fmPl/wDOs1cbFQm4xff0+f2UxkY0nlX8eHXq/mm3MpnYk3M0krHMbuYySBAJ2XKg6vr/AMRoPmf0lFrLuMrWWC5v2JFxLdyVvpnB+SkfeLfffoXVaX0st+P4Iqq2VfO5+th+kzSVoopNWhHxYQeBvVfvMb3EV/zk+78kMkxCAIAgCAIAgCAIAgCAIAgCAIAgCAIAgHogG9w96anxXbyFlHz1nV7Nq0qc7y9iZKFtbv0/fzib/F64qEBQAG8Wmvxan3vf5Te7UrwlFKJs1JSrVEopJPXxerv1v3ctj2vw806VKo3wZToN3bvH09LWueXqZ5mFaSnKMHr7Ky1NyphpUorNsuHN/wCf0VGIxTVCc3tbZfJRyHlMlznTquekv87uhryDEeqfeCUXPC+BGvbIdCbN+JPMjmOdx05THKpkTcv9Ojh8B9WOZM1eMr+8IHwjwr6DQfpJpxaWu5hxlNwqZfA0rHb3mWNNt6I1G7aM28RTIZBb+FRY89LsD7kj2mavSlFpPkv79TaqJqcV0S9NfXQu6fAAaRINgcra8rA3Hna8LDO6fR/g7sexk6Lae+vkc5iqeViBsOu/qZgaadmecrQyTcUQyDEIAgCAIAgCAIAgCAIAgCAIAgCAIAgCAIuDaw2KK5SCQVJ2JG+v9ZeTzRSfA2KNZwaa4FtxPtA7qihj/pqpvY9T95rQpQV9ONzo4ntJzgorx7yieoTv9plSS2OQ5N7mEkqIBc8O4qcOvhJDtuQbZV6ep/SU0lo1odTDY10IW5lfjsV3jZiLHy2PtLmpicQ60szNvgtQFsrgFeeb+EDUkHcTtdlTjmtIpReaWSSTjxvwXFp7q3rtZk/F66u+cGw00O48hyMv2rUpu2TVmWrWVas6ybS5PddFwfpzZOnaKy5QLC1rb6es50cU1Gx14duONPJbT5xKGvUzMTNRu7ucGrPPJyI5BjEAQBAEAQBAEAQBAEAQBAEAQBAEAQBAEAQD0mAeQBAPVMEoEwQeQCRXsDbc7+nT/OkvGTitOPsXvaNuZgWvKtt7lLnk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CAIAgH/9k=">
            <a:hlinkClick r:id="rId4"/>
          </p:cNvPr>
          <p:cNvSpPr>
            <a:spLocks noChangeAspect="1" noChangeArrowheads="1"/>
          </p:cNvSpPr>
          <p:nvPr/>
        </p:nvSpPr>
        <p:spPr bwMode="auto">
          <a:xfrm>
            <a:off x="155575" y="-1371600"/>
            <a:ext cx="348615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31" name="Picture 7" descr="http://img836.imageshack.us/img836/151/isik5.gif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16632"/>
            <a:ext cx="2736304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http://i45.tinypic.com/1gn9zb.gif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67336" y="4149081"/>
            <a:ext cx="5976664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Eksi 8"/>
          <p:cNvSpPr/>
          <p:nvPr/>
        </p:nvSpPr>
        <p:spPr>
          <a:xfrm rot="16200000">
            <a:off x="899592" y="5229200"/>
            <a:ext cx="914400" cy="914400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Eksi 13"/>
          <p:cNvSpPr/>
          <p:nvPr/>
        </p:nvSpPr>
        <p:spPr>
          <a:xfrm rot="16200000">
            <a:off x="910156" y="4570564"/>
            <a:ext cx="893272" cy="914400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ksi 14"/>
          <p:cNvSpPr/>
          <p:nvPr/>
        </p:nvSpPr>
        <p:spPr>
          <a:xfrm rot="16200000">
            <a:off x="1029559" y="4025010"/>
            <a:ext cx="666258" cy="914400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ksi 15"/>
          <p:cNvSpPr/>
          <p:nvPr/>
        </p:nvSpPr>
        <p:spPr>
          <a:xfrm rot="16200000">
            <a:off x="891748" y="3443739"/>
            <a:ext cx="914400" cy="914400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Eksi 16"/>
          <p:cNvSpPr/>
          <p:nvPr/>
        </p:nvSpPr>
        <p:spPr>
          <a:xfrm rot="16200000">
            <a:off x="891748" y="2792693"/>
            <a:ext cx="914400" cy="914400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Düz Bağlayıcı 10"/>
          <p:cNvCxnSpPr/>
          <p:nvPr/>
        </p:nvCxnSpPr>
        <p:spPr>
          <a:xfrm>
            <a:off x="623527" y="5192859"/>
            <a:ext cx="1512168" cy="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Bağlayıcı 22"/>
          <p:cNvCxnSpPr/>
          <p:nvPr/>
        </p:nvCxnSpPr>
        <p:spPr>
          <a:xfrm>
            <a:off x="623527" y="3789040"/>
            <a:ext cx="1512168" cy="0"/>
          </a:xfrm>
          <a:prstGeom prst="line">
            <a:avLst/>
          </a:prstGeom>
          <a:ln w="762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331908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8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5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2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/>
      <p:bldP spid="9" grpId="0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İŞLENECEK KONULAR: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70462"/>
            <a:ext cx="88824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TERMOMETRE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30797" y="1879840"/>
            <a:ext cx="6529435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SICAKLIK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39823" y="2852936"/>
            <a:ext cx="8904177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ISI </a:t>
            </a:r>
            <a:r>
              <a:rPr lang="tr-TR" sz="6600" u="sng" dirty="0" smtClean="0">
                <a:hlinkClick r:id="rId3"/>
              </a:rPr>
              <a:t>www.</a:t>
            </a:r>
            <a:r>
              <a:rPr lang="tr-TR" sz="6600" u="sng" dirty="0" err="1" smtClean="0">
                <a:hlinkClick r:id="rId3"/>
              </a:rPr>
              <a:t>sorubak</a:t>
            </a:r>
            <a:r>
              <a:rPr lang="tr-TR" sz="6600" u="sng" dirty="0" smtClean="0">
                <a:hlinkClick r:id="rId3"/>
              </a:rPr>
              <a:t>.com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30797" y="3717032"/>
            <a:ext cx="523329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ERİME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5483" y="4605119"/>
            <a:ext cx="573065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DONMA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45063" y="5589240"/>
            <a:ext cx="680320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BOZUNMA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4" name="Picture 13" descr="feuerwerk26ri6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516216" y="4496246"/>
            <a:ext cx="2376487" cy="218598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5" name="Picture 9" descr="88374404xb3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288" y="260350"/>
            <a:ext cx="2220912" cy="222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3"/>
          <p:cNvSpPr txBox="1">
            <a:spLocks noChangeArrowheads="1"/>
          </p:cNvSpPr>
          <p:nvPr/>
        </p:nvSpPr>
        <p:spPr>
          <a:xfrm>
            <a:off x="4928964" y="1772816"/>
            <a:ext cx="4038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tr-TR" altLang="tr-TR" sz="2800" smtClean="0"/>
              <a:t>  </a:t>
            </a:r>
            <a:endParaRPr lang="tr-TR" altLang="tr-TR" sz="2800"/>
          </a:p>
        </p:txBody>
      </p:sp>
      <p:pic>
        <p:nvPicPr>
          <p:cNvPr id="17" name="Picture 13" descr="feuerwerk26ri6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467026" y="2085042"/>
            <a:ext cx="2376487" cy="218598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" name="Picture 10" descr="88374404xb3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288" y="763748"/>
            <a:ext cx="2220913" cy="222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9" descr="88374404xb3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00511" y="3789040"/>
            <a:ext cx="2220912" cy="222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3" descr="feuerwerk26ri6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019027" y="4271030"/>
            <a:ext cx="2376487" cy="2185988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1" name="Picture 10" descr="88374404xb3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44812" y="1903359"/>
            <a:ext cx="2220913" cy="222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76505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SICAKLIK: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03119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sıcaklık kavramları birbirinden farklıdır. Bu yüzden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karıştırılmamalıdır.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2644169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Her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maddenin bir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ısısı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vardır.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Isı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enerji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türüdür. 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9908" y="3844498"/>
            <a:ext cx="887329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Sıcaklık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bir maddenin ne kadar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sıcak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soğuk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olduğunu gösterir.</a:t>
            </a:r>
          </a:p>
        </p:txBody>
      </p:sp>
      <p:pic>
        <p:nvPicPr>
          <p:cNvPr id="1026" name="Picture 2" descr="http://img21.dreamies.de/img/604/b/vrxzh8p55ut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437112"/>
            <a:ext cx="1609725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g21.dreamies.de/img/604/b/vrxzh8p55ut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9908" y="44185"/>
            <a:ext cx="1609725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1.dreamies.de/img/604/b/vrxzh8p55ut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51422"/>
            <a:ext cx="1609725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1.dreamies.de/img/604/b/vrxzh8p55ut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5085184"/>
            <a:ext cx="1609725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94656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SICAKLIK: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9909" y="803119"/>
            <a:ext cx="8873294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cismin sıcaklığının ya da soğukluğunun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ölçüsüne,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sıcaklık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3573016"/>
            <a:ext cx="9013203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Duyularla algılanmakta ve genellikle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sıcak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veya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soğuk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terimleri ile ifade edilmektedir.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 descr="http://img21.dreamies.de/img/604/b/vrxzh8p55ut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437112"/>
            <a:ext cx="1609725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g21.dreamies.de/img/604/b/vrxzh8p55ut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1164" y="44185"/>
            <a:ext cx="1609725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mg21.dreamies.de/img/604/b/vrxzh8p55ut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51422"/>
            <a:ext cx="1609725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mg21.dreamies.de/img/604/b/vrxzh8p55ut.gif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5085184"/>
            <a:ext cx="1609725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3237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SICAKLIK: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976" y="836712"/>
            <a:ext cx="9013203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sıcaklıkları aynı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farklı miktarlardaki aynı cins sıvılara eşit süre aynı tip ısıtıcılarla ısı verilirse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miktarı az olan miktarı çok olandan daha çok  ısınır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pic>
        <p:nvPicPr>
          <p:cNvPr id="2052" name="Picture 4" descr="Click the image to open in full size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69160"/>
            <a:ext cx="1260140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lick the image to open in full size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293096"/>
            <a:ext cx="1218868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61133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434541" y="1364702"/>
            <a:ext cx="2461845" cy="70788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derece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2057400" cy="200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4293096"/>
            <a:ext cx="2057400" cy="200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8986" y="0"/>
            <a:ext cx="2057400" cy="200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34541" y="4437112"/>
            <a:ext cx="2057400" cy="200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5 İçerik Yer Tutucusu"/>
          <p:cNvSpPr txBox="1">
            <a:spLocks/>
          </p:cNvSpPr>
          <p:nvPr/>
        </p:nvSpPr>
        <p:spPr>
          <a:xfrm>
            <a:off x="1285852" y="2428868"/>
            <a:ext cx="1257280" cy="1482717"/>
          </a:xfrm>
          <a:prstGeom prst="flowChartMagneticDisk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400" dirty="0" smtClean="0"/>
              <a:t> </a:t>
            </a:r>
            <a:r>
              <a:rPr lang="tr-TR" sz="2400" dirty="0" smtClean="0">
                <a:solidFill>
                  <a:srgbClr val="FF0000"/>
                </a:solidFill>
              </a:rPr>
              <a:t>200</a:t>
            </a:r>
            <a:endParaRPr lang="tr-TR" sz="2400" dirty="0">
              <a:solidFill>
                <a:srgbClr val="FF0000"/>
              </a:solidFill>
            </a:endParaRPr>
          </a:p>
        </p:txBody>
      </p:sp>
      <p:pic>
        <p:nvPicPr>
          <p:cNvPr id="13" name="Picture 2" descr="C:\Users\Vista\AppData\Local\Microsoft\Windows\Temporary Internet Files\Content.IE5\EH3I3OLY\MCj01008460000[1].wmf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446988">
            <a:off x="1735898" y="1649023"/>
            <a:ext cx="357188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 descr="C:\Users\Vista\AppData\Local\Microsoft\Windows\Temporary Internet Files\Content.IE5\EH3I3OLY\MMj02363570000[1]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08212" y="4071938"/>
            <a:ext cx="1334920" cy="1055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6 Akış Çizelgesi: Manyetik Disk"/>
          <p:cNvSpPr/>
          <p:nvPr/>
        </p:nvSpPr>
        <p:spPr>
          <a:xfrm>
            <a:off x="3964777" y="2373061"/>
            <a:ext cx="1214446" cy="1428760"/>
          </a:xfrm>
          <a:prstGeom prst="flowChartMagneticDisk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12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12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dirty="0" smtClean="0"/>
              <a:t> </a:t>
            </a:r>
            <a:r>
              <a:rPr lang="tr-TR" sz="2400" dirty="0" smtClean="0">
                <a:solidFill>
                  <a:srgbClr val="FF0000"/>
                </a:solidFill>
              </a:rPr>
              <a:t>-----</a:t>
            </a:r>
            <a:r>
              <a:rPr lang="tr-TR" sz="2400" dirty="0">
                <a:solidFill>
                  <a:srgbClr val="FF0000"/>
                </a:solidFill>
              </a:rPr>
              <a:t>100</a:t>
            </a:r>
          </a:p>
        </p:txBody>
      </p:sp>
      <p:pic>
        <p:nvPicPr>
          <p:cNvPr id="16" name="Picture 2" descr="C:\Users\Vista\AppData\Local\Microsoft\Windows\Temporary Internet Files\Content.IE5\EH3I3OLY\MCj01008460000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983234">
            <a:off x="4518164" y="1374525"/>
            <a:ext cx="357188" cy="199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 descr="C:\Users\Vista\AppData\Local\Microsoft\Windows\Temporary Internet Files\Content.IE5\EH3I3OLY\MMj02363570000[1]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64777" y="3935462"/>
            <a:ext cx="1399311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Dikdörtgen 17"/>
          <p:cNvSpPr/>
          <p:nvPr/>
        </p:nvSpPr>
        <p:spPr>
          <a:xfrm>
            <a:off x="6586941" y="3027480"/>
            <a:ext cx="2461845" cy="70788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derece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ol Ok 4"/>
          <p:cNvSpPr/>
          <p:nvPr/>
        </p:nvSpPr>
        <p:spPr>
          <a:xfrm>
            <a:off x="5015922" y="1769591"/>
            <a:ext cx="1517671" cy="242316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Sol Ok 19"/>
          <p:cNvSpPr/>
          <p:nvPr/>
        </p:nvSpPr>
        <p:spPr>
          <a:xfrm>
            <a:off x="5179223" y="3260265"/>
            <a:ext cx="1407718" cy="242316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9545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5" grpId="0" animBg="1"/>
      <p:bldP spid="18" grpId="0" animBg="1"/>
      <p:bldP spid="5" grpId="0" animBg="1"/>
      <p:bldP spid="2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SICAKLIK: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3976" y="836712"/>
            <a:ext cx="9013203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İlk sıcaklıkları aynı ,eşit miktarlardaki aynı cins sıvılardan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birine az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diğerine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çok ısı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verilirse ;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az ısı alan  az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çok ısı alan çok ısınır.</a:t>
            </a:r>
          </a:p>
        </p:txBody>
      </p:sp>
      <p:pic>
        <p:nvPicPr>
          <p:cNvPr id="2052" name="Picture 4" descr="Click the image to open in full size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69160"/>
            <a:ext cx="1260140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lick the image to open in full size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2360" y="4293096"/>
            <a:ext cx="1218868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81353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434541" y="1364702"/>
            <a:ext cx="2461845" cy="70788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derece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4098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136525"/>
            <a:ext cx="2057400" cy="200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4293096"/>
            <a:ext cx="2057400" cy="200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8986" y="0"/>
            <a:ext cx="2057400" cy="200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lick the image to open in full size.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34541" y="4437112"/>
            <a:ext cx="2057400" cy="200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5 İçerik Yer Tutucusu"/>
          <p:cNvSpPr txBox="1">
            <a:spLocks/>
          </p:cNvSpPr>
          <p:nvPr/>
        </p:nvSpPr>
        <p:spPr>
          <a:xfrm>
            <a:off x="1285852" y="2428868"/>
            <a:ext cx="1257280" cy="1482717"/>
          </a:xfrm>
          <a:prstGeom prst="flowChartMagneticDisk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r-TR" sz="2400" dirty="0" smtClean="0"/>
              <a:t> </a:t>
            </a:r>
            <a:r>
              <a:rPr lang="tr-TR" sz="2400" dirty="0" smtClean="0">
                <a:solidFill>
                  <a:srgbClr val="FF0000"/>
                </a:solidFill>
              </a:rPr>
              <a:t>200</a:t>
            </a:r>
            <a:endParaRPr lang="tr-TR" sz="2400" dirty="0">
              <a:solidFill>
                <a:srgbClr val="FF0000"/>
              </a:solidFill>
            </a:endParaRPr>
          </a:p>
        </p:txBody>
      </p:sp>
      <p:pic>
        <p:nvPicPr>
          <p:cNvPr id="13" name="Picture 2" descr="C:\Users\Vista\AppData\Local\Microsoft\Windows\Temporary Internet Files\Content.IE5\EH3I3OLY\MCj01008460000[1].wmf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446988">
            <a:off x="1735898" y="1649023"/>
            <a:ext cx="357188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6 Akış Çizelgesi: Manyetik Disk"/>
          <p:cNvSpPr/>
          <p:nvPr/>
        </p:nvSpPr>
        <p:spPr>
          <a:xfrm>
            <a:off x="3964777" y="2373061"/>
            <a:ext cx="1214446" cy="1428760"/>
          </a:xfrm>
          <a:prstGeom prst="flowChartMagneticDisk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12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12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dirty="0" smtClean="0"/>
              <a:t> </a:t>
            </a:r>
            <a:r>
              <a:rPr lang="tr-TR" sz="2400" dirty="0" smtClean="0">
                <a:solidFill>
                  <a:srgbClr val="FF0000"/>
                </a:solidFill>
              </a:rPr>
              <a:t>-----200</a:t>
            </a:r>
            <a:endParaRPr lang="tr-TR" sz="2400" dirty="0">
              <a:solidFill>
                <a:srgbClr val="FF0000"/>
              </a:solidFill>
            </a:endParaRPr>
          </a:p>
        </p:txBody>
      </p:sp>
      <p:pic>
        <p:nvPicPr>
          <p:cNvPr id="16" name="Picture 2" descr="C:\Users\Vista\AppData\Local\Microsoft\Windows\Temporary Internet Files\Content.IE5\EH3I3OLY\MCj01008460000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983234">
            <a:off x="4518164" y="1374525"/>
            <a:ext cx="357188" cy="199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Dikdörtgen 17"/>
          <p:cNvSpPr/>
          <p:nvPr/>
        </p:nvSpPr>
        <p:spPr>
          <a:xfrm>
            <a:off x="6586941" y="3027480"/>
            <a:ext cx="2461845" cy="70788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derece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ol Ok 4"/>
          <p:cNvSpPr/>
          <p:nvPr/>
        </p:nvSpPr>
        <p:spPr>
          <a:xfrm>
            <a:off x="5015922" y="1769591"/>
            <a:ext cx="1517671" cy="242316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Sol Ok 19"/>
          <p:cNvSpPr/>
          <p:nvPr/>
        </p:nvSpPr>
        <p:spPr>
          <a:xfrm>
            <a:off x="5179223" y="3260265"/>
            <a:ext cx="1407718" cy="242316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9" name="Picture 2" descr="C:\Users\Vista\AppData\Local\Microsoft\Windows\Temporary Internet Files\Content.IE5\EH3I3OLY\MMj02134930000[1]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7313" y="4071938"/>
            <a:ext cx="1171575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" descr="C:\Users\Vista\AppData\Local\Microsoft\Windows\Temporary Internet Files\Content.IE5\EH3I3OLY\MMj02134930000[1]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6250" y="4079924"/>
            <a:ext cx="5715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559086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5" grpId="0" animBg="1"/>
      <p:bldP spid="18" grpId="0" animBg="1"/>
      <p:bldP spid="5" grpId="0" animBg="1"/>
      <p:bldP spid="2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ISI: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6195" y="771735"/>
            <a:ext cx="8882406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Sıcaklıkları farklı iki madde arasında alınıp verilen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enerjiye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ısı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30797" y="3024500"/>
            <a:ext cx="9013203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Isı,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enerji olduğu için birimi </a:t>
            </a:r>
            <a:r>
              <a:rPr lang="tr-TR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joule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 j )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’dur. Bir başka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ısı birimi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ise kalori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(cal)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</a:t>
            </a:r>
            <a:r>
              <a:rPr lang="tr-TR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dir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 descr="http://img394.imageshack.us/img394/2305/88374404xb3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-960438"/>
            <a:ext cx="2057400" cy="2009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1187.photobucket.com/albums/z393/SAHMERAN35/0_186f9_e843a881_orig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764704"/>
            <a:ext cx="1143000" cy="1133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1187.photobucket.com/albums/z393/SAHMERAN35/0_186f9_e843a881_orig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352310"/>
            <a:ext cx="1143000" cy="1133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1187.photobucket.com/albums/z393/SAHMERAN35/0_186f9_e843a881_orig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2780928"/>
            <a:ext cx="1143000" cy="1133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i1187.photobucket.com/albums/z393/SAHMERAN35/0_186f9_e843a881_orig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2780928"/>
            <a:ext cx="1143000" cy="1133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i1187.photobucket.com/albums/z393/SAHMERAN35/0_186f9_e843a881_orig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5301208"/>
            <a:ext cx="1143000" cy="1133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i1187.photobucket.com/albums/z393/SAHMERAN35/0_186f9_e843a881_orig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8344" y="5085184"/>
            <a:ext cx="1143000" cy="1133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15442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Isı nasıl ölçülmektedir?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687139"/>
            <a:ext cx="8882406" cy="427809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maddenin sahip olduğu ısı direkt olarak herhangi bir aletle ölçülemez.</a:t>
            </a: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6307" y="3743263"/>
            <a:ext cx="901320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Sadece maddelerin birbirine aktardığı ısı ölçülebilir.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 descr="http://i1187.photobucket.com/albums/z393/SAHMERAN35/0_186f9_e843a881_orig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931" y="904579"/>
            <a:ext cx="1143000" cy="1133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1187.photobucket.com/albums/z393/SAHMERAN35/0_186f9_e843a881_orig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931" y="2723762"/>
            <a:ext cx="1143000" cy="1133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1187.photobucket.com/albums/z393/SAHMERAN35/0_186f9_e843a881_orig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23" y="5085184"/>
            <a:ext cx="1143000" cy="1133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1187.photobucket.com/albums/z393/SAHMERAN35/0_186f9_e843a881_orig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01913" y="550636"/>
            <a:ext cx="1143000" cy="1133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i1187.photobucket.com/albums/z393/SAHMERAN35/0_186f9_e843a881_orig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90486" y="2709765"/>
            <a:ext cx="1143000" cy="1133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i1187.photobucket.com/albums/z393/SAHMERAN35/0_186f9_e843a881_orig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90486" y="4629392"/>
            <a:ext cx="1143000" cy="1133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7669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Isı ve sıcaklık arasındaki farklar ve benzerlikler nelerdir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0756" y="1988840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1- Isı ve sıcaklık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ölçülebilir büyüklüklerdir.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1187.photobucket.com/albums/z393/SAHMERAN35/0_57b8e_b1ac512f_XL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81799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1187.photobucket.com/albums/z393/SAHMERAN35/0_57b8e_b1ac512f_XL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57226" y="227856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1187.photobucket.com/albums/z393/SAHMERAN35/0_57b8e_b1ac512f_XL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2497685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1187.photobucket.com/albums/z393/SAHMERAN35/0_57b8e_b1ac512f_XL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141306"/>
            <a:ext cx="3910896" cy="2079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i1187.photobucket.com/albums/z393/SAHMERAN35/0_57b8e_b1ac512f_XL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660" y="4402685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://i1187.photobucket.com/albums/z393/SAHMERAN35/0_57b8e_b1ac512f_XL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402685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Dikdörtgen 13"/>
          <p:cNvSpPr/>
          <p:nvPr/>
        </p:nvSpPr>
        <p:spPr>
          <a:xfrm>
            <a:off x="35226" y="3212976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2-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Isı enerji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çeşidi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dir, sıcaklık enerji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değil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7798" y="4404375"/>
            <a:ext cx="888240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3-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kalorimetre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ile, sıcaklık ise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termometre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ile ölçülür.</a:t>
            </a: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4415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84820" y="18737"/>
            <a:ext cx="888240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4-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Isı birimi 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calori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veya 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Joule'dür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Sıcaklık birimi ise sadece 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Derece'dir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3074" name="Picture 2" descr="http://i1187.photobucket.com/albums/z393/SAHMERAN35/0_57b8e_b1ac512f_XL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581799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1187.photobucket.com/albums/z393/SAHMERAN35/0_57b8e_b1ac512f_XL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33764" y="227856"/>
            <a:ext cx="4233462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1187.photobucket.com/albums/z393/SAHMERAN35/0_57b8e_b1ac512f_XL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" y="2497685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1187.photobucket.com/albums/z393/SAHMERAN35/0_57b8e_b1ac512f_XL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33764" y="2141306"/>
            <a:ext cx="4181180" cy="2079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i1187.photobucket.com/albums/z393/SAHMERAN35/0_57b8e_b1ac512f_XL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660" y="4402685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://i1187.photobucket.com/albums/z393/SAHMERAN35/0_57b8e_b1ac512f_XL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402685"/>
            <a:ext cx="3161928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Dikdörtgen 13"/>
          <p:cNvSpPr/>
          <p:nvPr/>
        </p:nvSpPr>
        <p:spPr>
          <a:xfrm>
            <a:off x="84820" y="1865135"/>
            <a:ext cx="8882406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5-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Isı madde miktarına bağlıdır.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Sıcaklık ise madde miktarına bağlı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değildir.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92561" y="3861048"/>
            <a:ext cx="888240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6-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Isı ile sıcaklık arasında doğru orantı şeklinde bir ilişki vardır</a:t>
            </a: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6067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TERMOMETRE: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Picture 2" descr="׭썟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314" r="12314"/>
          <a:stretch>
            <a:fillRect/>
          </a:stretch>
        </p:blipFill>
        <p:spPr bwMode="auto">
          <a:xfrm>
            <a:off x="71500" y="764704"/>
            <a:ext cx="3240360" cy="602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691680" y="2996952"/>
            <a:ext cx="228600" cy="31242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5" name="Dikdörtgen 4"/>
          <p:cNvSpPr/>
          <p:nvPr/>
        </p:nvSpPr>
        <p:spPr>
          <a:xfrm rot="3167934">
            <a:off x="3868956" y="3011217"/>
            <a:ext cx="6093335" cy="92333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  <a:latin typeface="Rockwell Extra Bold" panose="02060903040505020403" pitchFamily="18" charset="0"/>
              </a:rPr>
              <a:t>TERMOMETRE</a:t>
            </a:r>
            <a:endParaRPr lang="tr-TR" sz="5400" b="1" cap="none" spc="0" dirty="0">
              <a:ln/>
              <a:solidFill>
                <a:schemeClr val="accent3"/>
              </a:solidFill>
              <a:effectLst/>
              <a:latin typeface="Rockwell Extra Bold" panose="02060903040505020403" pitchFamily="18" charset="0"/>
            </a:endParaRPr>
          </a:p>
        </p:txBody>
      </p:sp>
      <p:sp>
        <p:nvSpPr>
          <p:cNvPr id="11" name="Sol Ok 10"/>
          <p:cNvSpPr/>
          <p:nvPr/>
        </p:nvSpPr>
        <p:spPr>
          <a:xfrm>
            <a:off x="3311860" y="3645024"/>
            <a:ext cx="3276364" cy="484632"/>
          </a:xfrm>
          <a:prstGeom prst="lef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84451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 animBg="1"/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Isı alışverişi nedir?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6760" y="797633"/>
            <a:ext cx="8882406" cy="51398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Biri sıcak diğeri soğuk olan iki maddeyi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yan yana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kapalı bir ortamda koyarsak, aralarında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ısı geçişi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gerçekleşir. 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5003557"/>
            <a:ext cx="90132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olaya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ısı alışverişi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adı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verilir.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 descr="http://i1187.photobucket.com/albums/z393/SAHMERAN35/0_186e7_5c3f6261_orig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6" y="797633"/>
            <a:ext cx="1992931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1187.photobucket.com/albums/z393/SAHMERAN35/0_186e7_5c3f6261_orig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7566" y="797632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1187.photobucket.com/albums/z393/SAHMERAN35/0_186e7_5c3f6261_orig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2420888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1187.photobucket.com/albums/z393/SAHMERAN35/0_186e7_5c3f6261_orig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001" y="2604699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1187.photobucket.com/albums/z393/SAHMERAN35/0_186e7_5c3f6261_orig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640" y="4509120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i1187.photobucket.com/albums/z393/SAHMERAN35/0_186e7_5c3f6261_orig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5626" y="4509119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7538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Isı alışverişi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örneği: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6760" y="797633"/>
            <a:ext cx="8882406" cy="63094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Sıcak bir fincan sütü,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soğuk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 bardağa boşaltırsak,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süt bir miktar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ısı kaybederken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bu ısıyı bardağa iletir ve bardak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ısı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nır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  <a:p>
            <a:pPr algn="ctr"/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75793" y="4581128"/>
            <a:ext cx="9013203" cy="298543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Bardağın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ısı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 ve sütün ısısı eşitlenince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ısı alışverişi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durur.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 descr="http://i1187.photobucket.com/albums/z393/SAHMERAN35/0_186e7_5c3f6261_orig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6" y="797633"/>
            <a:ext cx="1992931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1187.photobucket.com/albums/z393/SAHMERAN35/0_186e7_5c3f6261_orig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17566" y="797632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i1187.photobucket.com/albums/z393/SAHMERAN35/0_186e7_5c3f6261_orig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398" y="2420888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i1187.photobucket.com/albums/z393/SAHMERAN35/0_186e7_5c3f6261_orig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7001" y="2604699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1187.photobucket.com/albums/z393/SAHMERAN35/0_186e7_5c3f6261_orig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640" y="4509120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i1187.photobucket.com/albums/z393/SAHMERAN35/0_186e7_5c3f6261_orig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5626" y="4509119"/>
            <a:ext cx="1371600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25464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ERİME: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56100" y="971264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Katı haldeki bir maddenin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ısı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enerjisi alarak sıvı  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hale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gelmesine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erime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5065245"/>
            <a:ext cx="2771800" cy="64633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Buz(katı)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6" name="Picture 2" descr="http://i1187.photobucket.com/albums/z393/SAHMERAN35/37c353320a604c391f87be3449efe8de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6" y="1108313"/>
            <a:ext cx="1704900" cy="1733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i1187.photobucket.com/albums/z393/SAHMERAN35/37c353320a604c391f87be3449efe8de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4403" y="1260713"/>
            <a:ext cx="1704900" cy="1581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i1187.photobucket.com/albums/z393/SAHMERAN35/37c353320a604c391f87be3449efe8de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6100" y="2994264"/>
            <a:ext cx="1704900" cy="1442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i1187.photobucket.com/albums/z393/SAHMERAN35/37c353320a604c391f87be3449efe8de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7759" y="2982897"/>
            <a:ext cx="1704900" cy="1633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i1187.photobucket.com/albums/z393/SAHMERAN35/37c353320a604c391f87be3449efe8de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04381" y="2932648"/>
            <a:ext cx="1704900" cy="1733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i1187.photobucket.com/albums/z393/SAHMERAN35/37c353320a604c391f87be3449efe8de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998335"/>
            <a:ext cx="1704900" cy="1733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 descr="MARBLECL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8800" y="3744573"/>
            <a:ext cx="1079500" cy="985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Dikdörtgen 14"/>
          <p:cNvSpPr/>
          <p:nvPr/>
        </p:nvSpPr>
        <p:spPr>
          <a:xfrm>
            <a:off x="2771800" y="5065245"/>
            <a:ext cx="3312368" cy="646331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Isı kaynağı</a:t>
            </a:r>
          </a:p>
        </p:txBody>
      </p:sp>
      <p:sp>
        <p:nvSpPr>
          <p:cNvPr id="16" name="Dikdörtgen 15"/>
          <p:cNvSpPr/>
          <p:nvPr/>
        </p:nvSpPr>
        <p:spPr>
          <a:xfrm>
            <a:off x="6546554" y="5217644"/>
            <a:ext cx="2597446" cy="64633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Su(sıvı)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7" name="Picture 8" descr="BBURNERL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44857" y="2841864"/>
            <a:ext cx="976312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7" descr="OCEANCL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27579" y="3429216"/>
            <a:ext cx="1582737" cy="1312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33293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  <p:bldP spid="1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8" name="Dikdörtgen 7"/>
          <p:cNvSpPr/>
          <p:nvPr/>
        </p:nvSpPr>
        <p:spPr>
          <a:xfrm>
            <a:off x="93931" y="5445224"/>
            <a:ext cx="8873295" cy="1323439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Kışın yaptığımız kardan adam güneş çıkınca erir.</a:t>
            </a:r>
          </a:p>
        </p:txBody>
      </p:sp>
      <p:pic>
        <p:nvPicPr>
          <p:cNvPr id="1026" name="Picture 2" descr="http://img23.dreamies.de/img/624/b/vs4m7lvorcs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042" y="3140968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img23.dreamies.de/img/624/b/vs4m7lvorcs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-171400"/>
            <a:ext cx="1905000" cy="2095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SUNJ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4" y="260350"/>
            <a:ext cx="2160935" cy="2232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Line 18"/>
          <p:cNvSpPr>
            <a:spLocks noChangeShapeType="1"/>
          </p:cNvSpPr>
          <p:nvPr/>
        </p:nvSpPr>
        <p:spPr bwMode="auto">
          <a:xfrm>
            <a:off x="1979613" y="1916113"/>
            <a:ext cx="863600" cy="504825"/>
          </a:xfrm>
          <a:prstGeom prst="line">
            <a:avLst/>
          </a:prstGeom>
          <a:ln w="76200">
            <a:headEnd/>
            <a:tailEnd type="triangle" w="med" len="med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pic>
        <p:nvPicPr>
          <p:cNvPr id="12" name="Picture 7" descr="SNOWMAN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875" y="1916113"/>
            <a:ext cx="2101850" cy="2119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Line 19"/>
          <p:cNvSpPr>
            <a:spLocks noChangeShapeType="1"/>
          </p:cNvSpPr>
          <p:nvPr/>
        </p:nvSpPr>
        <p:spPr bwMode="auto">
          <a:xfrm>
            <a:off x="4283968" y="3212976"/>
            <a:ext cx="1152525" cy="649287"/>
          </a:xfrm>
          <a:prstGeom prst="line">
            <a:avLst/>
          </a:prstGeom>
          <a:ln w="76200">
            <a:headEnd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pic>
        <p:nvPicPr>
          <p:cNvPr id="14" name="Picture 1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48030" y="3987513"/>
            <a:ext cx="3790950" cy="1438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2" descr="HATCRDL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4111625"/>
            <a:ext cx="574675" cy="538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7" descr="SCARFWR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27899" y="4647505"/>
            <a:ext cx="504825" cy="588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23247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9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347787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Gece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karanlıkta aydınlanmak için </a:t>
            </a:r>
          </a:p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kullandığımız mum da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ısının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etkisiyle </a:t>
            </a:r>
          </a:p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zamanla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erir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</a:t>
            </a:r>
          </a:p>
        </p:txBody>
      </p:sp>
      <p:pic>
        <p:nvPicPr>
          <p:cNvPr id="2054" name="Picture 6" descr="http://img814.imageshack.us/img814/1856/isik2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3506067"/>
            <a:ext cx="3810000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mg814.imageshack.us/img814/1856/isik2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260648"/>
            <a:ext cx="1905000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img814.imageshack.us/img814/1856/isik2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132856"/>
            <a:ext cx="2441848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5" descr="ısık07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750" y="3506067"/>
            <a:ext cx="2859088" cy="3018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Line 10"/>
          <p:cNvSpPr>
            <a:spLocks noChangeShapeType="1"/>
          </p:cNvSpPr>
          <p:nvPr/>
        </p:nvSpPr>
        <p:spPr bwMode="auto">
          <a:xfrm>
            <a:off x="3276600" y="5229225"/>
            <a:ext cx="2016125" cy="0"/>
          </a:xfrm>
          <a:prstGeom prst="line">
            <a:avLst/>
          </a:prstGeom>
          <a:ln w="76200">
            <a:headEnd/>
            <a:tailEnd type="triangl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1863" y="4724400"/>
            <a:ext cx="1585912" cy="1658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http://img814.imageshack.us/img814/1856/isik2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725" y="3506067"/>
            <a:ext cx="3810000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http://img814.imageshack.us/img814/1856/isik2p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25615" y="260647"/>
            <a:ext cx="1905000" cy="119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13507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DONMA: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Soğuyan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sıvı haldeki bir maddenin 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katılaşmasına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donma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</a:t>
            </a:r>
          </a:p>
        </p:txBody>
      </p:sp>
      <p:sp>
        <p:nvSpPr>
          <p:cNvPr id="7" name="Dikdörtgen 6"/>
          <p:cNvSpPr/>
          <p:nvPr/>
        </p:nvSpPr>
        <p:spPr>
          <a:xfrm>
            <a:off x="65398" y="2967335"/>
            <a:ext cx="9013203" cy="403187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Buz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kalıplarımıza doldurduğumuz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suyu </a:t>
            </a:r>
          </a:p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buzlukta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bir süre bekletirsek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suyun donduğunu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görürüz.</a:t>
            </a:r>
          </a:p>
          <a:p>
            <a:pPr algn="ctr"/>
            <a:endParaRPr lang="tr-TR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1028" name="Picture 4" descr="http://priroda.inc.ru/prazdnik/anima/plaatjes/nieuw16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325468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priroda.inc.ru/prazdnik/anima/plaatjes/nieuw16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18683" y="11663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priroda.inc.ru/prazdnik/anima/plaatjes/nieuw16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951" y="5517232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priroda.inc.ru/prazdnik/anima/plaatjes/nieuw16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6783" y="5592329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5570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DONMA: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50" name="Picture 2" descr="http://img-fotki.yandex.ru/get/4105/ivanpobeda.4f/0_186d7_6419a8ed_orig.jpg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402" y="-25520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g-fotki.yandex.ru/get/4105/ivanpobeda.4f/0_186d7_6419a8ed_orig.jpg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6336" y="-122935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img-fotki.yandex.ru/get/4105/ivanpobeda.4f/0_186d7_6419a8ed_orig.jpg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544522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img-fotki.yandex.ru/get/4105/ivanpobeda.4f/0_186d7_6419a8ed_orig.jpg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425720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img-fotki.yandex.ru/get/4105/ivanpobeda.4f/0_186d7_6419a8ed_orig.jpg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56490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img-fotki.yandex.ru/get/4105/ivanpobeda.4f/0_186d7_6419a8ed_orig.jpg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6336" y="2564904"/>
            <a:ext cx="1190625" cy="1257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9" descr="ICETRAYJ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4301160"/>
            <a:ext cx="1543050" cy="1068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Line 20"/>
          <p:cNvSpPr>
            <a:spLocks noChangeShapeType="1"/>
          </p:cNvSpPr>
          <p:nvPr/>
        </p:nvSpPr>
        <p:spPr bwMode="auto">
          <a:xfrm flipV="1">
            <a:off x="2411760" y="4286121"/>
            <a:ext cx="1152227" cy="432396"/>
          </a:xfrm>
          <a:prstGeom prst="line">
            <a:avLst/>
          </a:prstGeom>
          <a:ln w="76200">
            <a:headEnd/>
            <a:tailEnd type="triangl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pic>
        <p:nvPicPr>
          <p:cNvPr id="16" name="Picture 8" descr="MEDCABI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987" y="2852936"/>
            <a:ext cx="1322388" cy="2160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Line 21"/>
          <p:cNvSpPr>
            <a:spLocks noChangeShapeType="1"/>
          </p:cNvSpPr>
          <p:nvPr/>
        </p:nvSpPr>
        <p:spPr bwMode="auto">
          <a:xfrm flipV="1">
            <a:off x="4873562" y="3534172"/>
            <a:ext cx="792162" cy="576064"/>
          </a:xfrm>
          <a:prstGeom prst="line">
            <a:avLst/>
          </a:prstGeom>
          <a:ln w="76200">
            <a:headEnd/>
            <a:tailEnd type="triangl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pic>
        <p:nvPicPr>
          <p:cNvPr id="18" name="Picture 10" descr="ICETRAYR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5665724" y="2420888"/>
            <a:ext cx="1220787" cy="1223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9" descr="MARBLECL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6832" y="2069921"/>
            <a:ext cx="390525" cy="35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 descr="MARBLECL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2211" y="2387104"/>
            <a:ext cx="390525" cy="35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9" descr="MARBLECL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750" y="2031504"/>
            <a:ext cx="390525" cy="35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9" descr="MARBLECL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57357" y="2252355"/>
            <a:ext cx="390525" cy="35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9" descr="MARBLECL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8832" y="2031504"/>
            <a:ext cx="390525" cy="35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9" descr="MARBLECL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8831" y="2252355"/>
            <a:ext cx="390525" cy="35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9" descr="MARBLECL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750" y="2556385"/>
            <a:ext cx="390525" cy="35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9" descr="MARBLECL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34275" y="2553210"/>
            <a:ext cx="390525" cy="35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Dikdörtgen 26"/>
          <p:cNvSpPr/>
          <p:nvPr/>
        </p:nvSpPr>
        <p:spPr>
          <a:xfrm>
            <a:off x="1622963" y="5229200"/>
            <a:ext cx="1560883" cy="132343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Sıvı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(su)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968728" y="3644850"/>
            <a:ext cx="1896848" cy="132343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katı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(buz)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2068" name="Picture 20" descr="http://priroda.inc.ru/prazdnik/anima/plaatjes/vw16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4650" y="947935"/>
            <a:ext cx="1905000" cy="1905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http://priroda.inc.ru/prazdnik/anima/plaatjes/vw16.gif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9650" y="5085184"/>
            <a:ext cx="1905000" cy="1676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94849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9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27" grpId="0" animBg="1"/>
      <p:bldP spid="2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Kışın yağan kar da suyun donmuş halidir. </a:t>
            </a:r>
          </a:p>
        </p:txBody>
      </p:sp>
      <p:sp>
        <p:nvSpPr>
          <p:cNvPr id="9" name="Dikdörtgen 8"/>
          <p:cNvSpPr/>
          <p:nvPr/>
        </p:nvSpPr>
        <p:spPr>
          <a:xfrm>
            <a:off x="23462" y="4941168"/>
            <a:ext cx="9144000" cy="193899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Yağmur damlaları, soğuk hava ile karşılaşınca kara 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dönüşür.</a:t>
            </a:r>
          </a:p>
        </p:txBody>
      </p:sp>
      <p:pic>
        <p:nvPicPr>
          <p:cNvPr id="1026" name="Picture 2" descr="http://priroda.inc.ru/prazdnik/anima/plaatjes/nieuw16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01000" y="1545725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priroda.inc.ru/prazdnik/anima/plaatjes/nieuw16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884" y="3878676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9" descr="RACLOUD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1412875"/>
            <a:ext cx="2376488" cy="1728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RAINUMBJ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2565400"/>
            <a:ext cx="2463800" cy="244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Line 11"/>
          <p:cNvSpPr>
            <a:spLocks noChangeShapeType="1"/>
          </p:cNvSpPr>
          <p:nvPr/>
        </p:nvSpPr>
        <p:spPr bwMode="auto">
          <a:xfrm>
            <a:off x="2700338" y="2060575"/>
            <a:ext cx="1079500" cy="576263"/>
          </a:xfrm>
          <a:prstGeom prst="line">
            <a:avLst/>
          </a:prstGeom>
          <a:ln w="76200">
            <a:headEnd/>
            <a:tailEnd type="triangl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pic>
        <p:nvPicPr>
          <p:cNvPr id="14" name="Picture 7" descr="HCLOUDJ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06" y="2276921"/>
            <a:ext cx="2592388" cy="1893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Line 12"/>
          <p:cNvSpPr>
            <a:spLocks noChangeShapeType="1"/>
          </p:cNvSpPr>
          <p:nvPr/>
        </p:nvSpPr>
        <p:spPr bwMode="auto">
          <a:xfrm>
            <a:off x="5580112" y="3536362"/>
            <a:ext cx="865187" cy="504825"/>
          </a:xfrm>
          <a:prstGeom prst="line">
            <a:avLst/>
          </a:prstGeom>
          <a:ln w="76200">
            <a:headEnd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tr-TR"/>
          </a:p>
        </p:txBody>
      </p:sp>
      <p:pic>
        <p:nvPicPr>
          <p:cNvPr id="16" name="Picture 6" descr="BLIZZA2J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10168" y="3419475"/>
            <a:ext cx="2479675" cy="160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66861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8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3" grpId="0" animBg="1"/>
      <p:bldP spid="1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BUHARLAŞMA: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Sıvı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haldeki bir maddenin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ısı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enerjisi alarak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gaz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haline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geçmesi olayına </a:t>
            </a:r>
          </a:p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buharlaşma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</a:t>
            </a:r>
          </a:p>
        </p:txBody>
      </p:sp>
      <p:pic>
        <p:nvPicPr>
          <p:cNvPr id="2050" name="Picture 2" descr="http://priroda.inc.ru/prazdnik/anima/plaatjes/nieuw10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4049" y="270851"/>
            <a:ext cx="685800" cy="514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priroda.inc.ru/prazdnik/anima/plaatjes/nieuw10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56376" y="232681"/>
            <a:ext cx="685800" cy="514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priroda.inc.ru/prazdnik/anima/plaatjes/nieuw10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7" y="1484785"/>
            <a:ext cx="685800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priroda.inc.ru/prazdnik/anima/plaatjes/nieuw10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44408" y="1628801"/>
            <a:ext cx="685800" cy="1689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priroda.inc.ru/prazdnik/anima/plaatjes/nieuw10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796" y="5589240"/>
            <a:ext cx="1344859" cy="1268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priroda.inc.ru/prazdnik/anima/plaatjes/nieuw10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8343" y="5589240"/>
            <a:ext cx="1344859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 descr="TEAKETLR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212976"/>
            <a:ext cx="2767012" cy="2662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TEAKETLJ"/>
          <p:cNvPicPr>
            <a:picLocks noChangeAspect="1" noChangeArrowheads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478832"/>
            <a:ext cx="3416300" cy="2744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00192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93899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Çaydanlıktaki suyu ısıttığımızda çıkan  duman, </a:t>
            </a: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suyun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buharlaştığını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gösterir.</a:t>
            </a:r>
          </a:p>
        </p:txBody>
      </p:sp>
      <p:pic>
        <p:nvPicPr>
          <p:cNvPr id="3074" name="Picture 2" descr="http://priroda.inc.ru/prazdnik/anima/plaatjes/vw12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844824"/>
            <a:ext cx="2051720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priroda.inc.ru/prazdnik/anima/plaatjes/vw12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16688" y="5033089"/>
            <a:ext cx="1791072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priroda.inc.ru/prazdnik/anima/plaatjes/vw12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5199193"/>
            <a:ext cx="1512168" cy="1542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priroda.inc.ru/prazdnik/anima/plaatjes/vw12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16688" y="2132856"/>
            <a:ext cx="1791072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RNGEGASR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213" y="3224213"/>
            <a:ext cx="3095625" cy="291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7" descr="TEAKETLJ"/>
          <p:cNvPicPr>
            <a:picLocks noChangeAspect="1" noChangeArrowheads="1"/>
          </p:cNvPicPr>
          <p:nvPr/>
        </p:nvPicPr>
        <p:blipFill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736067" flipH="1">
            <a:off x="2124075" y="2636838"/>
            <a:ext cx="1433513" cy="1795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OVENNR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3800" y="2852738"/>
            <a:ext cx="3313113" cy="3163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03430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7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TERMOMETRE: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Picture 2" descr="׭썟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314" r="12314"/>
          <a:stretch>
            <a:fillRect/>
          </a:stretch>
        </p:blipFill>
        <p:spPr bwMode="auto">
          <a:xfrm>
            <a:off x="71500" y="764704"/>
            <a:ext cx="3240360" cy="602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691680" y="2996952"/>
            <a:ext cx="228600" cy="31242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3419873" y="951522"/>
            <a:ext cx="5724128" cy="415498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/>
                <a:solidFill>
                  <a:srgbClr val="FFC000"/>
                </a:solidFill>
                <a:latin typeface="Rockwell Extra Bold" panose="02060903040505020403" pitchFamily="18" charset="0"/>
              </a:rPr>
              <a:t>Bir cismin </a:t>
            </a:r>
            <a:r>
              <a:rPr lang="tr-TR" sz="4400" b="1" dirty="0" smtClean="0">
                <a:ln/>
                <a:solidFill>
                  <a:srgbClr val="FFC000"/>
                </a:solidFill>
                <a:latin typeface="Rockwell Extra Bold" panose="02060903040505020403" pitchFamily="18" charset="0"/>
              </a:rPr>
              <a:t>sıcaklığını </a:t>
            </a:r>
            <a:r>
              <a:rPr lang="tr-TR" sz="4400" b="1" dirty="0">
                <a:ln/>
                <a:solidFill>
                  <a:srgbClr val="FFC000"/>
                </a:solidFill>
                <a:latin typeface="Rockwell Extra Bold" panose="02060903040505020403" pitchFamily="18" charset="0"/>
              </a:rPr>
              <a:t>ölçmeye yarayan alete </a:t>
            </a:r>
            <a:r>
              <a:rPr lang="tr-TR" sz="4400" b="1" dirty="0">
                <a:ln/>
                <a:solidFill>
                  <a:srgbClr val="C00000"/>
                </a:solidFill>
                <a:latin typeface="Rockwell Extra Bold" panose="02060903040505020403" pitchFamily="18" charset="0"/>
              </a:rPr>
              <a:t>termometre</a:t>
            </a:r>
            <a:r>
              <a:rPr lang="tr-TR" sz="4400" b="1" dirty="0">
                <a:ln/>
                <a:solidFill>
                  <a:srgbClr val="FFC000"/>
                </a:solidFill>
                <a:latin typeface="Rockwell Extra Bold" panose="02060903040505020403" pitchFamily="18" charset="0"/>
              </a:rPr>
              <a:t> denir.</a:t>
            </a:r>
            <a:endParaRPr lang="tr-TR" sz="4400" b="1" cap="none" spc="0" dirty="0">
              <a:ln/>
              <a:solidFill>
                <a:srgbClr val="FFC000"/>
              </a:solidFill>
              <a:effectLst/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05739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t0.gstatic.com/images?q=tbn:ANd9GcRpx4oXH-MkJQcD5Fad8bbHSPkg8M2w3TZ0S4iMokvDFl-QdRv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g-fotki.yandex.ru/get/4002/ivanpobeda.50/0_186f9_e843a881_orig.jpg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1907704" cy="1637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g-fotki.yandex.ru/get/4002/ivanpobeda.50/0_186f9_e843a881_orig.jpg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16632"/>
            <a:ext cx="2232248" cy="1637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-108520" y="4007308"/>
            <a:ext cx="9036496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Gökyüzünde gördüğümüz bulutlar da  deniz, akarsu </a:t>
            </a:r>
          </a:p>
          <a:p>
            <a:pPr algn="ctr"/>
            <a:r>
              <a:rPr lang="tr-TR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ve </a:t>
            </a:r>
            <a:r>
              <a:rPr lang="tr-TR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göllerdeki bir kısım </a:t>
            </a:r>
          </a:p>
          <a:p>
            <a:pPr algn="ctr"/>
            <a:r>
              <a:rPr lang="tr-TR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suların  </a:t>
            </a:r>
            <a:r>
              <a:rPr lang="tr-TR" sz="3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buharlaşması</a:t>
            </a:r>
            <a:r>
              <a:rPr lang="tr-TR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sonucu oluşur.</a:t>
            </a:r>
          </a:p>
        </p:txBody>
      </p:sp>
      <p:pic>
        <p:nvPicPr>
          <p:cNvPr id="4104" name="Picture 8" descr="http://img-fotki.yandex.ru/get/4104/ivanpobeda.50/0_186e2_208261a2_orig.jpg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62" y="1196752"/>
            <a:ext cx="1333500" cy="1905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://img-fotki.yandex.ru/get/4104/ivanpobeda.50/0_186e2_208261a2_orig.jpg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0954" y="1215122"/>
            <a:ext cx="1333500" cy="1905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://img-fotki.yandex.ru/get/4104/ivanpobeda.50/0_186e2_208261a2_orig.jpg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4454" y="1215122"/>
            <a:ext cx="1333500" cy="1905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10" name="Picture 14" descr="http://img-fotki.yandex.ru/get/4104/ivanpobeda.50/0_186e2_208261a2_orig.jpg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03220" y="1215122"/>
            <a:ext cx="1333500" cy="1905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12" name="Picture 16" descr="http://img-fotki.yandex.ru/get/4104/ivanpobeda.50/0_186e2_208261a2_orig.jpg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6104" y="1215122"/>
            <a:ext cx="1333500" cy="1905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14" name="Picture 18" descr="http://img-fotki.yandex.ru/get/4104/ivanpobeda.50/0_186e2_208261a2_orig.jpg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215122"/>
            <a:ext cx="1333500" cy="1905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16" name="Picture 20" descr="http://img-fotki.yandex.ru/get/4104/ivanpobeda.50/0_186e2_208261a2_orig.jpg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02996" y="1215122"/>
            <a:ext cx="1333500" cy="1905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61673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YOĞUNLAŞMA: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6" y="951522"/>
            <a:ext cx="8882406" cy="44627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*Soğuyan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gazların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sıvı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hale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gelmesine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yoğunlaşma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</a:t>
            </a:r>
          </a:p>
          <a:p>
            <a:pPr algn="ctr"/>
            <a:endParaRPr lang="tr-TR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126" name="Picture 6" descr="http://img-fotki.yandex.ru/get/4004/ivanpobeda.4f/0_186c0_856b2bc8_orig.jpg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72816"/>
            <a:ext cx="2066925" cy="300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http://img-fotki.yandex.ru/get/4004/ivanpobeda.4f/0_186c0_856b2bc8_orig.jpg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6277" y="2996952"/>
            <a:ext cx="2066925" cy="300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ttp://img-fotki.yandex.ru/get/4004/ivanpobeda.4f/0_186c0_856b2bc8_orig.jpg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843808" y="4114403"/>
            <a:ext cx="2066925" cy="300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69861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BOZUNMA: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763431"/>
            <a:ext cx="8882406" cy="67403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Katı maddeler ısıtılınca sıvı hale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geçerler.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Ancak, bazı katı maddeler, ısı alınca temel özelliklerini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yitirirler.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Buna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bozunma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</a:t>
            </a:r>
          </a:p>
          <a:p>
            <a:pPr algn="ctr"/>
            <a:endParaRPr lang="tr-TR" sz="48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6146" name="Picture 2" descr="http://priroda.inc.ru/prazdnik/anima/plaatjes/nieuw16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365104"/>
            <a:ext cx="2160240" cy="2141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priroda.inc.ru/prazdnik/anima/plaatjes/nieuw16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3" y="4221088"/>
            <a:ext cx="2713010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priroda.inc.ru/prazdnik/anima/plaatjes/nieuw16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5110" y="384784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priroda.inc.ru/prazdnik/anima/plaatjes/nieuw16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9794" y="15818"/>
            <a:ext cx="1143000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96624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8356" y="770462"/>
            <a:ext cx="8882406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Örneğin;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altın yükse ısıya maruz kalırsa erir ve kalıba konulduklarında o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kalıbın şeklini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alırlar. 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18356" y="3068960"/>
            <a:ext cx="9013203" cy="489364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Fakat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şeker yada un ısı aldıklarında erimezler renkleri kahverengiye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dönüşerek </a:t>
            </a:r>
            <a:r>
              <a:rPr lang="tr-TR" sz="40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bozunurlar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 tekrar eski hallerini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almazlar.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endParaRPr lang="tr-TR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7174" name="Picture 6" descr="http://img-fotki.yandex.ru/get/4002/ivanpobeda.4f/0_186d1_44ab3bf0_ori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669" y="270187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http://img-fotki.yandex.ru/get/4002/ivanpobeda.4f/0_186d1_44ab3bf0_ori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96336" y="473075"/>
            <a:ext cx="12192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8" name="Picture 10" descr="http://img-fotki.yandex.ru/get/4002/ivanpobeda.4f/0_186d1_44ab3bf0_ori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356" y="5445224"/>
            <a:ext cx="1352364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http://img-fotki.yandex.ru/get/4002/ivanpobeda.4f/0_186d1_44ab3bf0_ori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74564" y="5370917"/>
            <a:ext cx="1426197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10607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FEN VE TEKNOLOJİ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2502" y="1782518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ISI VE SICAKLIK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270892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1764" y="4265104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5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7422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TERMOMETRE: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Picture 2" descr="׭썟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314" r="12314"/>
          <a:stretch>
            <a:fillRect/>
          </a:stretch>
        </p:blipFill>
        <p:spPr bwMode="auto">
          <a:xfrm>
            <a:off x="71500" y="764704"/>
            <a:ext cx="2844316" cy="602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463080" y="2982578"/>
            <a:ext cx="228600" cy="31242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2915816" y="951522"/>
            <a:ext cx="6228185" cy="193899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4000" b="1" dirty="0">
                <a:ln/>
                <a:solidFill>
                  <a:srgbClr val="FFC000"/>
                </a:solidFill>
                <a:latin typeface="Rockwell Extra Bold" panose="02060903040505020403" pitchFamily="18" charset="0"/>
              </a:rPr>
              <a:t>SICAKLIĞIN </a:t>
            </a:r>
            <a:r>
              <a:rPr lang="tr-TR" sz="4000" b="1" dirty="0" smtClean="0">
                <a:ln/>
                <a:solidFill>
                  <a:srgbClr val="FFC000"/>
                </a:solidFill>
                <a:latin typeface="Rockwell Extra Bold" panose="02060903040505020403" pitchFamily="18" charset="0"/>
              </a:rPr>
              <a:t>BİRİMİ; </a:t>
            </a:r>
            <a:endParaRPr lang="tr-TR" sz="4000" b="1" dirty="0">
              <a:ln/>
              <a:solidFill>
                <a:srgbClr val="FFC000"/>
              </a:solidFill>
              <a:latin typeface="Rockwell Extra Bold" panose="02060903040505020403" pitchFamily="18" charset="0"/>
            </a:endParaRPr>
          </a:p>
          <a:p>
            <a:pPr algn="ctr"/>
            <a:r>
              <a:rPr lang="tr-TR" sz="4000" b="1" dirty="0">
                <a:ln/>
                <a:solidFill>
                  <a:srgbClr val="FFC000"/>
                </a:solidFill>
                <a:latin typeface="Rockwell Extra Bold" panose="02060903040505020403" pitchFamily="18" charset="0"/>
              </a:rPr>
              <a:t> </a:t>
            </a:r>
            <a:r>
              <a:rPr lang="tr-TR" sz="4000" b="1" dirty="0">
                <a:ln/>
                <a:solidFill>
                  <a:srgbClr val="00B050"/>
                </a:solidFill>
                <a:latin typeface="Rockwell Extra Bold" panose="02060903040505020403" pitchFamily="18" charset="0"/>
              </a:rPr>
              <a:t>DERECE SELSİYUSDUR. </a:t>
            </a:r>
          </a:p>
        </p:txBody>
      </p:sp>
      <p:sp>
        <p:nvSpPr>
          <p:cNvPr id="8" name="Dikdörtgen 7"/>
          <p:cNvSpPr/>
          <p:nvPr/>
        </p:nvSpPr>
        <p:spPr>
          <a:xfrm>
            <a:off x="2898169" y="2983445"/>
            <a:ext cx="6222978" cy="132343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4000" b="1" dirty="0">
                <a:ln/>
                <a:solidFill>
                  <a:srgbClr val="FFC000"/>
                </a:solidFill>
                <a:latin typeface="Rockwell Extra Bold" panose="02060903040505020403" pitchFamily="18" charset="0"/>
              </a:rPr>
              <a:t>Kısaca </a:t>
            </a:r>
            <a:r>
              <a:rPr lang="tr-TR" sz="4000" b="1" dirty="0">
                <a:ln/>
                <a:solidFill>
                  <a:srgbClr val="FF0000"/>
                </a:solidFill>
                <a:latin typeface="Rockwell Extra Bold" panose="02060903040505020403" pitchFamily="18" charset="0"/>
              </a:rPr>
              <a:t>ºC</a:t>
            </a:r>
            <a:r>
              <a:rPr lang="tr-TR" sz="4000" b="1" dirty="0">
                <a:ln/>
                <a:solidFill>
                  <a:srgbClr val="FFC000"/>
                </a:solidFill>
                <a:latin typeface="Rockwell Extra Bold" panose="02060903040505020403" pitchFamily="18" charset="0"/>
              </a:rPr>
              <a:t> şeklinde yazılır.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2921023" y="4306884"/>
            <a:ext cx="6222978" cy="193899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4000" b="1" dirty="0">
                <a:ln/>
                <a:solidFill>
                  <a:srgbClr val="00B050"/>
                </a:solidFill>
                <a:latin typeface="Rockwell Extra Bold" panose="02060903040505020403" pitchFamily="18" charset="0"/>
              </a:rPr>
              <a:t>25ºC = </a:t>
            </a:r>
            <a:r>
              <a:rPr lang="tr-TR" sz="4000" b="1" dirty="0">
                <a:ln/>
                <a:solidFill>
                  <a:srgbClr val="FFC000"/>
                </a:solidFill>
                <a:latin typeface="Rockwell Extra Bold" panose="02060903040505020403" pitchFamily="18" charset="0"/>
              </a:rPr>
              <a:t>Yirmi beş derece</a:t>
            </a:r>
          </a:p>
          <a:p>
            <a:pPr algn="ctr"/>
            <a:r>
              <a:rPr lang="tr-TR" sz="4000" b="1" dirty="0">
                <a:ln/>
                <a:solidFill>
                  <a:srgbClr val="00B050"/>
                </a:solidFill>
                <a:latin typeface="Rockwell Extra Bold" panose="02060903040505020403" pitchFamily="18" charset="0"/>
              </a:rPr>
              <a:t>12ºC = </a:t>
            </a:r>
            <a:r>
              <a:rPr lang="tr-TR" sz="4000" b="1" dirty="0">
                <a:ln/>
                <a:solidFill>
                  <a:srgbClr val="FFC000"/>
                </a:solidFill>
                <a:latin typeface="Rockwell Extra Bold" panose="02060903040505020403" pitchFamily="18" charset="0"/>
              </a:rPr>
              <a:t>On iki derece </a:t>
            </a:r>
          </a:p>
        </p:txBody>
      </p:sp>
    </p:spTree>
    <p:extLst>
      <p:ext uri="{BB962C8B-B14F-4D97-AF65-F5344CB8AC3E}">
        <p14:creationId xmlns:p14="http://schemas.microsoft.com/office/powerpoint/2010/main" xmlns="" val="41460862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 animBg="1"/>
      <p:bldP spid="8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TERMOMETRE: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Picture 2" descr="׭썟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314" r="12314"/>
          <a:stretch>
            <a:fillRect/>
          </a:stretch>
        </p:blipFill>
        <p:spPr bwMode="auto">
          <a:xfrm>
            <a:off x="71500" y="764704"/>
            <a:ext cx="2844316" cy="602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463080" y="2982578"/>
            <a:ext cx="228600" cy="31242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2915816" y="951522"/>
            <a:ext cx="6228185" cy="55092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/>
                <a:solidFill>
                  <a:srgbClr val="C00000"/>
                </a:solidFill>
                <a:latin typeface="Rockwell Extra Bold" panose="02060903040505020403" pitchFamily="18" charset="0"/>
              </a:rPr>
              <a:t>Termometreler</a:t>
            </a:r>
            <a:r>
              <a:rPr lang="tr-TR" sz="4400" b="1" dirty="0">
                <a:ln/>
                <a:solidFill>
                  <a:srgbClr val="FFC000"/>
                </a:solidFill>
                <a:latin typeface="Rockwell Extra Bold" panose="02060903040505020403" pitchFamily="18" charset="0"/>
              </a:rPr>
              <a:t> ince cam bir boru ve borunun içine konulan renklendirilmiş </a:t>
            </a:r>
            <a:r>
              <a:rPr lang="tr-TR" sz="4400" b="1" dirty="0">
                <a:ln/>
                <a:solidFill>
                  <a:srgbClr val="00B050"/>
                </a:solidFill>
                <a:latin typeface="Rockwell Extra Bold" panose="02060903040505020403" pitchFamily="18" charset="0"/>
              </a:rPr>
              <a:t>cıva</a:t>
            </a:r>
            <a:r>
              <a:rPr lang="tr-TR" sz="4400" b="1" dirty="0">
                <a:ln/>
                <a:solidFill>
                  <a:srgbClr val="FFC000"/>
                </a:solidFill>
                <a:latin typeface="Rockwell Extra Bold" panose="02060903040505020403" pitchFamily="18" charset="0"/>
              </a:rPr>
              <a:t> veya </a:t>
            </a:r>
            <a:r>
              <a:rPr lang="tr-TR" sz="4400" b="1" dirty="0">
                <a:ln/>
                <a:solidFill>
                  <a:srgbClr val="00B050"/>
                </a:solidFill>
                <a:latin typeface="Rockwell Extra Bold" panose="02060903040505020403" pitchFamily="18" charset="0"/>
              </a:rPr>
              <a:t>alkol</a:t>
            </a:r>
            <a:r>
              <a:rPr lang="tr-TR" sz="4400" b="1" dirty="0">
                <a:ln/>
                <a:solidFill>
                  <a:srgbClr val="FFC000"/>
                </a:solidFill>
                <a:latin typeface="Rockwell Extra Bold" panose="02060903040505020403" pitchFamily="18" charset="0"/>
              </a:rPr>
              <a:t> gibi sıvıdan oluşur.</a:t>
            </a:r>
          </a:p>
        </p:txBody>
      </p:sp>
    </p:spTree>
    <p:extLst>
      <p:ext uri="{BB962C8B-B14F-4D97-AF65-F5344CB8AC3E}">
        <p14:creationId xmlns:p14="http://schemas.microsoft.com/office/powerpoint/2010/main" xmlns="" val="486950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TERMOMETRE: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Picture 2" descr="׭썟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314" r="12314"/>
          <a:stretch>
            <a:fillRect/>
          </a:stretch>
        </p:blipFill>
        <p:spPr bwMode="auto">
          <a:xfrm>
            <a:off x="71500" y="764704"/>
            <a:ext cx="2844316" cy="602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463080" y="2982578"/>
            <a:ext cx="228600" cy="31242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2915816" y="951522"/>
            <a:ext cx="6228185" cy="2800767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/>
                <a:solidFill>
                  <a:srgbClr val="FFC000"/>
                </a:solidFill>
                <a:latin typeface="Rockwell Extra Bold" panose="02060903040505020403" pitchFamily="18" charset="0"/>
              </a:rPr>
              <a:t>Sıcaklık arttıkça termometredeki sıvının seviyesi yükselir. 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2953613" y="3861048"/>
            <a:ext cx="6222978" cy="2800767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/>
                <a:solidFill>
                  <a:srgbClr val="00B0F0"/>
                </a:solidFill>
                <a:latin typeface="Rockwell Extra Bold" panose="02060903040505020403" pitchFamily="18" charset="0"/>
              </a:rPr>
              <a:t>Sıcaklık azaldıkça ise sıvının seviyesi düşer.</a:t>
            </a:r>
          </a:p>
        </p:txBody>
      </p:sp>
    </p:spTree>
    <p:extLst>
      <p:ext uri="{BB962C8B-B14F-4D97-AF65-F5344CB8AC3E}">
        <p14:creationId xmlns:p14="http://schemas.microsoft.com/office/powerpoint/2010/main" xmlns="" val="2795424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TERMOMETRE: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9" name="Picture 2" descr="׭썟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314" r="12314"/>
          <a:stretch>
            <a:fillRect/>
          </a:stretch>
        </p:blipFill>
        <p:spPr bwMode="auto">
          <a:xfrm>
            <a:off x="71500" y="764704"/>
            <a:ext cx="2844316" cy="602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2915816" y="951522"/>
            <a:ext cx="6228185" cy="2800767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/>
                <a:solidFill>
                  <a:srgbClr val="FFC000"/>
                </a:solidFill>
                <a:latin typeface="Rockwell Extra Bold" panose="02060903040505020403" pitchFamily="18" charset="0"/>
              </a:rPr>
              <a:t>Sıcaklık arttıkça termometredeki sıvının seviyesi yükselir. </a:t>
            </a:r>
          </a:p>
        </p:txBody>
      </p:sp>
      <p:sp>
        <p:nvSpPr>
          <p:cNvPr id="6" name="Eksi 5"/>
          <p:cNvSpPr/>
          <p:nvPr/>
        </p:nvSpPr>
        <p:spPr>
          <a:xfrm rot="16200000">
            <a:off x="1115616" y="4941168"/>
            <a:ext cx="914400" cy="914400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Eksi 12"/>
          <p:cNvSpPr/>
          <p:nvPr/>
        </p:nvSpPr>
        <p:spPr>
          <a:xfrm rot="16200000">
            <a:off x="1115616" y="4293096"/>
            <a:ext cx="914400" cy="914400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Eksi 13"/>
          <p:cNvSpPr/>
          <p:nvPr/>
        </p:nvSpPr>
        <p:spPr>
          <a:xfrm rot="16200000">
            <a:off x="1115616" y="3645024"/>
            <a:ext cx="914400" cy="914400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Eksi 14"/>
          <p:cNvSpPr/>
          <p:nvPr/>
        </p:nvSpPr>
        <p:spPr>
          <a:xfrm rot="16200000">
            <a:off x="1115617" y="2996952"/>
            <a:ext cx="914400" cy="914400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Eksi 15"/>
          <p:cNvSpPr/>
          <p:nvPr/>
        </p:nvSpPr>
        <p:spPr>
          <a:xfrm rot="16200000">
            <a:off x="1115618" y="2351905"/>
            <a:ext cx="914400" cy="914400"/>
          </a:xfrm>
          <a:prstGeom prst="mathMinus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305164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TERMOMETRE: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pic>
        <p:nvPicPr>
          <p:cNvPr id="5" name="Picture 2" descr="׭썟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314" r="12314"/>
          <a:stretch>
            <a:fillRect/>
          </a:stretch>
        </p:blipFill>
        <p:spPr bwMode="auto">
          <a:xfrm>
            <a:off x="0" y="764704"/>
            <a:ext cx="2355850" cy="6093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1143000" y="3068960"/>
            <a:ext cx="228600" cy="304800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r-TR"/>
          </a:p>
        </p:txBody>
      </p:sp>
      <p:pic>
        <p:nvPicPr>
          <p:cNvPr id="7" name="4 Resim" descr="sun-glasses.gif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951522"/>
            <a:ext cx="4032448" cy="4277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80322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75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</TotalTime>
  <Words>815</Words>
  <Application>Microsoft Office PowerPoint</Application>
  <PresentationFormat>Ekran Gösterisi (4:3)</PresentationFormat>
  <Paragraphs>167</Paragraphs>
  <Slides>44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44</vt:i4>
      </vt:variant>
    </vt:vector>
  </HeadingPairs>
  <TitlesOfParts>
    <vt:vector size="45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dc:description>www.sorubak.com</dc:description>
  <cp:lastModifiedBy>Dogan</cp:lastModifiedBy>
  <cp:revision>www.sorubak.com</cp:revision>
  <dcterms:created xsi:type="dcterms:W3CDTF">2013-07-01T19:15:16Z</dcterms:created>
  <dcterms:modified xsi:type="dcterms:W3CDTF">2013-09-06T14:48:16Z</dcterms:modified>
  <cp:category>www.sorubak.com</cp:category>
  <cp:version>www.sorubak.com</cp:version>
</cp:coreProperties>
</file>