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82" r:id="rId5"/>
    <p:sldId id="279" r:id="rId6"/>
    <p:sldId id="294" r:id="rId7"/>
    <p:sldId id="283" r:id="rId8"/>
    <p:sldId id="278" r:id="rId9"/>
    <p:sldId id="284" r:id="rId10"/>
    <p:sldId id="285" r:id="rId11"/>
    <p:sldId id="277" r:id="rId12"/>
    <p:sldId id="286" r:id="rId13"/>
    <p:sldId id="276" r:id="rId14"/>
    <p:sldId id="275" r:id="rId15"/>
    <p:sldId id="287" r:id="rId16"/>
    <p:sldId id="288" r:id="rId17"/>
    <p:sldId id="293" r:id="rId18"/>
    <p:sldId id="274" r:id="rId19"/>
    <p:sldId id="273" r:id="rId20"/>
    <p:sldId id="272" r:id="rId21"/>
    <p:sldId id="271" r:id="rId22"/>
    <p:sldId id="289" r:id="rId23"/>
    <p:sldId id="270" r:id="rId24"/>
    <p:sldId id="269" r:id="rId25"/>
    <p:sldId id="268" r:id="rId26"/>
    <p:sldId id="290" r:id="rId27"/>
    <p:sldId id="267" r:id="rId28"/>
    <p:sldId id="266" r:id="rId29"/>
    <p:sldId id="265" r:id="rId30"/>
    <p:sldId id="264" r:id="rId31"/>
    <p:sldId id="263" r:id="rId32"/>
    <p:sldId id="262" r:id="rId33"/>
    <p:sldId id="291" r:id="rId34"/>
    <p:sldId id="292" r:id="rId35"/>
    <p:sldId id="261" r:id="rId36"/>
    <p:sldId id="281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4.jpeg"/><Relationship Id="rId4" Type="http://schemas.openxmlformats.org/officeDocument/2006/relationships/hyperlink" Target="http://images.google.com.tr/imgres?imgurl=http://www.techna.nl/Begrippen/IJken/kilogram_en_gram.gif&amp;imgrefurl=http://www.techna.nl/Begrippen/IJken/ijken.htm&amp;h=202&amp;w=163&amp;sz=7&amp;hl=tr&amp;start=15&amp;tbnid=2cHsRfS6cnqwRM:&amp;tbnh=105&amp;tbnw=85&amp;prev=/images?q=kilogram,+gram&amp;gbv=2&amp;svnum=10&amp;hl=tr&amp;sa=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6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.tr/imgres?imgurl=http://egitek.meb.gov.tr/dersdesmer/DersDestek/4fen/4_1unite/4_1unite03_dosyalar/image008.jpg&amp;imgrefurl=http://egitek.meb.gov.tr/dersdesmer/DersDestek/4fen/4_1unite/4_1unite03.htm&amp;h=277&amp;w=353&amp;sz=8&amp;hl=tr&amp;start=5&amp;tbnid=hi0Iesn3MwV3pM:&amp;tbnh=95&amp;tbnw=121&amp;prev=/images?q=dereceli+kap&amp;gbv=2&amp;svnum=10&amp;hl=tr&amp;sa=G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hyperlink" Target="http://images.google.com.tr/imgres?imgurl=http://egitek.meb.gov.tr/dersdesmer/son_deney/deneyler/deney61_dosyalar/image002.gif&amp;imgrefurl=http://egitek.meb.gov.tr/dersdesmer/son_deney/deneyler/deney61.htm&amp;h=385&amp;w=288&amp;sz=17&amp;hl=tr&amp;start=8&amp;tbnid=jpsEGEAdw14KwM:&amp;tbnh=123&amp;tbnw=92&amp;prev=/images?q=dereceli+kap&amp;gbv=2&amp;svnum=10&amp;hl=tr&amp;sa=G" TargetMode="Externa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DERECEL%C4%B0+S%C4%B0L%C4%B0ND%C4%B0R+RES%C4%B0MLER%C4%B0&amp;source=images&amp;cd=&amp;cad=rja&amp;docid=TI8hv-YR8LR6lM&amp;tbnid=TuPKNkA0MoX3ZM:&amp;ved=0CAUQjRw&amp;url=http://www.delinetciler.net/soru-cevap-bolumu/124429-sivi-olcme-araclarinin-tanitimi.html&amp;ei=BqkXUoWfDcnHtQbM94CwDA&amp;bvm=bv.51156542,d.Yms&amp;psig=AFQjCNF-rCRgVS3fVFnEtXGe2EW0r5rW6w&amp;ust=1377368443108512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74" y="859189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MADENİN ÖLÇÜLEBİLEN ÖZELLİKLERİ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4570" y="3167513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4570" y="443711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8" name="Picture 10" descr="hareketli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47394"/>
            <a:ext cx="1655441" cy="182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areketli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347394"/>
            <a:ext cx="1691680" cy="182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KÜTLENİN ÖLÇÜLMESİ: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9830" y="764704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 birimi olan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kilogram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kısaca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‘kg’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gösterilir.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088144"/>
            <a:ext cx="4716016" cy="4769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 descr="kilogram_en_gram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88144"/>
            <a:ext cx="4427984" cy="4769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10632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5" y="4005064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 gram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kilogram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5000 g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5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kg</a:t>
            </a:r>
          </a:p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8000 g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8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kg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5397" y="797633"/>
            <a:ext cx="901320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kilogramın binde birine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gram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Gram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kısaca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‘g’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gösterilir.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veya</a:t>
            </a:r>
          </a:p>
        </p:txBody>
      </p:sp>
      <p:sp>
        <p:nvSpPr>
          <p:cNvPr id="6" name="Dikdörtgen 5"/>
          <p:cNvSpPr/>
          <p:nvPr/>
        </p:nvSpPr>
        <p:spPr>
          <a:xfrm>
            <a:off x="84667" y="4789894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HAVANIN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 BİR KÜTLESİ VARDIR.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9268" y="1139164"/>
            <a:ext cx="9013203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kg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6000 g</a:t>
            </a:r>
          </a:p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kg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3000 g</a:t>
            </a:r>
          </a:p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 kg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7000 g</a:t>
            </a:r>
          </a:p>
        </p:txBody>
      </p:sp>
    </p:spTree>
    <p:extLst>
      <p:ext uri="{BB962C8B-B14F-4D97-AF65-F5344CB8AC3E}">
        <p14:creationId xmlns:p14="http://schemas.microsoft.com/office/powerpoint/2010/main" xmlns="" val="3559877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SIVILARIN KÜTLESİNİN ÖLÇÜLMESİ: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340768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 maddelerin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bir çoğunluğu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ölçülür.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5" y="2664207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Fakat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tahin, pekmez</a:t>
            </a:r>
          </a:p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gibi akışkanlığı az olan sıvı maddeleri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litrey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 ölçmek zordur. 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39908" y="4797152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nedenle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akışkanlığı az olan satılırken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leri ölçülür.</a:t>
            </a:r>
          </a:p>
        </p:txBody>
      </p:sp>
    </p:spTree>
    <p:extLst>
      <p:ext uri="{BB962C8B-B14F-4D97-AF65-F5344CB8AC3E}">
        <p14:creationId xmlns:p14="http://schemas.microsoft.com/office/powerpoint/2010/main" xmlns="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Sıvıların kütleleri belirlenirken bunların belli bir şekli olmadığından herhangi bir kapla birlikte tartılırlar.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0" y="4203934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*DARA: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2591" y="5064220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Boş kabın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591" y="3420616"/>
            <a:ext cx="1689100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 descr="425-billions-jug-bi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420616"/>
            <a:ext cx="1692275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BÜRÜT KÜTLE: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347" y="797633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İçi sıvı dolu kabın kütlesine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BÜRÜT KÜTLE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5352" y="2121072"/>
            <a:ext cx="8873295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bilgilerden sonra, herhangi bir kaptaki sıvının kütlesini bulmak için, içi dolu kabı tartar kütlesini buluruz.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8829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BÜRÜT KÜTLE: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347" y="797633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Sonra sıvıyı başka bir kaba boşaltıp, boşaltılan kabın kütlesini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(darasını)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buluruz.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5352" y="2736625"/>
            <a:ext cx="8873295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sonunda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bürüt kütleden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kabın darasını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çıkartırsak Sıvının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 buluruz, buna da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NET KÜTLE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diyoruz.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0259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12" descr="image00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98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image00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0"/>
            <a:ext cx="47160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50411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65397" y="2060848"/>
            <a:ext cx="901320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tanecikli katı maddelerde sıvılar gibi herhangi bir kaba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(genellikle Jelatin poşete)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konularak tartılırlar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u="sng" dirty="0" smtClean="0">
                <a:hlinkClick r:id="rId3"/>
              </a:rPr>
              <a:t>www.</a:t>
            </a:r>
            <a:r>
              <a:rPr lang="tr-TR" sz="4800" u="sng" dirty="0" err="1" smtClean="0">
                <a:hlinkClick r:id="rId3"/>
              </a:rPr>
              <a:t>sorubak</a:t>
            </a:r>
            <a:r>
              <a:rPr lang="tr-TR" sz="4800" u="sng" dirty="0" smtClean="0">
                <a:hlinkClick r:id="rId3"/>
              </a:rPr>
              <a:t>.com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31640" y="177142"/>
            <a:ext cx="59250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SIVININ KÜTLESİ=</a:t>
            </a:r>
            <a:endParaRPr lang="tr-TR" sz="4400" b="1" cap="none" spc="0" dirty="0">
              <a:ln/>
              <a:solidFill>
                <a:srgbClr val="FF000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" y="1196752"/>
            <a:ext cx="478802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/>
                <a:solidFill>
                  <a:srgbClr val="00B0F0"/>
                </a:solidFill>
                <a:effectLst/>
                <a:latin typeface="Rockwell Extra Bold" panose="02060903040505020403" pitchFamily="18" charset="0"/>
              </a:rPr>
              <a:t>BÜRÜT KÜTLE  </a:t>
            </a:r>
            <a:endParaRPr lang="tr-TR" sz="4400" b="1" cap="none" spc="0" dirty="0">
              <a:ln/>
              <a:solidFill>
                <a:srgbClr val="00B0F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436096" y="1199321"/>
            <a:ext cx="21411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/>
                <a:solidFill>
                  <a:srgbClr val="00B050"/>
                </a:solidFill>
                <a:effectLst/>
                <a:latin typeface="Rockwell Extra Bold" panose="02060903040505020403" pitchFamily="18" charset="0"/>
              </a:rPr>
              <a:t>DARA</a:t>
            </a:r>
            <a:r>
              <a:rPr lang="tr-TR" sz="4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 </a:t>
            </a:r>
            <a:endParaRPr lang="tr-TR" sz="4400" b="1" cap="none" spc="0" dirty="0">
              <a:ln/>
              <a:solidFill>
                <a:srgbClr val="FF000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2" name="Eksi 11"/>
          <p:cNvSpPr/>
          <p:nvPr/>
        </p:nvSpPr>
        <p:spPr>
          <a:xfrm>
            <a:off x="4762027" y="1257436"/>
            <a:ext cx="648072" cy="648072"/>
          </a:xfrm>
          <a:prstGeom prst="mathMin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şittir 12"/>
          <p:cNvSpPr/>
          <p:nvPr/>
        </p:nvSpPr>
        <p:spPr>
          <a:xfrm>
            <a:off x="7380312" y="1329444"/>
            <a:ext cx="637890" cy="576064"/>
          </a:xfrm>
          <a:prstGeom prst="mathEqual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441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375" y="836712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 maddelerin kütlesi de vardır.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Bunu az şişirilmiş balon ile çok şişirilmiş balonu gözlemleyerek fark edebiliriz.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861048"/>
            <a:ext cx="3563888" cy="29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2771800" cy="29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861047"/>
            <a:ext cx="2808312" cy="29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7538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MADDENİN ÖLÇÜLEBİLİR ÖZELLİKLERİ: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1298" y="4149080"/>
            <a:ext cx="2389837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16200000">
            <a:off x="3757481" y="1423628"/>
            <a:ext cx="1368152" cy="914400"/>
          </a:xfrm>
          <a:prstGeom prst="mathMin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Eksi 8"/>
          <p:cNvSpPr/>
          <p:nvPr/>
        </p:nvSpPr>
        <p:spPr>
          <a:xfrm>
            <a:off x="251520" y="2010544"/>
            <a:ext cx="8712968" cy="914400"/>
          </a:xfrm>
          <a:prstGeom prst="mathMin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1294510" y="2528280"/>
            <a:ext cx="484632" cy="1620799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7452320" y="2564904"/>
            <a:ext cx="484632" cy="1584176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6499717" y="4149080"/>
            <a:ext cx="2389837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HACİM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3" name="Picture 7" descr="hareketli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005064"/>
            <a:ext cx="288032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areketli resimle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229" y="5157192"/>
            <a:ext cx="1532483" cy="133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areketli resimle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8679" y="5157191"/>
            <a:ext cx="1331913" cy="133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HACİM: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770462"/>
            <a:ext cx="88824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 bulunduğu ortamda bir yer kaplar.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7438" y="2204864"/>
            <a:ext cx="901320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maddenin bulunduğu ortamda kapladığı yere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HACİM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17393" y="5169029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Buna </a:t>
            </a:r>
            <a:r>
              <a:rPr lang="sv-S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göre her maddenin bir hacmi vardır.</a:t>
            </a:r>
          </a:p>
        </p:txBody>
      </p:sp>
    </p:spTree>
    <p:extLst>
      <p:ext uri="{BB962C8B-B14F-4D97-AF65-F5344CB8AC3E}">
        <p14:creationId xmlns:p14="http://schemas.microsoft.com/office/powerpoint/2010/main" xmlns="" val="393329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Katı, sıvı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halindeki maddelerin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hacimlerinin ölçülmesi: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1110" y="3861048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Biçimi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düzgün olmayan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ların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hacim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dereceli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silindir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yardımıyla bulunur.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21585" y="206084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sıvı ve gaz maddelerin hepsinin bir hacmi vardır.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0" y="3247655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KATILARIN HACMİ: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24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Öncelikle sıvının hacmi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belirlenir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57942" y="4599125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3366" y="1628800"/>
            <a:ext cx="90132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Daha sonra katı cisim sıvının içine konulur.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67713" y="3075631"/>
            <a:ext cx="887329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Sıvının son hacmi ile ilk hacmi arasındaki fark, katı cismin hacmine eşit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1174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*Bunu bir örnekle açıklayalım: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0797" y="3536434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Elimize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 bir taş aldık. Taşı dereceli silindirin içine koyduğumuzda suyun seviyesi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53cm³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 ulaştı.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4827" y="1412776"/>
            <a:ext cx="901320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dereceli silindirin içine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28cm³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koyduk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                                 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Suyun hacmi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28cm³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231350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Taşın hacmini hesaplayalım: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187624" y="1772816"/>
            <a:ext cx="52299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Taşın hacmi =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5576" y="3926568"/>
            <a:ext cx="18722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107482" y="3911827"/>
            <a:ext cx="182455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860032" y="2921631"/>
            <a:ext cx="376654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hacim  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75816" y="2921630"/>
            <a:ext cx="434706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 hacmi 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2507953" y="4349433"/>
            <a:ext cx="720080" cy="648072"/>
          </a:xfrm>
          <a:prstGeom prst="mathMin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şittir 10"/>
          <p:cNvSpPr/>
          <p:nvPr/>
        </p:nvSpPr>
        <p:spPr>
          <a:xfrm>
            <a:off x="179512" y="4437112"/>
            <a:ext cx="576064" cy="576064"/>
          </a:xfrm>
          <a:prstGeom prst="mathEqua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Eksi 11"/>
          <p:cNvSpPr/>
          <p:nvPr/>
        </p:nvSpPr>
        <p:spPr>
          <a:xfrm>
            <a:off x="4355976" y="3075177"/>
            <a:ext cx="720080" cy="648072"/>
          </a:xfrm>
          <a:prstGeom prst="mathMin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şittir 12"/>
          <p:cNvSpPr/>
          <p:nvPr/>
        </p:nvSpPr>
        <p:spPr>
          <a:xfrm>
            <a:off x="4788024" y="4395057"/>
            <a:ext cx="576064" cy="576064"/>
          </a:xfrm>
          <a:prstGeom prst="mathEqual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15913" y="3926568"/>
            <a:ext cx="372058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cm³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5" name="Picture 15" descr="hareketli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077597"/>
            <a:ext cx="2016125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hareketli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02588" y="5229200"/>
            <a:ext cx="2016125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5" descr="hareketli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045075"/>
            <a:ext cx="2016125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57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1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853322" y="6421"/>
            <a:ext cx="540558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/>
                <a:solidFill>
                  <a:srgbClr val="C00000"/>
                </a:solidFill>
                <a:effectLst/>
                <a:latin typeface="Rockwell Extra Bold" panose="02060903040505020403" pitchFamily="18" charset="0"/>
              </a:rPr>
              <a:t>KATININ HACMİ</a:t>
            </a:r>
            <a:endParaRPr lang="tr-TR" sz="4400" b="1" cap="none" spc="0" dirty="0">
              <a:ln/>
              <a:solidFill>
                <a:srgbClr val="C0000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849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delinetciler.net/attachments/20428d1316092782-1-litre-measuring-jug-1483008-st-15702-p-5bekm-5d300x300-5bekm-5d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0" y="0"/>
            <a:ext cx="4642318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499992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2032859" y="6421"/>
            <a:ext cx="504651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/>
                <a:solidFill>
                  <a:srgbClr val="C00000"/>
                </a:solidFill>
                <a:effectLst/>
                <a:latin typeface="Rockwell Extra Bold" panose="02060903040505020403" pitchFamily="18" charset="0"/>
              </a:rPr>
              <a:t>SIVININ HACMİ</a:t>
            </a:r>
            <a:endParaRPr lang="tr-TR" sz="4400" b="1" cap="none" spc="0" dirty="0">
              <a:ln/>
              <a:solidFill>
                <a:srgbClr val="C0000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3166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Gazların Hacimlerinin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Ölçülmesi: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5352" y="1162806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Gazların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hacmi vardır, fakat belirli bir hacmi yoktur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5635" y="5229200"/>
            <a:ext cx="9013203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Gazların hacmi sıcaklık, basınç vb. ortam koşullarına göre değişir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2747856"/>
            <a:ext cx="8873295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tanecikleri her doğrultuda yayıldıkları için, gazın hacmi bulunduğu kabın hacmine eşit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6861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image0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/>
                <a:solidFill>
                  <a:srgbClr val="FF0000"/>
                </a:solidFill>
                <a:effectLst/>
                <a:latin typeface="Rockwell Extra Bold" panose="02060903040505020403" pitchFamily="18" charset="0"/>
              </a:rPr>
              <a:t>GAZLARIN HACMİNİN BULUNMASI DENEYİ</a:t>
            </a:r>
            <a:endParaRPr lang="tr-TR" sz="4400" b="1" cap="none" spc="0" dirty="0">
              <a:ln/>
              <a:solidFill>
                <a:srgbClr val="FF000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019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DENEY SONUCU: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04959"/>
            <a:ext cx="8882406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Sıcak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suyun içine konulan cam tüpün ağzındaki balon ısınan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havanın genleşmesiyle şişmeye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başlayacak,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 tüp sıcak sudan çıkartılıp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soğumaya başladığında ise şişen balon inmeye başlayacak.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3430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MADDENİN ÖLÇÜLEBİLİR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ÖZELLİKLERİ: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5472" y="2492896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Doğada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bulunan tüm maddelerin kütlesi ve hacmi vardır.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                  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472" y="1340768"/>
            <a:ext cx="90132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Maddenin ölçülebilir özellikleri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hacim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03767" y="4581128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 özelliği de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ölçülebilir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özelliklerdendir.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                   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820" y="620688"/>
            <a:ext cx="8882406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Belirli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hacmi ve şekli olmayan bulunduğu kabın şeklini alan sıkışabilme özelliğine sahip akışkanlara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9699" y="3284984"/>
            <a:ext cx="887329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Gazların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belirli bir hacmi yoktur ve dış etkilere göre değişiklik gösterir.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Örneğin gazların sıcaklığı arttığında hacimleri artar, sıcaklığı azaldığında hacmi azalır.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1673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SICAKLIK: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1676" y="763431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sahip olduğu sıcaklık da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hacim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ölçülebilir.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628818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Maddelerin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sıcaklığını ölçen araçlara sıcaklıkölçer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(termometre)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</p:txBody>
      </p:sp>
      <p:pic>
        <p:nvPicPr>
          <p:cNvPr id="9" name="Picture 6" descr="plastik23kucu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417685" y="1216978"/>
            <a:ext cx="2430232" cy="876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Termometreler, kullanım amacına göre farklı biçimlerde olabilir.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51850"/>
            <a:ext cx="4716016" cy="470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151850"/>
            <a:ext cx="4427984" cy="470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9662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Termometreler, kullanım amacına göre farklı biçimlerde olabilir.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51850"/>
            <a:ext cx="5076056" cy="470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51850"/>
            <a:ext cx="4067944" cy="470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71655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Termometreler, kullanım amacına göre farklı biçimlerde olabilir.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51850"/>
            <a:ext cx="4644008" cy="470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8943" y="2151850"/>
            <a:ext cx="4485057" cy="470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90683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BİLGİ: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836712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Kullandığımız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termometreler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selsiyus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birimine göre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bölmelenmiştir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3931" y="3307805"/>
            <a:ext cx="9013203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bölmelemede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 (sıfır) derece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buzun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erime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sıcaklığını,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 derece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ise suyun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kaynama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sıcaklığını ifade eder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910607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74" y="859189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MADENİN ÖLÇÜLEBİLEN ÖZELLİKLERİ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4570" y="3167513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ARAYICI </a:t>
            </a:r>
            <a:r>
              <a:rPr lang="tr-TR" sz="4400" u="sng" dirty="0" smtClean="0">
                <a:hlinkClick r:id="rId3"/>
              </a:rPr>
              <a:t>www.</a:t>
            </a:r>
            <a:r>
              <a:rPr lang="tr-TR" sz="4400" u="sng" dirty="0" err="1" smtClean="0">
                <a:hlinkClick r:id="rId3"/>
              </a:rPr>
              <a:t>sorubak</a:t>
            </a:r>
            <a:r>
              <a:rPr lang="tr-TR" sz="4400" u="sng" dirty="0" smtClean="0">
                <a:hlinkClick r:id="rId3"/>
              </a:rPr>
              <a:t>.com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4570" y="473434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7775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MADDENİN ÖLÇÜLEBİLİR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ÖZELLİKLERİ: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4661" y="450912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hacim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belirlenen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birimleriyle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ölçülür.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472" y="1340768"/>
            <a:ext cx="90132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 VE KÜTLENİN ÖLÇÜLMESİ</a:t>
            </a:r>
          </a:p>
        </p:txBody>
      </p:sp>
      <p:pic>
        <p:nvPicPr>
          <p:cNvPr id="8" name="Picture 22" descr="hareketli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4"/>
            <a:ext cx="1872208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3" descr="hareketli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924944"/>
            <a:ext cx="1223963" cy="122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areketli resimle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9907" y="2727039"/>
            <a:ext cx="1331913" cy="133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2978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3782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nn-NO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nn-NO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maddenin değişmeyen madde miktarına </a:t>
            </a:r>
            <a:r>
              <a:rPr lang="nn-NO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</a:t>
            </a:r>
            <a:r>
              <a:rPr lang="nn-NO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5397" y="2996952"/>
            <a:ext cx="901320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 tanecikli yapıdadır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Maddeyi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oluşturan tanecikler gözle ve mikroskopla görülemezler.</a:t>
            </a:r>
          </a:p>
        </p:txBody>
      </p:sp>
      <p:pic>
        <p:nvPicPr>
          <p:cNvPr id="8" name="Picture 6" descr="hareketli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3326" y="190649"/>
            <a:ext cx="1312862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areketli resiml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25" y="333374"/>
            <a:ext cx="1312862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66407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3782" y="836712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maddenin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sini, o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nin yapısındaki tanecik sayısı oluşturur. </a:t>
            </a:r>
            <a:endParaRPr lang="nn-NO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383" y="2852936"/>
            <a:ext cx="8164017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sayı madde miktarını verir.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miktarı demektir.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 vardır.</a:t>
            </a:r>
          </a:p>
        </p:txBody>
      </p:sp>
      <p:pic>
        <p:nvPicPr>
          <p:cNvPr id="8" name="Picture 8" descr="Hulk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774" y="4509120"/>
            <a:ext cx="1523225" cy="212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3471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KÜTLENİN ÖLÇÜLMESİ: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9830" y="764704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eşit kollu terazi ile ölçülür.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88144"/>
            <a:ext cx="4283968" cy="4769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088144"/>
            <a:ext cx="4860032" cy="4769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 descr="hareketli resimler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7590" y="3717032"/>
            <a:ext cx="1728788" cy="172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KÜTLENİN ÖLÇÜLMESİ: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9830" y="764704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maddenin kütlesini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kilogram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belirleriz.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88144"/>
            <a:ext cx="4644008" cy="4769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088144"/>
            <a:ext cx="4499992" cy="4769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hareketli resimler"/>
          <p:cNvPicPr>
            <a:picLocks noChangeAspect="1" noChangeArrowheads="1" noCrop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539136"/>
            <a:ext cx="1944687" cy="194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1742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783</Words>
  <Application>Microsoft Office PowerPoint</Application>
  <PresentationFormat>Ekran Gösterisi (4:3)</PresentationFormat>
  <Paragraphs>117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2013-07-01T19:15:16Z</dcterms:created>
  <dcterms:modified xsi:type="dcterms:W3CDTF">2013-09-15T20:28:49Z</dcterms:modified>
  <cp:category>www.sorubak.com</cp:category>
  <cp:version>www.sorubak.com</cp:version>
</cp:coreProperties>
</file>