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6" r:id="rId8"/>
    <p:sldId id="262" r:id="rId9"/>
    <p:sldId id="263" r:id="rId10"/>
    <p:sldId id="264" r:id="rId11"/>
    <p:sldId id="265"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18.02.2014</a:t>
            </a:fld>
            <a:endParaRPr lang="tr-TR" dirty="0"/>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 Başlık"/>
          <p:cNvSpPr>
            <a:spLocks noGrp="1"/>
          </p:cNvSpPr>
          <p:nvPr>
            <p:ph type="subTitle" idx="1"/>
          </p:nvPr>
        </p:nvSpPr>
        <p:spPr>
          <a:xfrm>
            <a:off x="1371600" y="1916832"/>
            <a:ext cx="6400800" cy="1869358"/>
          </a:xfrm>
        </p:spPr>
        <p:txBody>
          <a:bodyPr>
            <a:normAutofit/>
          </a:bodyPr>
          <a:lstStyle/>
          <a:p>
            <a:r>
              <a:rPr lang="tr-TR" sz="9600" b="1" i="1" u="sng" dirty="0" smtClean="0">
                <a:solidFill>
                  <a:srgbClr val="7030A0"/>
                </a:solidFill>
                <a:latin typeface="Algerian" pitchFamily="82" charset="0"/>
              </a:rPr>
              <a:t>İYİ Kİ VAR</a:t>
            </a:r>
            <a:endParaRPr lang="tr-TR" sz="9600" b="1" i="1" u="sng" dirty="0">
              <a:solidFill>
                <a:srgbClr val="7030A0"/>
              </a:solidFill>
              <a:latin typeface="Algerian" pitchFamily="82" charset="0"/>
            </a:endParaRPr>
          </a:p>
        </p:txBody>
      </p:sp>
      <p:pic>
        <p:nvPicPr>
          <p:cNvPr id="1026" name="Resim 19" descr="http://img.anneboyutu.com/imgArticle/big/1271.jpg"/>
          <p:cNvPicPr>
            <a:picLocks noChangeAspect="1" noChangeArrowheads="1"/>
          </p:cNvPicPr>
          <p:nvPr/>
        </p:nvPicPr>
        <p:blipFill>
          <a:blip r:embed="rId2" cstate="print">
            <a:clrChange>
              <a:clrFrom>
                <a:srgbClr val="F2F1EF"/>
              </a:clrFrom>
              <a:clrTo>
                <a:srgbClr val="F2F1EF">
                  <a:alpha val="0"/>
                </a:srgbClr>
              </a:clrTo>
            </a:clrChange>
          </a:blip>
          <a:srcRect/>
          <a:stretch>
            <a:fillRect/>
          </a:stretch>
        </p:blipFill>
        <p:spPr bwMode="auto">
          <a:xfrm>
            <a:off x="3500430" y="3857628"/>
            <a:ext cx="1785950" cy="1714512"/>
          </a:xfrm>
          <a:prstGeom prst="rect">
            <a:avLst/>
          </a:prstGeom>
          <a:noFill/>
          <a:ln w="9525">
            <a:noFill/>
            <a:miter lim="800000"/>
            <a:headEnd/>
            <a:tailEnd/>
          </a:ln>
        </p:spPr>
      </p:pic>
      <p:sp>
        <p:nvSpPr>
          <p:cNvPr id="6" name="3 Yuvarlatılmış Dikdörtgen"/>
          <p:cNvSpPr/>
          <p:nvPr/>
        </p:nvSpPr>
        <p:spPr>
          <a:xfrm>
            <a:off x="2987824" y="6093296"/>
            <a:ext cx="2808312" cy="3333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15000"/>
              </a:lnSpc>
              <a:spcAft>
                <a:spcPts val="1000"/>
              </a:spcAft>
            </a:pPr>
            <a:r>
              <a:rPr lang="tr-TR" sz="2400" u="sng" dirty="0" smtClean="0">
                <a:solidFill>
                  <a:schemeClr val="bg1"/>
                </a:solidFill>
                <a:hlinkClick r:id="rId3"/>
              </a:rPr>
              <a:t>www.</a:t>
            </a:r>
            <a:r>
              <a:rPr lang="tr-TR" sz="2400" u="sng" dirty="0" err="1" smtClean="0">
                <a:solidFill>
                  <a:schemeClr val="bg1"/>
                </a:solidFill>
                <a:hlinkClick r:id="rId3"/>
              </a:rPr>
              <a:t>sorubak</a:t>
            </a:r>
            <a:r>
              <a:rPr lang="tr-TR" sz="2400" u="sng" dirty="0" smtClean="0">
                <a:solidFill>
                  <a:schemeClr val="bg1"/>
                </a:solidFill>
                <a:hlinkClick r:id="rId3"/>
              </a:rPr>
              <a:t>.com</a:t>
            </a:r>
            <a:endParaRPr lang="tr-TR" sz="2400" dirty="0">
              <a:solidFill>
                <a:schemeClr val="bg1"/>
              </a:solidFill>
              <a:effectLst/>
              <a:ea typeface="Calibri"/>
              <a:cs typeface="Times New Roman"/>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www.e-derslerim.com/wp-content/uploads/2008/10/pda6-300x257.jpg"/>
          <p:cNvPicPr>
            <a:picLocks noChangeAspect="1" noChangeArrowheads="1"/>
          </p:cNvPicPr>
          <p:nvPr/>
        </p:nvPicPr>
        <p:blipFill>
          <a:blip r:embed="rId2" cstate="print"/>
          <a:srcRect/>
          <a:stretch>
            <a:fillRect/>
          </a:stretch>
        </p:blipFill>
        <p:spPr bwMode="auto">
          <a:xfrm>
            <a:off x="1403648" y="1340768"/>
            <a:ext cx="6408712" cy="4176464"/>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332656"/>
            <a:ext cx="8229600" cy="6120680"/>
          </a:xfrm>
          <a:solidFill>
            <a:schemeClr val="accent3">
              <a:lumMod val="20000"/>
              <a:lumOff val="80000"/>
            </a:schemeClr>
          </a:solidFill>
          <a:ln>
            <a:solidFill>
              <a:schemeClr val="accent1"/>
            </a:solidFill>
          </a:ln>
        </p:spPr>
        <p:txBody>
          <a:bodyPr>
            <a:normAutofit/>
          </a:bodyPr>
          <a:lstStyle/>
          <a:p>
            <a:r>
              <a:rPr lang="tr-TR" sz="5400" dirty="0" smtClean="0">
                <a:solidFill>
                  <a:srgbClr val="0000FF"/>
                </a:solidFill>
                <a:latin typeface="Brush Script MT" pitchFamily="66" charset="0"/>
              </a:rPr>
              <a:t>Adı:</a:t>
            </a:r>
            <a:r>
              <a:rPr lang="tr-TR" sz="5400" dirty="0" smtClean="0">
                <a:solidFill>
                  <a:srgbClr val="FF0000"/>
                </a:solidFill>
                <a:latin typeface="Brush Script MT" pitchFamily="66" charset="0"/>
              </a:rPr>
              <a:t>M. Eren</a:t>
            </a:r>
          </a:p>
          <a:p>
            <a:r>
              <a:rPr lang="tr-TR" sz="5400" dirty="0" smtClean="0">
                <a:solidFill>
                  <a:srgbClr val="0000FF"/>
                </a:solidFill>
                <a:latin typeface="Brush Script MT" pitchFamily="66" charset="0"/>
              </a:rPr>
              <a:t>Soyadı:</a:t>
            </a:r>
            <a:r>
              <a:rPr lang="tr-TR" sz="5400" dirty="0" smtClean="0">
                <a:solidFill>
                  <a:srgbClr val="FF0000"/>
                </a:solidFill>
                <a:latin typeface="Brush Script MT" pitchFamily="66" charset="0"/>
              </a:rPr>
              <a:t>Ç</a:t>
            </a:r>
            <a:r>
              <a:rPr lang="tr-TR" sz="5400" i="1" dirty="0" smtClean="0">
                <a:solidFill>
                  <a:srgbClr val="FF0000"/>
                </a:solidFill>
                <a:latin typeface="Bernard MT Condensed" pitchFamily="18" charset="0"/>
              </a:rPr>
              <a:t>İ</a:t>
            </a:r>
            <a:r>
              <a:rPr lang="tr-TR" sz="5400" dirty="0" smtClean="0">
                <a:solidFill>
                  <a:srgbClr val="FF0000"/>
                </a:solidFill>
                <a:latin typeface="Brush Script MT" pitchFamily="66" charset="0"/>
              </a:rPr>
              <a:t>MEN</a:t>
            </a:r>
          </a:p>
          <a:p>
            <a:r>
              <a:rPr lang="tr-TR" sz="5400" dirty="0" smtClean="0">
                <a:solidFill>
                  <a:srgbClr val="0000FF"/>
                </a:solidFill>
                <a:latin typeface="Brush Script MT" pitchFamily="66" charset="0"/>
              </a:rPr>
              <a:t>No:</a:t>
            </a:r>
            <a:r>
              <a:rPr lang="tr-TR" sz="5400" dirty="0" smtClean="0">
                <a:solidFill>
                  <a:srgbClr val="FF0000"/>
                </a:solidFill>
                <a:latin typeface="Brush Script MT" pitchFamily="66" charset="0"/>
              </a:rPr>
              <a:t>861</a:t>
            </a:r>
          </a:p>
          <a:p>
            <a:r>
              <a:rPr lang="tr-TR" sz="5400" dirty="0" smtClean="0">
                <a:solidFill>
                  <a:srgbClr val="0000FF"/>
                </a:solidFill>
                <a:latin typeface="Brush Script MT" pitchFamily="66" charset="0"/>
              </a:rPr>
              <a:t>Sınıfı:</a:t>
            </a:r>
            <a:r>
              <a:rPr lang="tr-TR" sz="5400" dirty="0" smtClean="0">
                <a:solidFill>
                  <a:srgbClr val="FF0000"/>
                </a:solidFill>
                <a:latin typeface="Brush Script MT" pitchFamily="66" charset="0"/>
              </a:rPr>
              <a:t>4/H</a:t>
            </a:r>
          </a:p>
          <a:p>
            <a:r>
              <a:rPr lang="tr-TR" sz="5400" dirty="0" smtClean="0">
                <a:solidFill>
                  <a:srgbClr val="0000FF"/>
                </a:solidFill>
                <a:latin typeface="Brush Script MT" pitchFamily="66" charset="0"/>
              </a:rPr>
              <a:t>Okulu:</a:t>
            </a:r>
            <a:r>
              <a:rPr lang="tr-TR" sz="5400" dirty="0" smtClean="0">
                <a:solidFill>
                  <a:srgbClr val="FF0000"/>
                </a:solidFill>
                <a:latin typeface="Brush Script MT" pitchFamily="66" charset="0"/>
              </a:rPr>
              <a:t>Mehmet Akif Ersoy</a:t>
            </a:r>
          </a:p>
          <a:p>
            <a:r>
              <a:rPr lang="tr-TR" sz="5400" dirty="0" smtClean="0">
                <a:solidFill>
                  <a:srgbClr val="0000FF"/>
                </a:solidFill>
                <a:latin typeface="Brush Script MT" pitchFamily="66" charset="0"/>
              </a:rPr>
              <a:t>Öğretmen:</a:t>
            </a:r>
            <a:r>
              <a:rPr lang="tr-TR" sz="5400" dirty="0" smtClean="0">
                <a:solidFill>
                  <a:srgbClr val="FF0000"/>
                </a:solidFill>
                <a:latin typeface="Brush Script MT" pitchFamily="66" charset="0"/>
              </a:rPr>
              <a:t>Hakkı TUFANER</a:t>
            </a:r>
          </a:p>
          <a:p>
            <a:endParaRPr lang="tr-TR" sz="4800" dirty="0"/>
          </a:p>
        </p:txBody>
      </p:sp>
      <p:pic>
        <p:nvPicPr>
          <p:cNvPr id="2050" name="irc_mi" descr="9489acd0cb02c6097a3041a741c96ad5"/>
          <p:cNvPicPr>
            <a:picLocks noChangeAspect="1" noChangeArrowheads="1"/>
          </p:cNvPicPr>
          <p:nvPr/>
        </p:nvPicPr>
        <p:blipFill>
          <a:blip r:embed="rId2" cstate="print"/>
          <a:srcRect/>
          <a:stretch>
            <a:fillRect/>
          </a:stretch>
        </p:blipFill>
        <p:spPr bwMode="auto">
          <a:xfrm>
            <a:off x="5286380" y="1357298"/>
            <a:ext cx="2571768" cy="2286016"/>
          </a:xfrm>
          <a:prstGeom prst="rect">
            <a:avLst/>
          </a:prstGeom>
          <a:noFill/>
          <a:ln w="9525">
            <a:solidFill>
              <a:schemeClr val="accent3">
                <a:lumMod val="20000"/>
                <a:lumOff val="80000"/>
              </a:schemeClr>
            </a:solid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51520" y="260648"/>
            <a:ext cx="8712968" cy="6247864"/>
          </a:xfrm>
          <a:prstGeom prst="rect">
            <a:avLst/>
          </a:prstGeom>
          <a:solidFill>
            <a:srgbClr val="FFFF00"/>
          </a:solidFill>
        </p:spPr>
        <p:txBody>
          <a:bodyPr wrap="square">
            <a:spAutoFit/>
          </a:bodyPr>
          <a:lstStyle/>
          <a:p>
            <a:r>
              <a:rPr lang="tr-TR" sz="4000" dirty="0" smtClean="0"/>
              <a:t>♣</a:t>
            </a:r>
            <a:r>
              <a:rPr lang="tr-TR" sz="4000" dirty="0" smtClean="0">
                <a:latin typeface="Brush Script MT" pitchFamily="66" charset="0"/>
              </a:rPr>
              <a:t>Gün geçtikçe teknoloji, hayatımızın içine daha çok girmektedir. </a:t>
            </a:r>
            <a:r>
              <a:rPr lang="tr-TR" sz="4000" u="sng" dirty="0" smtClean="0">
                <a:latin typeface="Brush Script MT" pitchFamily="66" charset="0"/>
              </a:rPr>
              <a:t>Art</a:t>
            </a:r>
            <a:r>
              <a:rPr lang="tr-TR" sz="4000" dirty="0" smtClean="0">
                <a:latin typeface="Brush Script MT" pitchFamily="66" charset="0"/>
              </a:rPr>
              <a:t>ık evimizin ihtiyaçlarını bile avuç içi bilgisayarlara listeliyor, aracımızla markete gidiyor, elektronik etiketlerden günlük fiyatlarını öğreniyor, ihtiyaçlarımıza göre yeterli sayıda ve hatta elektronik tartılardan geçirip yeterli miktarda satın alıp eve dönüyoruz.</a:t>
            </a:r>
          </a:p>
          <a:p>
            <a:r>
              <a:rPr lang="tr-TR" sz="4000" dirty="0" smtClean="0">
                <a:latin typeface="Brush Script MT" pitchFamily="66" charset="0"/>
              </a:rPr>
              <a:t>Hemen hemen her gün tekrarladığımız bu alışveriş olayının arkasında nasıl bir teknolojik işleyiş var, kısaca göz atalım.</a:t>
            </a:r>
            <a:endParaRPr lang="tr-TR" sz="4000" dirty="0">
              <a:latin typeface="Brush Script MT" pitchFamily="66"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260648"/>
            <a:ext cx="8229600" cy="6264696"/>
          </a:xfrm>
          <a:solidFill>
            <a:schemeClr val="accent4">
              <a:lumMod val="20000"/>
              <a:lumOff val="80000"/>
            </a:schemeClr>
          </a:solidFill>
        </p:spPr>
        <p:txBody>
          <a:bodyPr>
            <a:noAutofit/>
          </a:bodyPr>
          <a:lstStyle/>
          <a:p>
            <a:pPr>
              <a:buNone/>
            </a:pPr>
            <a:r>
              <a:rPr lang="tr-TR" sz="4000" dirty="0" smtClean="0"/>
              <a:t>♣</a:t>
            </a:r>
            <a:r>
              <a:rPr lang="tr-TR" sz="4000" dirty="0" smtClean="0">
                <a:latin typeface="Brush Script MT" pitchFamily="66" charset="0"/>
              </a:rPr>
              <a:t>Hayatımızın her alanında karşımıza çıkan teknolojik araçlar var. Okulda ,evde ,yolda her yerde teknolojik ürünleri kullanıyoruz. Okula arabayla gidiyorum. Okulda bilgisayar ve projeksiyon aleti kullanıyorum. Yolda yürürken kulaklığımla müzik dinliyorum. Hepsi teknolojik ürün bunların…</a:t>
            </a:r>
          </a:p>
          <a:p>
            <a:pPr>
              <a:buNone/>
            </a:pPr>
            <a:r>
              <a:rPr lang="tr-TR" sz="4000" dirty="0" smtClean="0"/>
              <a:t>♣</a:t>
            </a:r>
            <a:r>
              <a:rPr lang="tr-TR" sz="4000" dirty="0" smtClean="0">
                <a:latin typeface="Brush Script MT" pitchFamily="66" charset="0"/>
              </a:rPr>
              <a:t>Teknoloji:Bir sanayi dalıyla ilgili yapım yöntemlerini ,kullanılan araç ,gereç ve aletleri kapsayan bilgiye denir.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475656" y="404664"/>
            <a:ext cx="6160661" cy="461665"/>
          </a:xfrm>
          <a:prstGeom prst="rect">
            <a:avLst/>
          </a:prstGeom>
          <a:solidFill>
            <a:schemeClr val="accent6">
              <a:lumMod val="20000"/>
              <a:lumOff val="80000"/>
            </a:schemeClr>
          </a:solidFill>
        </p:spPr>
        <p:txBody>
          <a:bodyPr wrap="none">
            <a:spAutoFit/>
          </a:bodyPr>
          <a:lstStyle/>
          <a:p>
            <a:r>
              <a:rPr lang="tr-T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lgerian" pitchFamily="82" charset="0"/>
              </a:rPr>
              <a:t>TEKNOLOJİNİN İNSAN ÜZERİNDEKİ ETKİSİ</a:t>
            </a:r>
            <a:endPar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lgerian" pitchFamily="82" charset="0"/>
            </a:endParaRPr>
          </a:p>
        </p:txBody>
      </p:sp>
      <p:sp>
        <p:nvSpPr>
          <p:cNvPr id="5" name="4 Dikdörtgen"/>
          <p:cNvSpPr/>
          <p:nvPr/>
        </p:nvSpPr>
        <p:spPr>
          <a:xfrm>
            <a:off x="285720" y="1000108"/>
            <a:ext cx="8640960" cy="5509200"/>
          </a:xfrm>
          <a:prstGeom prst="rect">
            <a:avLst/>
          </a:prstGeom>
          <a:solidFill>
            <a:schemeClr val="accent6">
              <a:lumMod val="20000"/>
              <a:lumOff val="80000"/>
            </a:schemeClr>
          </a:solidFill>
          <a:ln>
            <a:solidFill>
              <a:srgbClr val="0070C0"/>
            </a:solidFill>
          </a:ln>
        </p:spPr>
        <p:txBody>
          <a:bodyPr wrap="square">
            <a:spAutoFit/>
          </a:bodyPr>
          <a:lstStyle/>
          <a:p>
            <a:r>
              <a:rPr lang="tr-TR" sz="3200" dirty="0" smtClean="0"/>
              <a:t>♣</a:t>
            </a:r>
            <a:r>
              <a:rPr lang="tr-TR" sz="3200" b="1" i="1" dirty="0" smtClean="0">
                <a:latin typeface="Brush Script MT" pitchFamily="66" charset="0"/>
              </a:rPr>
              <a:t>İ</a:t>
            </a:r>
            <a:r>
              <a:rPr lang="tr-TR" sz="3200" b="1" dirty="0" smtClean="0">
                <a:latin typeface="Brush Script MT" pitchFamily="66" charset="0"/>
              </a:rPr>
              <a:t>nsanlar yaşamları boyunca birçok engelle karşılaşır Parasızlık ve onun sağladığı zor yaşam koşulları değişik deneyimler ve değişik insanlar Hepsi hayatımızı tamamlayan ve yenmek için uğraştığımız unsurlar Peki ya Sağlık? Sağlık olmadan bütün bunlarla savaşmak mümkün mü? Tabi ki hayır Bütün bu yaşam savaşı yanında sağlık problemleri ile de savaşmak insanların en önemli uğraşlarından biri olmuştur Gelişen dünyamızda birçok yenilik ve de birçok hayat kolaylaştırıcı şey var</a:t>
            </a:r>
            <a:r>
              <a:rPr lang="tr-TR" sz="3200" dirty="0" smtClean="0">
                <a:latin typeface="Brush Script MT" pitchFamily="66" charset="0"/>
              </a:rPr>
              <a:t/>
            </a:r>
            <a:br>
              <a:rPr lang="tr-TR" sz="3200" dirty="0" smtClean="0">
                <a:latin typeface="Brush Script MT" pitchFamily="66" charset="0"/>
              </a:rPr>
            </a:br>
            <a:r>
              <a:rPr lang="tr-TR" sz="3200" b="1" dirty="0" smtClean="0">
                <a:latin typeface="Brush Script MT" pitchFamily="66" charset="0"/>
              </a:rPr>
              <a:t>Bunların çoğu hızla ilerleyen teknoloji sayesinde hayatımıza girmeye başlamıştır.</a:t>
            </a:r>
            <a:endParaRPr lang="tr-TR" sz="3200" dirty="0">
              <a:latin typeface="Brush Script MT" pitchFamily="66"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3528" y="332656"/>
            <a:ext cx="8136904" cy="3108543"/>
          </a:xfrm>
          <a:prstGeom prst="rect">
            <a:avLst/>
          </a:prstGeom>
          <a:solidFill>
            <a:srgbClr val="FFC000"/>
          </a:solidFill>
        </p:spPr>
        <p:txBody>
          <a:bodyPr wrap="square">
            <a:spAutoFit/>
          </a:bodyPr>
          <a:lstStyle/>
          <a:p>
            <a:r>
              <a:rPr lang="tr-TR" sz="2800" dirty="0" smtClean="0"/>
              <a:t>♣</a:t>
            </a:r>
            <a:r>
              <a:rPr lang="tr-TR" sz="2800" b="1" dirty="0" smtClean="0">
                <a:latin typeface="Brush Script MT" pitchFamily="66" charset="0"/>
              </a:rPr>
              <a:t>Televizyonlar bilgisayarlar, fakslar ve bunun gibi birçok cihaz günümüz hayatında olmazsa olmazların başında gelmektedirler Son yıllarda hayatımıza giren cep Telefon ları bu “olmazsa olmazlar” listesinde baş sıraya gelmek üzereler Ülke nüfusumuzun neredeyse yarısı cep telefonu olmadan hayatlarını sürdüremeyeceklerini söylüyorlar Kimi iş adamları, mankenler ve birçok iş alanında insanlar işlerini cep telefonu ile yapar.</a:t>
            </a:r>
            <a:endParaRPr lang="tr-TR" sz="2800" dirty="0">
              <a:latin typeface="Brush Script MT" pitchFamily="66" charset="0"/>
            </a:endParaRPr>
          </a:p>
        </p:txBody>
      </p:sp>
      <p:sp>
        <p:nvSpPr>
          <p:cNvPr id="5" name="4 Dikdörtgen"/>
          <p:cNvSpPr/>
          <p:nvPr/>
        </p:nvSpPr>
        <p:spPr>
          <a:xfrm>
            <a:off x="251520" y="3501008"/>
            <a:ext cx="8280920" cy="3108543"/>
          </a:xfrm>
          <a:prstGeom prst="rect">
            <a:avLst/>
          </a:prstGeom>
          <a:solidFill>
            <a:srgbClr val="FFC000"/>
          </a:solidFill>
        </p:spPr>
        <p:txBody>
          <a:bodyPr wrap="square">
            <a:spAutoFit/>
          </a:bodyPr>
          <a:lstStyle/>
          <a:p>
            <a:r>
              <a:rPr lang="tr-TR" sz="2800" dirty="0" smtClean="0"/>
              <a:t>♣</a:t>
            </a:r>
            <a:r>
              <a:rPr lang="tr-TR" sz="2800" b="1" dirty="0" smtClean="0">
                <a:latin typeface="Brush Script MT" pitchFamily="66" charset="0"/>
              </a:rPr>
              <a:t>Cep telefonunun yokluğu çoğu insan için bir panik meselesi haline gelmiştir. Peki, hiç düşünmeden sarıldığımız bu cep telefonlarının bize sağladığı yararlar zararlarından daha mı etkili Kesinlikle hayır Cep telefonları birçok yararı ve birçok kolaylığı olmasına rağmen sağlığımıza olan olumsuz etkileri yüzünden kullanılmaması gereken bir cihazdır.</a:t>
            </a:r>
            <a:br>
              <a:rPr lang="tr-TR" sz="2800" b="1" dirty="0" smtClean="0">
                <a:latin typeface="Brush Script MT" pitchFamily="66" charset="0"/>
              </a:rPr>
            </a:br>
            <a:endParaRPr lang="tr-TR" sz="2800" dirty="0">
              <a:latin typeface="Brush Script MT" pitchFamily="66"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0" y="0"/>
            <a:ext cx="9289032" cy="7294305"/>
          </a:xfrm>
          <a:prstGeom prst="rect">
            <a:avLst/>
          </a:prstGeom>
          <a:solidFill>
            <a:schemeClr val="accent5">
              <a:lumMod val="20000"/>
              <a:lumOff val="80000"/>
            </a:schemeClr>
          </a:solidFill>
          <a:ln>
            <a:solidFill>
              <a:schemeClr val="bg1">
                <a:lumMod val="95000"/>
              </a:schemeClr>
            </a:solidFill>
          </a:ln>
        </p:spPr>
        <p:txBody>
          <a:bodyPr wrap="square">
            <a:spAutoFit/>
          </a:bodyPr>
          <a:lstStyle/>
          <a:p>
            <a:r>
              <a:rPr lang="tr-TR" sz="3600" dirty="0" smtClean="0"/>
              <a:t>♣</a:t>
            </a:r>
            <a:r>
              <a:rPr lang="tr-TR" sz="3600" b="1" dirty="0" smtClean="0">
                <a:latin typeface="Brush Script MT" pitchFamily="66" charset="0"/>
              </a:rPr>
              <a:t>Cep telefonlarının hayatımızda gözle görülür birçok olumlu etkisi vardır Günümüzde kullanımı çok yaygınlaşmış olan cep telefonları sadece telefon değil iletişim konusunda birçok ihtiyacımızı giderecek teknolojiye sahipler GPRS ve WAP gibi sunulan servisler, sadece evde veya internet kafeler de kullanabildiğimiz interneti cebimize taşıyor Buradan, her türlü hizmete ulaşmak çok kolay. Elektronik postalar, bankacılık işlemleri veri gönderimi ve alımı ve bunlar gibi daha birçok hizmet cep telefonlarıyla çok daha kolay hale gelmiştir. Faks özellikli olan cep telefonları bütün bu özelliklerin üzerine faks hizmetini de cebiniz kadar yakın bir mesafeye taşımaktadır.</a:t>
            </a:r>
            <a:r>
              <a:rPr lang="tr-TR" sz="3600" dirty="0" smtClean="0">
                <a:latin typeface="Brush Script MT" pitchFamily="66" charset="0"/>
              </a:rPr>
              <a:t/>
            </a:r>
            <a:br>
              <a:rPr lang="tr-TR" sz="3600" dirty="0" smtClean="0">
                <a:latin typeface="Brush Script MT" pitchFamily="66" charset="0"/>
              </a:rPr>
            </a:br>
            <a:endParaRPr lang="tr-TR" sz="3600" dirty="0">
              <a:latin typeface="Brush Script MT" pitchFamily="66"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32656"/>
            <a:ext cx="8229600" cy="6120680"/>
          </a:xfrm>
          <a:solidFill>
            <a:schemeClr val="bg1">
              <a:lumMod val="95000"/>
            </a:schemeClr>
          </a:solidFill>
        </p:spPr>
        <p:txBody>
          <a:bodyPr>
            <a:normAutofit/>
          </a:bodyPr>
          <a:lstStyle/>
          <a:p>
            <a:pPr>
              <a:buNone/>
            </a:pPr>
            <a:r>
              <a:rPr lang="tr-TR" dirty="0" smtClean="0"/>
              <a:t>♣</a:t>
            </a:r>
            <a:r>
              <a:rPr lang="tr-TR" b="1" dirty="0" smtClean="0">
                <a:latin typeface="Brush Script MT" pitchFamily="66" charset="0"/>
              </a:rPr>
              <a:t>Cep telefonları sadece bu özellikleriyle değil çok acil durumlarda imdadınıza koşmasıyla da insanların gönlünü fethediyor. Çok ıssız bir yolda arabayla gittiğinizi ve lastiğin patladığını bir hayal edin hele bir de lastik değiştirmek konusunda bilginiz olmadığını Yapmanız gereken sadece bir iki tuşa basıp yardım çağırmak Panik yapmadan gayet kolay bir şekilde hallettiğimiz birçok iş cep telefonlarının bize getirdiği güven ve kolaylık sayesinde gerçekleşmektedir Her güzel şeyin olduğu gibi cep telefonlarının da kötü yanları vardır bunları da unutmamak gerekir</a:t>
            </a:r>
            <a:endParaRPr lang="tr-TR" dirty="0" smtClean="0">
              <a:latin typeface="Brush Script MT" pitchFamily="66" charset="0"/>
            </a:endParaRPr>
          </a:p>
          <a:p>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gcube.milliyet.com.tr/Detail/2010/10/30/hayatimizi-degistirecek-10-teknoloji-teknoloji-gelecek-1232988.jpg"/>
          <p:cNvPicPr>
            <a:picLocks noChangeAspect="1" noChangeArrowheads="1"/>
          </p:cNvPicPr>
          <p:nvPr/>
        </p:nvPicPr>
        <p:blipFill>
          <a:blip r:embed="rId2" cstate="print"/>
          <a:srcRect/>
          <a:stretch>
            <a:fillRect/>
          </a:stretch>
        </p:blipFill>
        <p:spPr bwMode="auto">
          <a:xfrm>
            <a:off x="1331640" y="1556792"/>
            <a:ext cx="6624736" cy="4536504"/>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araba-resimleri.net/data/media/33/Japon_Teknoloji_Devi.jpg"/>
          <p:cNvPicPr>
            <a:picLocks noChangeAspect="1" noChangeArrowheads="1"/>
          </p:cNvPicPr>
          <p:nvPr/>
        </p:nvPicPr>
        <p:blipFill>
          <a:blip r:embed="rId2" cstate="print"/>
          <a:srcRect l="5098" t="12328" r="4841" b="8989"/>
          <a:stretch>
            <a:fillRect/>
          </a:stretch>
        </p:blipFill>
        <p:spPr bwMode="auto">
          <a:xfrm>
            <a:off x="1142976" y="1071546"/>
            <a:ext cx="6715172" cy="428628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TotalTime>
  <Words>375</Words>
  <Application>Microsoft Office PowerPoint</Application>
  <PresentationFormat>Ekran Gösterisi (4:3)</PresentationFormat>
  <Paragraphs>18</Paragraphs>
  <Slides>11</Slides>
  <Notes>0</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pc</dc:creator>
  <cp:keywords>www.sorubak.com</cp:keywords>
  <dc:description>www.sorubak.com</dc:description>
  <cp:lastModifiedBy>Dogan</cp:lastModifiedBy>
  <cp:revision>10</cp:revision>
  <dcterms:created xsi:type="dcterms:W3CDTF">2014-02-11T10:44:53Z</dcterms:created>
  <dcterms:modified xsi:type="dcterms:W3CDTF">2014-02-18T06:58:20Z</dcterms:modified>
  <cp:category>www.sorubak.com</cp:category>
</cp:coreProperties>
</file>