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3"/>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93606" autoAdjust="0"/>
  </p:normalViewPr>
  <p:slideViewPr>
    <p:cSldViewPr>
      <p:cViewPr varScale="1">
        <p:scale>
          <a:sx n="79" d="100"/>
          <a:sy n="79" d="100"/>
        </p:scale>
        <p:origin x="-894" y="-90"/>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stbilgi Yer Tutucusu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tr-TR"/>
          </a:p>
        </p:txBody>
      </p:sp>
      <p:sp>
        <p:nvSpPr>
          <p:cNvPr id="3" name="Veri Yer Tutucusu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37336AA-CAF4-4698-B4DC-6EA5CFB83A79}" type="datetimeFigureOut">
              <a:rPr lang="tr-TR" smtClean="0"/>
              <a:pPr/>
              <a:t>18.02.2014</a:t>
            </a:fld>
            <a:endParaRPr lang="tr-TR"/>
          </a:p>
        </p:txBody>
      </p:sp>
      <p:sp>
        <p:nvSpPr>
          <p:cNvPr id="4" name="Slayt Görüntüsü Yer Tutucusu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tr-TR"/>
          </a:p>
        </p:txBody>
      </p:sp>
      <p:sp>
        <p:nvSpPr>
          <p:cNvPr id="5" name="Not Yer Tutucusu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6" name="Altbilgi Yer Tutucusu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tr-TR"/>
          </a:p>
        </p:txBody>
      </p:sp>
      <p:sp>
        <p:nvSpPr>
          <p:cNvPr id="7" name="Slayt Numarası Yer Tutucusu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B11A150-A198-45BA-A6FC-7E632C6AE518}" type="slidenum">
              <a:rPr lang="tr-TR" smtClean="0"/>
              <a:pPr/>
              <a:t>‹#›</a:t>
            </a:fld>
            <a:endParaRPr lang="tr-TR"/>
          </a:p>
        </p:txBody>
      </p:sp>
    </p:spTree>
    <p:extLst>
      <p:ext uri="{BB962C8B-B14F-4D97-AF65-F5344CB8AC3E}">
        <p14:creationId xmlns:p14="http://schemas.microsoft.com/office/powerpoint/2010/main" xmlns="" val="158275790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dirty="0"/>
          </a:p>
        </p:txBody>
      </p:sp>
      <p:sp>
        <p:nvSpPr>
          <p:cNvPr id="4" name="Slayt Numarası Yer Tutucusu 3"/>
          <p:cNvSpPr>
            <a:spLocks noGrp="1"/>
          </p:cNvSpPr>
          <p:nvPr>
            <p:ph type="sldNum" sz="quarter" idx="10"/>
          </p:nvPr>
        </p:nvSpPr>
        <p:spPr/>
        <p:txBody>
          <a:bodyPr/>
          <a:lstStyle/>
          <a:p>
            <a:fld id="{DB11A150-A198-45BA-A6FC-7E632C6AE518}" type="slidenum">
              <a:rPr lang="tr-TR" smtClean="0"/>
              <a:pPr/>
              <a:t>4</a:t>
            </a:fld>
            <a:endParaRPr lang="tr-TR"/>
          </a:p>
        </p:txBody>
      </p:sp>
    </p:spTree>
    <p:extLst>
      <p:ext uri="{BB962C8B-B14F-4D97-AF65-F5344CB8AC3E}">
        <p14:creationId xmlns:p14="http://schemas.microsoft.com/office/powerpoint/2010/main" xmlns="" val="150562482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1 Başlık"/>
          <p:cNvSpPr>
            <a:spLocks noGrp="1"/>
          </p:cNvSpPr>
          <p:nvPr>
            <p:ph type="ctrTitle"/>
          </p:nvPr>
        </p:nvSpPr>
        <p:spPr>
          <a:xfrm>
            <a:off x="685800" y="2130425"/>
            <a:ext cx="7772400" cy="1470025"/>
          </a:xfrm>
        </p:spPr>
        <p:txBody>
          <a:bodyPr/>
          <a:lstStyle/>
          <a:p>
            <a:r>
              <a:rPr lang="tr-TR" smtClean="0"/>
              <a:t>Asıl başlık stili için tıklatın</a:t>
            </a:r>
            <a:endParaRPr lang="tr-TR"/>
          </a:p>
        </p:txBody>
      </p:sp>
      <p:sp>
        <p:nvSpPr>
          <p:cNvPr id="3" name="2 Alt Başlık"/>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tr-TR"/>
          </a:p>
        </p:txBody>
      </p:sp>
      <p:sp>
        <p:nvSpPr>
          <p:cNvPr id="4" name="3 Veri Yer Tutucusu"/>
          <p:cNvSpPr>
            <a:spLocks noGrp="1"/>
          </p:cNvSpPr>
          <p:nvPr>
            <p:ph type="dt" sz="half" idx="10"/>
          </p:nvPr>
        </p:nvSpPr>
        <p:spPr/>
        <p:txBody>
          <a:bodyPr/>
          <a:lstStyle/>
          <a:p>
            <a:fld id="{A23720DD-5B6D-40BF-8493-A6B52D484E6B}" type="datetimeFigureOut">
              <a:rPr lang="tr-TR" smtClean="0"/>
              <a:pPr/>
              <a:t>18.02.2014</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mc:AlternateContent xmlns:mc="http://schemas.openxmlformats.org/markup-compatibility/2006">
    <mc:Choice xmlns:p14="http://schemas.microsoft.com/office/powerpoint/2010/main" xmlns="" Requires="p14">
      <p:transition spd="slow" p14:dur="1600">
        <p14:prism isInverted="1"/>
      </p:transition>
    </mc:Choice>
    <mc:Fallback>
      <p:transition spd="slow">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Dikey Metin Yer Tutucusu"/>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A23720DD-5B6D-40BF-8493-A6B52D484E6B}" type="datetimeFigureOut">
              <a:rPr lang="tr-TR" smtClean="0"/>
              <a:pPr/>
              <a:t>18.02.2014</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mc:AlternateContent xmlns:mc="http://schemas.openxmlformats.org/markup-compatibility/2006">
    <mc:Choice xmlns:p14="http://schemas.microsoft.com/office/powerpoint/2010/main" xmlns="" Requires="p14">
      <p:transition spd="slow" p14:dur="1600">
        <p14:prism isInverted="1"/>
      </p:transition>
    </mc:Choice>
    <mc:Fallback>
      <p:transition spd="slow">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274638"/>
            <a:ext cx="2057400" cy="5851525"/>
          </a:xfrm>
        </p:spPr>
        <p:txBody>
          <a:bodyPr vert="eaVert"/>
          <a:lstStyle/>
          <a:p>
            <a:r>
              <a:rPr lang="tr-TR" smtClean="0"/>
              <a:t>Asıl başlık stili için tıklatın</a:t>
            </a:r>
            <a:endParaRPr lang="tr-TR"/>
          </a:p>
        </p:txBody>
      </p:sp>
      <p:sp>
        <p:nvSpPr>
          <p:cNvPr id="3" name="2 Dikey Metin Yer Tutucusu"/>
          <p:cNvSpPr>
            <a:spLocks noGrp="1"/>
          </p:cNvSpPr>
          <p:nvPr>
            <p:ph type="body" orient="vert" idx="1"/>
          </p:nvPr>
        </p:nvSpPr>
        <p:spPr>
          <a:xfrm>
            <a:off x="457200" y="274638"/>
            <a:ext cx="6019800" cy="5851525"/>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A23720DD-5B6D-40BF-8493-A6B52D484E6B}" type="datetimeFigureOut">
              <a:rPr lang="tr-TR" smtClean="0"/>
              <a:pPr/>
              <a:t>18.02.2014</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mc:AlternateContent xmlns:mc="http://schemas.openxmlformats.org/markup-compatibility/2006">
    <mc:Choice xmlns:p14="http://schemas.microsoft.com/office/powerpoint/2010/main" xmlns="" Requires="p14">
      <p:transition spd="slow" p14:dur="1600">
        <p14:prism isInverted="1"/>
      </p:transition>
    </mc:Choice>
    <mc:Fallback>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A23720DD-5B6D-40BF-8493-A6B52D484E6B}" type="datetimeFigureOut">
              <a:rPr lang="tr-TR" smtClean="0"/>
              <a:pPr/>
              <a:t>18.02.2014</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mc:AlternateContent xmlns:mc="http://schemas.openxmlformats.org/markup-compatibility/2006">
    <mc:Choice xmlns:p14="http://schemas.microsoft.com/office/powerpoint/2010/main" xmlns="" Requires="p14">
      <p:transition spd="slow" p14:dur="1600">
        <p14:prism isInverted="1"/>
      </p:transition>
    </mc:Choice>
    <mc:Fallback>
      <p:transition spd="slow">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1 Başlık"/>
          <p:cNvSpPr>
            <a:spLocks noGrp="1"/>
          </p:cNvSpPr>
          <p:nvPr>
            <p:ph type="title"/>
          </p:nvPr>
        </p:nvSpPr>
        <p:spPr>
          <a:xfrm>
            <a:off x="722313" y="4406900"/>
            <a:ext cx="7772400" cy="1362075"/>
          </a:xfrm>
        </p:spPr>
        <p:txBody>
          <a:bodyPr anchor="t"/>
          <a:lstStyle>
            <a:lvl1pPr algn="l">
              <a:defRPr sz="4000" b="1" cap="all"/>
            </a:lvl1pPr>
          </a:lstStyle>
          <a:p>
            <a:r>
              <a:rPr lang="tr-TR" smtClean="0"/>
              <a:t>Asıl başlık stili için tıklatın</a:t>
            </a:r>
            <a:endParaRPr lang="tr-TR"/>
          </a:p>
        </p:txBody>
      </p:sp>
      <p:sp>
        <p:nvSpPr>
          <p:cNvPr id="3" name="2 Metin Yer Tutucusu"/>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3 Veri Yer Tutucusu"/>
          <p:cNvSpPr>
            <a:spLocks noGrp="1"/>
          </p:cNvSpPr>
          <p:nvPr>
            <p:ph type="dt" sz="half" idx="10"/>
          </p:nvPr>
        </p:nvSpPr>
        <p:spPr/>
        <p:txBody>
          <a:bodyPr/>
          <a:lstStyle/>
          <a:p>
            <a:fld id="{A23720DD-5B6D-40BF-8493-A6B52D484E6B}" type="datetimeFigureOut">
              <a:rPr lang="tr-TR" smtClean="0"/>
              <a:pPr/>
              <a:t>18.02.2014</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mc:AlternateContent xmlns:mc="http://schemas.openxmlformats.org/markup-compatibility/2006">
    <mc:Choice xmlns:p14="http://schemas.microsoft.com/office/powerpoint/2010/main" xmlns="" Requires="p14">
      <p:transition spd="slow" p14:dur="1600">
        <p14:prism isInverted="1"/>
      </p:transition>
    </mc:Choice>
    <mc:Fallback>
      <p:transition spd="slow">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İçerik Yer Tutucusu"/>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Veri Yer Tutucusu"/>
          <p:cNvSpPr>
            <a:spLocks noGrp="1"/>
          </p:cNvSpPr>
          <p:nvPr>
            <p:ph type="dt" sz="half" idx="10"/>
          </p:nvPr>
        </p:nvSpPr>
        <p:spPr/>
        <p:txBody>
          <a:bodyPr/>
          <a:lstStyle/>
          <a:p>
            <a:fld id="{A23720DD-5B6D-40BF-8493-A6B52D484E6B}" type="datetimeFigureOut">
              <a:rPr lang="tr-TR" smtClean="0"/>
              <a:pPr/>
              <a:t>18.02.2014</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mc:AlternateContent xmlns:mc="http://schemas.openxmlformats.org/markup-compatibility/2006">
    <mc:Choice xmlns:p14="http://schemas.microsoft.com/office/powerpoint/2010/main" xmlns="" Requires="p14">
      <p:transition spd="slow" p14:dur="1600">
        <p14:prism isInverted="1"/>
      </p:transition>
    </mc:Choice>
    <mc:Fallback>
      <p:transition spd="slow">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lvl1pPr>
              <a:defRPr/>
            </a:lvl1pPr>
          </a:lstStyle>
          <a:p>
            <a:r>
              <a:rPr lang="tr-TR" smtClean="0"/>
              <a:t>Asıl başlık stili için tıklatın</a:t>
            </a:r>
            <a:endParaRPr lang="tr-TR"/>
          </a:p>
        </p:txBody>
      </p:sp>
      <p:sp>
        <p:nvSpPr>
          <p:cNvPr id="3" name="2 Metin Yer Tutucusu"/>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3 İçerik Yer Tutucusu"/>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Metin Yer Tutucusu"/>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5 İçerik Yer Tutucusu"/>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6 Veri Yer Tutucusu"/>
          <p:cNvSpPr>
            <a:spLocks noGrp="1"/>
          </p:cNvSpPr>
          <p:nvPr>
            <p:ph type="dt" sz="half" idx="10"/>
          </p:nvPr>
        </p:nvSpPr>
        <p:spPr/>
        <p:txBody>
          <a:bodyPr/>
          <a:lstStyle/>
          <a:p>
            <a:fld id="{A23720DD-5B6D-40BF-8493-A6B52D484E6B}" type="datetimeFigureOut">
              <a:rPr lang="tr-TR" smtClean="0"/>
              <a:pPr/>
              <a:t>18.02.2014</a:t>
            </a:fld>
            <a:endParaRPr lang="tr-TR"/>
          </a:p>
        </p:txBody>
      </p:sp>
      <p:sp>
        <p:nvSpPr>
          <p:cNvPr id="8" name="7 Altbilgi Yer Tutucusu"/>
          <p:cNvSpPr>
            <a:spLocks noGrp="1"/>
          </p:cNvSpPr>
          <p:nvPr>
            <p:ph type="ftr" sz="quarter" idx="11"/>
          </p:nvPr>
        </p:nvSpPr>
        <p:spPr/>
        <p:txBody>
          <a:bodyPr/>
          <a:lstStyle/>
          <a:p>
            <a:endParaRPr lang="tr-TR"/>
          </a:p>
        </p:txBody>
      </p:sp>
      <p:sp>
        <p:nvSpPr>
          <p:cNvPr id="9" name="8 Slayt Numarası Yer Tutucusu"/>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mc:AlternateContent xmlns:mc="http://schemas.openxmlformats.org/markup-compatibility/2006">
    <mc:Choice xmlns:p14="http://schemas.microsoft.com/office/powerpoint/2010/main" xmlns="" Requires="p14">
      <p:transition spd="slow" p14:dur="1600">
        <p14:prism isInverted="1"/>
      </p:transition>
    </mc:Choice>
    <mc:Fallback>
      <p:transition spd="slow">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Veri Yer Tutucusu"/>
          <p:cNvSpPr>
            <a:spLocks noGrp="1"/>
          </p:cNvSpPr>
          <p:nvPr>
            <p:ph type="dt" sz="half" idx="10"/>
          </p:nvPr>
        </p:nvSpPr>
        <p:spPr/>
        <p:txBody>
          <a:bodyPr/>
          <a:lstStyle/>
          <a:p>
            <a:fld id="{A23720DD-5B6D-40BF-8493-A6B52D484E6B}" type="datetimeFigureOut">
              <a:rPr lang="tr-TR" smtClean="0"/>
              <a:pPr/>
              <a:t>18.02.2014</a:t>
            </a:fld>
            <a:endParaRPr lang="tr-TR"/>
          </a:p>
        </p:txBody>
      </p:sp>
      <p:sp>
        <p:nvSpPr>
          <p:cNvPr id="4" name="3 Altbilgi Yer Tutucusu"/>
          <p:cNvSpPr>
            <a:spLocks noGrp="1"/>
          </p:cNvSpPr>
          <p:nvPr>
            <p:ph type="ftr" sz="quarter" idx="11"/>
          </p:nvPr>
        </p:nvSpPr>
        <p:spPr/>
        <p:txBody>
          <a:bodyPr/>
          <a:lstStyle/>
          <a:p>
            <a:endParaRPr lang="tr-TR"/>
          </a:p>
        </p:txBody>
      </p:sp>
      <p:sp>
        <p:nvSpPr>
          <p:cNvPr id="5" name="4 Slayt Numarası Yer Tutucusu"/>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mc:AlternateContent xmlns:mc="http://schemas.openxmlformats.org/markup-compatibility/2006">
    <mc:Choice xmlns:p14="http://schemas.microsoft.com/office/powerpoint/2010/main" xmlns="" Requires="p14">
      <p:transition spd="slow" p14:dur="1600">
        <p14:prism isInverted="1"/>
      </p:transition>
    </mc:Choice>
    <mc:Fallback>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p>
            <a:fld id="{A23720DD-5B6D-40BF-8493-A6B52D484E6B}" type="datetimeFigureOut">
              <a:rPr lang="tr-TR" smtClean="0"/>
              <a:pPr/>
              <a:t>18.02.2014</a:t>
            </a:fld>
            <a:endParaRPr lang="tr-TR"/>
          </a:p>
        </p:txBody>
      </p:sp>
      <p:sp>
        <p:nvSpPr>
          <p:cNvPr id="3" name="2 Altbilgi Yer Tutucusu"/>
          <p:cNvSpPr>
            <a:spLocks noGrp="1"/>
          </p:cNvSpPr>
          <p:nvPr>
            <p:ph type="ftr" sz="quarter" idx="11"/>
          </p:nvPr>
        </p:nvSpPr>
        <p:spPr/>
        <p:txBody>
          <a:bodyPr/>
          <a:lstStyle/>
          <a:p>
            <a:endParaRPr lang="tr-TR"/>
          </a:p>
        </p:txBody>
      </p:sp>
      <p:sp>
        <p:nvSpPr>
          <p:cNvPr id="4" name="3 Slayt Numarası Yer Tutucusu"/>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mc:AlternateContent xmlns:mc="http://schemas.openxmlformats.org/markup-compatibility/2006">
    <mc:Choice xmlns:p14="http://schemas.microsoft.com/office/powerpoint/2010/main" xmlns="" Requires="p14">
      <p:transition spd="slow" p14:dur="1600">
        <p14:prism isInverted="1"/>
      </p:transition>
    </mc:Choice>
    <mc:Fallback>
      <p:transition spd="slow">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3050"/>
            <a:ext cx="3008313" cy="1162050"/>
          </a:xfrm>
        </p:spPr>
        <p:txBody>
          <a:bodyPr anchor="b"/>
          <a:lstStyle>
            <a:lvl1pPr algn="l">
              <a:defRPr sz="2000" b="1"/>
            </a:lvl1pPr>
          </a:lstStyle>
          <a:p>
            <a:r>
              <a:rPr lang="tr-TR" smtClean="0"/>
              <a:t>Asıl başlık stili için tıklatın</a:t>
            </a:r>
            <a:endParaRPr lang="tr-TR"/>
          </a:p>
        </p:txBody>
      </p:sp>
      <p:sp>
        <p:nvSpPr>
          <p:cNvPr id="3" name="2 İçerik Yer Tutucusu"/>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Metin Yer Tutucusu"/>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fld id="{A23720DD-5B6D-40BF-8493-A6B52D484E6B}" type="datetimeFigureOut">
              <a:rPr lang="tr-TR" smtClean="0"/>
              <a:pPr/>
              <a:t>18.02.2014</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mc:AlternateContent xmlns:mc="http://schemas.openxmlformats.org/markup-compatibility/2006">
    <mc:Choice xmlns:p14="http://schemas.microsoft.com/office/powerpoint/2010/main" xmlns="" Requires="p14">
      <p:transition spd="slow" p14:dur="1600">
        <p14:prism isInverted="1"/>
      </p:transition>
    </mc:Choice>
    <mc:Fallback>
      <p:transition spd="slow">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1 Başlık"/>
          <p:cNvSpPr>
            <a:spLocks noGrp="1"/>
          </p:cNvSpPr>
          <p:nvPr>
            <p:ph type="title"/>
          </p:nvPr>
        </p:nvSpPr>
        <p:spPr>
          <a:xfrm>
            <a:off x="1792288" y="4800600"/>
            <a:ext cx="5486400" cy="566738"/>
          </a:xfrm>
        </p:spPr>
        <p:txBody>
          <a:bodyPr anchor="b"/>
          <a:lstStyle>
            <a:lvl1pPr algn="l">
              <a:defRPr sz="2000" b="1"/>
            </a:lvl1pPr>
          </a:lstStyle>
          <a:p>
            <a:r>
              <a:rPr lang="tr-TR" smtClean="0"/>
              <a:t>Asıl başlık stili için tıklatın</a:t>
            </a:r>
            <a:endParaRPr lang="tr-TR"/>
          </a:p>
        </p:txBody>
      </p:sp>
      <p:sp>
        <p:nvSpPr>
          <p:cNvPr id="3" name="2 Resim Yer Tutucusu"/>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3 Metin Yer Tutucusu"/>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fld id="{A23720DD-5B6D-40BF-8493-A6B52D484E6B}" type="datetimeFigureOut">
              <a:rPr lang="tr-TR" smtClean="0"/>
              <a:pPr/>
              <a:t>18.02.2014</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mc:AlternateContent xmlns:mc="http://schemas.openxmlformats.org/markup-compatibility/2006">
    <mc:Choice xmlns:p14="http://schemas.microsoft.com/office/powerpoint/2010/main" xmlns="" Requires="p14">
      <p:transition spd="slow" p14:dur="1600">
        <p14:prism isInverted="1"/>
      </p:transition>
    </mc:Choice>
    <mc:Fallback>
      <p:transition spd="slow">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Başlık Yer Tutucusu"/>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tr-TR" smtClean="0"/>
              <a:t>Asıl başlık stili için tıklatın</a:t>
            </a:r>
            <a:endParaRPr lang="tr-TR"/>
          </a:p>
        </p:txBody>
      </p:sp>
      <p:sp>
        <p:nvSpPr>
          <p:cNvPr id="3" name="2 Metin Yer Tutucusu"/>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23720DD-5B6D-40BF-8493-A6B52D484E6B}" type="datetimeFigureOut">
              <a:rPr lang="tr-TR" smtClean="0"/>
              <a:pPr/>
              <a:t>18.02.2014</a:t>
            </a:fld>
            <a:endParaRPr lang="tr-TR"/>
          </a:p>
        </p:txBody>
      </p:sp>
      <p:sp>
        <p:nvSpPr>
          <p:cNvPr id="5" name="4 Altbilgi Yer Tutucusu"/>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a:p>
        </p:txBody>
      </p:sp>
      <p:sp>
        <p:nvSpPr>
          <p:cNvPr id="6" name="5 Slayt Numarası Yer Tutucusu"/>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302176B-0E47-46AC-8F43-DAB4B8A37D06}" type="slidenum">
              <a:rPr lang="tr-TR" smtClean="0"/>
              <a:pPr/>
              <a:t>‹#›</a:t>
            </a:fld>
            <a:endParaRPr lang="tr-T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mc:Choice xmlns:p14="http://schemas.microsoft.com/office/powerpoint/2010/main" xmlns="" Requires="p14">
      <p:transition spd="slow" p14:dur="1600">
        <p14:prism isInverted="1"/>
      </p:transition>
    </mc:Choice>
    <mc:Fallback>
      <p:transition spd="slow">
        <p:fade/>
      </p:transition>
    </mc:Fallback>
  </mc:AlternateConten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hyperlink" Target="http://www.sorubak.com/" TargetMode="Externa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hyperlink" Target="http://www.sorubak.com/" TargetMode="External"/><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w7\Desktop\Bu Benim Tarzım\tumblr_l7zfhuPj4y1qcifymo1_500.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xmlns="">
                <a:solidFill>
                  <a:srgbClr val="FFFFFF"/>
                </a:solidFill>
              </a14:hiddenFill>
            </a:ext>
          </a:extLst>
        </p:spPr>
      </p:pic>
      <p:sp>
        <p:nvSpPr>
          <p:cNvPr id="5" name="Metin kutusu 4"/>
          <p:cNvSpPr txBox="1"/>
          <p:nvPr/>
        </p:nvSpPr>
        <p:spPr>
          <a:xfrm>
            <a:off x="0" y="-6393"/>
            <a:ext cx="9144000" cy="1754326"/>
          </a:xfrm>
          <a:prstGeom prst="rect">
            <a:avLst/>
          </a:prstGeom>
          <a:noFill/>
        </p:spPr>
        <p:txBody>
          <a:bodyPr wrap="square" rtlCol="0">
            <a:spAutoFit/>
          </a:bodyPr>
          <a:lstStyle/>
          <a:p>
            <a:pPr algn="ctr"/>
            <a:r>
              <a:rPr lang="tr-TR" sz="3600" dirty="0" smtClean="0">
                <a:solidFill>
                  <a:schemeClr val="tx1">
                    <a:lumMod val="60000"/>
                    <a:lumOff val="40000"/>
                  </a:schemeClr>
                </a:solidFill>
                <a:latin typeface="Curlz MT" pitchFamily="82" charset="0"/>
              </a:rPr>
              <a:t>FEN VE TEKNOLOJİ</a:t>
            </a:r>
          </a:p>
          <a:p>
            <a:endParaRPr lang="tr-TR" sz="3600" dirty="0">
              <a:solidFill>
                <a:schemeClr val="tx1">
                  <a:lumMod val="60000"/>
                  <a:lumOff val="40000"/>
                </a:schemeClr>
              </a:solidFill>
              <a:latin typeface="Curlz MT" pitchFamily="82" charset="0"/>
            </a:endParaRPr>
          </a:p>
          <a:p>
            <a:pPr algn="ctr"/>
            <a:r>
              <a:rPr lang="tr-TR" sz="3600" dirty="0" smtClean="0">
                <a:solidFill>
                  <a:schemeClr val="tx1">
                    <a:lumMod val="60000"/>
                    <a:lumOff val="40000"/>
                  </a:schemeClr>
                </a:solidFill>
                <a:latin typeface="Curlz MT" pitchFamily="82" charset="0"/>
              </a:rPr>
              <a:t>GEZEGENİMİZ DÜNYA  </a:t>
            </a:r>
          </a:p>
        </p:txBody>
      </p:sp>
    </p:spTree>
    <p:extLst>
      <p:ext uri="{BB962C8B-B14F-4D97-AF65-F5344CB8AC3E}">
        <p14:creationId xmlns:p14="http://schemas.microsoft.com/office/powerpoint/2010/main" xmlns="" val="2183864804"/>
      </p:ext>
    </p:extLst>
  </p:cSld>
  <p:clrMapOvr>
    <a:masterClrMapping/>
  </p:clrMapOvr>
  <mc:AlternateContent xmlns:mc="http://schemas.openxmlformats.org/markup-compatibility/2006">
    <mc:Choice xmlns:p14="http://schemas.microsoft.com/office/powerpoint/2010/main" xmlns="" Requires="p14">
      <p:transition spd="slow" p14:dur="2500">
        <p:checker/>
      </p:transition>
    </mc:Choice>
    <mc:Fallback>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8" presetClass="entr" presetSubtype="0" accel="50000" fill="hold" nodeType="clickEffect">
                                  <p:stCondLst>
                                    <p:cond delay="0"/>
                                  </p:stCondLst>
                                  <p:iterate type="lt">
                                    <p:tmPct val="50000"/>
                                  </p:iterate>
                                  <p:childTnLst>
                                    <p:set>
                                      <p:cBhvr>
                                        <p:cTn id="6" dur="1" fill="hold">
                                          <p:stCondLst>
                                            <p:cond delay="0"/>
                                          </p:stCondLst>
                                        </p:cTn>
                                        <p:tgtEl>
                                          <p:spTgt spid="5">
                                            <p:txEl>
                                              <p:pRg st="0" end="0"/>
                                            </p:txEl>
                                          </p:spTgt>
                                        </p:tgtEl>
                                        <p:attrNameLst>
                                          <p:attrName>style.visibility</p:attrName>
                                        </p:attrNameLst>
                                      </p:cBhvr>
                                      <p:to>
                                        <p:strVal val="visible"/>
                                      </p:to>
                                    </p:set>
                                    <p:set>
                                      <p:cBhvr>
                                        <p:cTn id="7" dur="455" fill="hold">
                                          <p:stCondLst>
                                            <p:cond delay="0"/>
                                          </p:stCondLst>
                                        </p:cTn>
                                        <p:tgtEl>
                                          <p:spTgt spid="5">
                                            <p:txEl>
                                              <p:pRg st="0" end="0"/>
                                            </p:txEl>
                                          </p:spTgt>
                                        </p:tgtEl>
                                        <p:attrNameLst>
                                          <p:attrName>style.rotation</p:attrName>
                                        </p:attrNameLst>
                                      </p:cBhvr>
                                      <p:to>
                                        <p:strVal val="-45.0"/>
                                      </p:to>
                                    </p:set>
                                    <p:anim calcmode="lin" valueType="num">
                                      <p:cBhvr>
                                        <p:cTn id="8" dur="455" fill="hold">
                                          <p:stCondLst>
                                            <p:cond delay="455"/>
                                          </p:stCondLst>
                                        </p:cTn>
                                        <p:tgtEl>
                                          <p:spTgt spid="5">
                                            <p:txEl>
                                              <p:pRg st="0" end="0"/>
                                            </p:txEl>
                                          </p:spTgt>
                                        </p:tgtEl>
                                        <p:attrNameLst>
                                          <p:attrName>style.rotation</p:attrName>
                                        </p:attrNameLst>
                                      </p:cBhvr>
                                      <p:tavLst>
                                        <p:tav tm="0">
                                          <p:val>
                                            <p:fltVal val="-45"/>
                                          </p:val>
                                        </p:tav>
                                        <p:tav tm="69900">
                                          <p:val>
                                            <p:fltVal val="45"/>
                                          </p:val>
                                        </p:tav>
                                        <p:tav tm="100000">
                                          <p:val>
                                            <p:fltVal val="0"/>
                                          </p:val>
                                        </p:tav>
                                      </p:tavLst>
                                    </p:anim>
                                    <p:anim calcmode="lin" valueType="num">
                                      <p:cBhvr>
                                        <p:cTn id="9" dur="455" fill="hold">
                                          <p:stCondLst>
                                            <p:cond delay="0"/>
                                          </p:stCondLst>
                                        </p:cTn>
                                        <p:tgtEl>
                                          <p:spTgt spid="5">
                                            <p:txEl>
                                              <p:pRg st="0" end="0"/>
                                            </p:txEl>
                                          </p:spTgt>
                                        </p:tgtEl>
                                        <p:attrNameLst>
                                          <p:attrName>ppt_y</p:attrName>
                                        </p:attrNameLst>
                                      </p:cBhvr>
                                      <p:tavLst>
                                        <p:tav tm="0">
                                          <p:val>
                                            <p:strVal val="#ppt_y-1"/>
                                          </p:val>
                                        </p:tav>
                                        <p:tav tm="100000">
                                          <p:val>
                                            <p:strVal val="#ppt_y-(0.354*#ppt_w-0.172*#ppt_h)"/>
                                          </p:val>
                                        </p:tav>
                                      </p:tavLst>
                                    </p:anim>
                                    <p:anim calcmode="lin" valueType="num">
                                      <p:cBhvr>
                                        <p:cTn id="10" dur="156" decel="50000" autoRev="1" fill="hold">
                                          <p:stCondLst>
                                            <p:cond delay="455"/>
                                          </p:stCondLst>
                                        </p:cTn>
                                        <p:tgtEl>
                                          <p:spTgt spid="5">
                                            <p:txEl>
                                              <p:pRg st="0" end="0"/>
                                            </p:txEl>
                                          </p:spTgt>
                                        </p:tgtEl>
                                        <p:attrNameLst>
                                          <p:attrName>ppt_y</p:attrName>
                                        </p:attrNameLst>
                                      </p:cBhvr>
                                      <p:tavLst>
                                        <p:tav tm="0">
                                          <p:val>
                                            <p:strVal val="#ppt_y-(0.354*#ppt_w-0.172*#ppt_h)"/>
                                          </p:val>
                                        </p:tav>
                                        <p:tav tm="100000">
                                          <p:val>
                                            <p:strVal val="#ppt_y-(0.354*#ppt_w-0.172*#ppt_h)-#ppt_h/2"/>
                                          </p:val>
                                        </p:tav>
                                      </p:tavLst>
                                    </p:anim>
                                    <p:anim calcmode="lin" valueType="num">
                                      <p:cBhvr>
                                        <p:cTn id="11" dur="136" fill="hold">
                                          <p:stCondLst>
                                            <p:cond delay="864"/>
                                          </p:stCondLst>
                                        </p:cTn>
                                        <p:tgtEl>
                                          <p:spTgt spid="5">
                                            <p:txEl>
                                              <p:pRg st="0" end="0"/>
                                            </p:txEl>
                                          </p:spTgt>
                                        </p:tgtEl>
                                        <p:attrNameLst>
                                          <p:attrName>ppt_y</p:attrName>
                                        </p:attrNameLst>
                                      </p:cBhvr>
                                      <p:tavLst>
                                        <p:tav tm="0">
                                          <p:val>
                                            <p:strVal val="#ppt_y-(0.354*#ppt_w-0.172*#ppt_h)"/>
                                          </p:val>
                                        </p:tav>
                                        <p:tav tm="100000">
                                          <p:val>
                                            <p:strVal val="#ppt_y"/>
                                          </p:val>
                                        </p:tav>
                                      </p:tavLst>
                                    </p:anim>
                                  </p:childTnLst>
                                </p:cTn>
                              </p:par>
                              <p:par>
                                <p:cTn id="12" presetID="38" presetClass="entr" presetSubtype="0" accel="50000" fill="hold" nodeType="withEffect">
                                  <p:stCondLst>
                                    <p:cond delay="0"/>
                                  </p:stCondLst>
                                  <p:iterate type="lt">
                                    <p:tmPct val="50000"/>
                                  </p:iterate>
                                  <p:childTnLst>
                                    <p:set>
                                      <p:cBhvr>
                                        <p:cTn id="13" dur="1" fill="hold">
                                          <p:stCondLst>
                                            <p:cond delay="0"/>
                                          </p:stCondLst>
                                        </p:cTn>
                                        <p:tgtEl>
                                          <p:spTgt spid="5">
                                            <p:txEl>
                                              <p:pRg st="2" end="2"/>
                                            </p:txEl>
                                          </p:spTgt>
                                        </p:tgtEl>
                                        <p:attrNameLst>
                                          <p:attrName>style.visibility</p:attrName>
                                        </p:attrNameLst>
                                      </p:cBhvr>
                                      <p:to>
                                        <p:strVal val="visible"/>
                                      </p:to>
                                    </p:set>
                                    <p:set>
                                      <p:cBhvr>
                                        <p:cTn id="14" dur="455" fill="hold">
                                          <p:stCondLst>
                                            <p:cond delay="0"/>
                                          </p:stCondLst>
                                        </p:cTn>
                                        <p:tgtEl>
                                          <p:spTgt spid="5">
                                            <p:txEl>
                                              <p:pRg st="2" end="2"/>
                                            </p:txEl>
                                          </p:spTgt>
                                        </p:tgtEl>
                                        <p:attrNameLst>
                                          <p:attrName>style.rotation</p:attrName>
                                        </p:attrNameLst>
                                      </p:cBhvr>
                                      <p:to>
                                        <p:strVal val="-45.0"/>
                                      </p:to>
                                    </p:set>
                                    <p:anim calcmode="lin" valueType="num">
                                      <p:cBhvr>
                                        <p:cTn id="15" dur="455" fill="hold">
                                          <p:stCondLst>
                                            <p:cond delay="455"/>
                                          </p:stCondLst>
                                        </p:cTn>
                                        <p:tgtEl>
                                          <p:spTgt spid="5">
                                            <p:txEl>
                                              <p:pRg st="2" end="2"/>
                                            </p:txEl>
                                          </p:spTgt>
                                        </p:tgtEl>
                                        <p:attrNameLst>
                                          <p:attrName>style.rotation</p:attrName>
                                        </p:attrNameLst>
                                      </p:cBhvr>
                                      <p:tavLst>
                                        <p:tav tm="0">
                                          <p:val>
                                            <p:fltVal val="-45"/>
                                          </p:val>
                                        </p:tav>
                                        <p:tav tm="69900">
                                          <p:val>
                                            <p:fltVal val="45"/>
                                          </p:val>
                                        </p:tav>
                                        <p:tav tm="100000">
                                          <p:val>
                                            <p:fltVal val="0"/>
                                          </p:val>
                                        </p:tav>
                                      </p:tavLst>
                                    </p:anim>
                                    <p:anim calcmode="lin" valueType="num">
                                      <p:cBhvr>
                                        <p:cTn id="16" dur="455" fill="hold">
                                          <p:stCondLst>
                                            <p:cond delay="0"/>
                                          </p:stCondLst>
                                        </p:cTn>
                                        <p:tgtEl>
                                          <p:spTgt spid="5">
                                            <p:txEl>
                                              <p:pRg st="2" end="2"/>
                                            </p:txEl>
                                          </p:spTgt>
                                        </p:tgtEl>
                                        <p:attrNameLst>
                                          <p:attrName>ppt_y</p:attrName>
                                        </p:attrNameLst>
                                      </p:cBhvr>
                                      <p:tavLst>
                                        <p:tav tm="0">
                                          <p:val>
                                            <p:strVal val="#ppt_y-1"/>
                                          </p:val>
                                        </p:tav>
                                        <p:tav tm="100000">
                                          <p:val>
                                            <p:strVal val="#ppt_y-(0.354*#ppt_w-0.172*#ppt_h)"/>
                                          </p:val>
                                        </p:tav>
                                      </p:tavLst>
                                    </p:anim>
                                    <p:anim calcmode="lin" valueType="num">
                                      <p:cBhvr>
                                        <p:cTn id="17" dur="156" decel="50000" autoRev="1" fill="hold">
                                          <p:stCondLst>
                                            <p:cond delay="455"/>
                                          </p:stCondLst>
                                        </p:cTn>
                                        <p:tgtEl>
                                          <p:spTgt spid="5">
                                            <p:txEl>
                                              <p:pRg st="2" end="2"/>
                                            </p:txEl>
                                          </p:spTgt>
                                        </p:tgtEl>
                                        <p:attrNameLst>
                                          <p:attrName>ppt_y</p:attrName>
                                        </p:attrNameLst>
                                      </p:cBhvr>
                                      <p:tavLst>
                                        <p:tav tm="0">
                                          <p:val>
                                            <p:strVal val="#ppt_y-(0.354*#ppt_w-0.172*#ppt_h)"/>
                                          </p:val>
                                        </p:tav>
                                        <p:tav tm="100000">
                                          <p:val>
                                            <p:strVal val="#ppt_y-(0.354*#ppt_w-0.172*#ppt_h)-#ppt_h/2"/>
                                          </p:val>
                                        </p:tav>
                                      </p:tavLst>
                                    </p:anim>
                                    <p:anim calcmode="lin" valueType="num">
                                      <p:cBhvr>
                                        <p:cTn id="18" dur="136" fill="hold">
                                          <p:stCondLst>
                                            <p:cond delay="864"/>
                                          </p:stCondLst>
                                        </p:cTn>
                                        <p:tgtEl>
                                          <p:spTgt spid="5">
                                            <p:txEl>
                                              <p:pRg st="2" end="2"/>
                                            </p:txEl>
                                          </p:spTgt>
                                        </p:tgtEl>
                                        <p:attrNameLst>
                                          <p:attrName>ppt_y</p:attrName>
                                        </p:attrNameLst>
                                      </p:cBhvr>
                                      <p:tavLst>
                                        <p:tav tm="0">
                                          <p:val>
                                            <p:strVal val="#ppt_y-(0.354*#ppt_w-0.172*#ppt_h)"/>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8" presetClass="emph" presetSubtype="0" fill="hold" nodeType="clickEffect">
                                  <p:stCondLst>
                                    <p:cond delay="0"/>
                                  </p:stCondLst>
                                  <p:iterate type="lt">
                                    <p:tmPct val="0"/>
                                  </p:iterate>
                                  <p:childTnLst>
                                    <p:animRot by="21600000">
                                      <p:cBhvr>
                                        <p:cTn id="22" dur="2000" fill="hold"/>
                                        <p:tgtEl>
                                          <p:spTgt spid="5">
                                            <p:txEl>
                                              <p:pRg st="0" end="0"/>
                                            </p:txEl>
                                          </p:spTgt>
                                        </p:tgtEl>
                                        <p:attrNameLst>
                                          <p:attrName>r</p:attrName>
                                        </p:attrNameLst>
                                      </p:cBhvr>
                                    </p:animRot>
                                  </p:childTnLst>
                                </p:cTn>
                              </p:par>
                              <p:par>
                                <p:cTn id="23" presetID="8" presetClass="emph" presetSubtype="0" fill="hold" nodeType="withEffect">
                                  <p:stCondLst>
                                    <p:cond delay="0"/>
                                  </p:stCondLst>
                                  <p:iterate type="lt">
                                    <p:tmPct val="0"/>
                                  </p:iterate>
                                  <p:childTnLst>
                                    <p:animRot by="21600000">
                                      <p:cBhvr>
                                        <p:cTn id="24" dur="2000" fill="hold"/>
                                        <p:tgtEl>
                                          <p:spTgt spid="5">
                                            <p:txEl>
                                              <p:pRg st="2" end="2"/>
                                            </p:txEl>
                                          </p:spTgt>
                                        </p:tgtEl>
                                        <p:attrNameLst>
                                          <p:attrName>r</p:attrName>
                                        </p:attrNameLst>
                                      </p:cBhvr>
                                    </p:animRot>
                                  </p:childTnLst>
                                </p:cTn>
                              </p:par>
                            </p:childTnLst>
                          </p:cTn>
                        </p:par>
                      </p:childTnLst>
                    </p:cTn>
                  </p:par>
                  <p:par>
                    <p:cTn id="25" fill="hold">
                      <p:stCondLst>
                        <p:cond delay="indefinite"/>
                      </p:stCondLst>
                      <p:childTnLst>
                        <p:par>
                          <p:cTn id="26" fill="hold">
                            <p:stCondLst>
                              <p:cond delay="0"/>
                            </p:stCondLst>
                            <p:childTnLst>
                              <p:par>
                                <p:cTn id="27" presetID="25" presetClass="exit" presetSubtype="0" fill="hold" nodeType="clickEffect">
                                  <p:stCondLst>
                                    <p:cond delay="0"/>
                                  </p:stCondLst>
                                  <p:iterate type="lt">
                                    <p:tmPct val="0"/>
                                  </p:iterate>
                                  <p:childTnLst>
                                    <p:animEffect transition="out" filter="fade">
                                      <p:cBhvr>
                                        <p:cTn id="28" dur="1000" accel="50000">
                                          <p:stCondLst>
                                            <p:cond delay="0"/>
                                          </p:stCondLst>
                                        </p:cTn>
                                        <p:tgtEl>
                                          <p:spTgt spid="5">
                                            <p:txEl>
                                              <p:pRg st="0" end="0"/>
                                            </p:txEl>
                                          </p:spTgt>
                                        </p:tgtEl>
                                      </p:cBhvr>
                                    </p:animEffect>
                                    <p:anim calcmode="lin" valueType="num">
                                      <p:cBhvr>
                                        <p:cTn id="29" dur="500" accel="50000">
                                          <p:stCondLst>
                                            <p:cond delay="0"/>
                                          </p:stCondLst>
                                        </p:cTn>
                                        <p:tgtEl>
                                          <p:spTgt spid="5">
                                            <p:txEl>
                                              <p:pRg st="0" end="0"/>
                                            </p:txEl>
                                          </p:spTgt>
                                        </p:tgtEl>
                                        <p:attrNameLst>
                                          <p:attrName>ppt_y</p:attrName>
                                        </p:attrNameLst>
                                      </p:cBhvr>
                                      <p:tavLst>
                                        <p:tav tm="0">
                                          <p:val>
                                            <p:strVal val="ppt_y"/>
                                          </p:val>
                                        </p:tav>
                                        <p:tav tm="100000">
                                          <p:val>
                                            <p:strVal val="ppt_y+.1"/>
                                          </p:val>
                                        </p:tav>
                                      </p:tavLst>
                                    </p:anim>
                                    <p:anim calcmode="lin" valueType="num">
                                      <p:cBhvr>
                                        <p:cTn id="30" dur="500" decel="50000">
                                          <p:stCondLst>
                                            <p:cond delay="500"/>
                                          </p:stCondLst>
                                        </p:cTn>
                                        <p:tgtEl>
                                          <p:spTgt spid="5">
                                            <p:txEl>
                                              <p:pRg st="0" end="0"/>
                                            </p:txEl>
                                          </p:spTgt>
                                        </p:tgtEl>
                                        <p:attrNameLst>
                                          <p:attrName>ppt_y</p:attrName>
                                        </p:attrNameLst>
                                      </p:cBhvr>
                                      <p:tavLst>
                                        <p:tav tm="0">
                                          <p:val>
                                            <p:strVal val="ppt_y"/>
                                          </p:val>
                                        </p:tav>
                                        <p:tav tm="100000">
                                          <p:val>
                                            <p:strVal val="ppt_y-.1"/>
                                          </p:val>
                                        </p:tav>
                                      </p:tavLst>
                                    </p:anim>
                                    <p:anim calcmode="lin" valueType="num">
                                      <p:cBhvr>
                                        <p:cTn id="31" dur="500" accel="50000">
                                          <p:stCondLst>
                                            <p:cond delay="500"/>
                                          </p:stCondLst>
                                        </p:cTn>
                                        <p:tgtEl>
                                          <p:spTgt spid="5">
                                            <p:txEl>
                                              <p:pRg st="0" end="0"/>
                                            </p:txEl>
                                          </p:spTgt>
                                        </p:tgtEl>
                                        <p:attrNameLst>
                                          <p:attrName>ppt_x</p:attrName>
                                        </p:attrNameLst>
                                      </p:cBhvr>
                                      <p:tavLst>
                                        <p:tav tm="0">
                                          <p:val>
                                            <p:strVal val="ppt_x"/>
                                          </p:val>
                                        </p:tav>
                                        <p:tav tm="100000">
                                          <p:val>
                                            <p:strVal val="ppt_x+.4"/>
                                          </p:val>
                                        </p:tav>
                                      </p:tavLst>
                                    </p:anim>
                                    <p:anim calcmode="lin" valueType="num">
                                      <p:cBhvr>
                                        <p:cTn id="32" dur="1000"/>
                                        <p:tgtEl>
                                          <p:spTgt spid="5">
                                            <p:txEl>
                                              <p:pRg st="0" end="0"/>
                                            </p:txEl>
                                          </p:spTgt>
                                        </p:tgtEl>
                                        <p:attrNameLst>
                                          <p:attrName>ppt_h</p:attrName>
                                        </p:attrNameLst>
                                      </p:cBhvr>
                                      <p:tavLst>
                                        <p:tav tm="0">
                                          <p:val>
                                            <p:strVal val="ppt_h"/>
                                          </p:val>
                                        </p:tav>
                                        <p:tav tm="100000">
                                          <p:val>
                                            <p:strVal val="ppt_h"/>
                                          </p:val>
                                        </p:tav>
                                      </p:tavLst>
                                    </p:anim>
                                    <p:anim calcmode="lin" valueType="num">
                                      <p:cBhvr>
                                        <p:cTn id="33" dur="500" accel="50000">
                                          <p:stCondLst>
                                            <p:cond delay="0"/>
                                          </p:stCondLst>
                                        </p:cTn>
                                        <p:tgtEl>
                                          <p:spTgt spid="5">
                                            <p:txEl>
                                              <p:pRg st="0" end="0"/>
                                            </p:txEl>
                                          </p:spTgt>
                                        </p:tgtEl>
                                        <p:attrNameLst>
                                          <p:attrName>ppt_w</p:attrName>
                                        </p:attrNameLst>
                                      </p:cBhvr>
                                      <p:tavLst>
                                        <p:tav tm="0">
                                          <p:val>
                                            <p:strVal val="ppt_w"/>
                                          </p:val>
                                        </p:tav>
                                        <p:tav tm="100000">
                                          <p:val>
                                            <p:strVal val="ppt_w*.05"/>
                                          </p:val>
                                        </p:tav>
                                      </p:tavLst>
                                    </p:anim>
                                    <p:anim calcmode="lin" valueType="num">
                                      <p:cBhvr>
                                        <p:cTn id="34" dur="500" decel="50000">
                                          <p:stCondLst>
                                            <p:cond delay="500"/>
                                          </p:stCondLst>
                                        </p:cTn>
                                        <p:tgtEl>
                                          <p:spTgt spid="5">
                                            <p:txEl>
                                              <p:pRg st="0" end="0"/>
                                            </p:txEl>
                                          </p:spTgt>
                                        </p:tgtEl>
                                        <p:attrNameLst>
                                          <p:attrName>ppt_w</p:attrName>
                                        </p:attrNameLst>
                                      </p:cBhvr>
                                      <p:tavLst>
                                        <p:tav tm="0">
                                          <p:val>
                                            <p:strVal val="ppt_w"/>
                                          </p:val>
                                        </p:tav>
                                        <p:tav tm="100000">
                                          <p:val>
                                            <p:strVal val="ppt_w/.05"/>
                                          </p:val>
                                        </p:tav>
                                      </p:tavLst>
                                    </p:anim>
                                    <p:anim calcmode="lin" valueType="num">
                                      <p:cBhvr>
                                        <p:cTn id="35" dur="500" accel="50000">
                                          <p:stCondLst>
                                            <p:cond delay="500"/>
                                          </p:stCondLst>
                                        </p:cTn>
                                        <p:tgtEl>
                                          <p:spTgt spid="5">
                                            <p:txEl>
                                              <p:pRg st="0" end="0"/>
                                            </p:txEl>
                                          </p:spTgt>
                                        </p:tgtEl>
                                        <p:attrNameLst>
                                          <p:attrName>style.rotation</p:attrName>
                                        </p:attrNameLst>
                                      </p:cBhvr>
                                      <p:tavLst>
                                        <p:tav tm="0">
                                          <p:val>
                                            <p:fltVal val="0"/>
                                          </p:val>
                                        </p:tav>
                                        <p:tav tm="100000">
                                          <p:val>
                                            <p:fltVal val="-90"/>
                                          </p:val>
                                        </p:tav>
                                      </p:tavLst>
                                    </p:anim>
                                    <p:set>
                                      <p:cBhvr>
                                        <p:cTn id="36" dur="1" fill="hold">
                                          <p:stCondLst>
                                            <p:cond delay="999"/>
                                          </p:stCondLst>
                                        </p:cTn>
                                        <p:tgtEl>
                                          <p:spTgt spid="5">
                                            <p:txEl>
                                              <p:pRg st="0" end="0"/>
                                            </p:txEl>
                                          </p:spTgt>
                                        </p:tgtEl>
                                        <p:attrNameLst>
                                          <p:attrName>style.visibility</p:attrName>
                                        </p:attrNameLst>
                                      </p:cBhvr>
                                      <p:to>
                                        <p:strVal val="hidden"/>
                                      </p:to>
                                    </p:set>
                                  </p:childTnLst>
                                </p:cTn>
                              </p:par>
                              <p:par>
                                <p:cTn id="37" presetID="25" presetClass="exit" presetSubtype="0" fill="hold" nodeType="withEffect">
                                  <p:stCondLst>
                                    <p:cond delay="0"/>
                                  </p:stCondLst>
                                  <p:iterate type="lt">
                                    <p:tmPct val="0"/>
                                  </p:iterate>
                                  <p:childTnLst>
                                    <p:animEffect transition="out" filter="fade">
                                      <p:cBhvr>
                                        <p:cTn id="38" dur="1000" accel="50000">
                                          <p:stCondLst>
                                            <p:cond delay="0"/>
                                          </p:stCondLst>
                                        </p:cTn>
                                        <p:tgtEl>
                                          <p:spTgt spid="5">
                                            <p:txEl>
                                              <p:pRg st="2" end="2"/>
                                            </p:txEl>
                                          </p:spTgt>
                                        </p:tgtEl>
                                      </p:cBhvr>
                                    </p:animEffect>
                                    <p:anim calcmode="lin" valueType="num">
                                      <p:cBhvr>
                                        <p:cTn id="39" dur="500" accel="50000">
                                          <p:stCondLst>
                                            <p:cond delay="0"/>
                                          </p:stCondLst>
                                        </p:cTn>
                                        <p:tgtEl>
                                          <p:spTgt spid="5">
                                            <p:txEl>
                                              <p:pRg st="2" end="2"/>
                                            </p:txEl>
                                          </p:spTgt>
                                        </p:tgtEl>
                                        <p:attrNameLst>
                                          <p:attrName>ppt_y</p:attrName>
                                        </p:attrNameLst>
                                      </p:cBhvr>
                                      <p:tavLst>
                                        <p:tav tm="0">
                                          <p:val>
                                            <p:strVal val="ppt_y"/>
                                          </p:val>
                                        </p:tav>
                                        <p:tav tm="100000">
                                          <p:val>
                                            <p:strVal val="ppt_y+.1"/>
                                          </p:val>
                                        </p:tav>
                                      </p:tavLst>
                                    </p:anim>
                                    <p:anim calcmode="lin" valueType="num">
                                      <p:cBhvr>
                                        <p:cTn id="40" dur="500" decel="50000">
                                          <p:stCondLst>
                                            <p:cond delay="500"/>
                                          </p:stCondLst>
                                        </p:cTn>
                                        <p:tgtEl>
                                          <p:spTgt spid="5">
                                            <p:txEl>
                                              <p:pRg st="2" end="2"/>
                                            </p:txEl>
                                          </p:spTgt>
                                        </p:tgtEl>
                                        <p:attrNameLst>
                                          <p:attrName>ppt_y</p:attrName>
                                        </p:attrNameLst>
                                      </p:cBhvr>
                                      <p:tavLst>
                                        <p:tav tm="0">
                                          <p:val>
                                            <p:strVal val="ppt_y"/>
                                          </p:val>
                                        </p:tav>
                                        <p:tav tm="100000">
                                          <p:val>
                                            <p:strVal val="ppt_y-.1"/>
                                          </p:val>
                                        </p:tav>
                                      </p:tavLst>
                                    </p:anim>
                                    <p:anim calcmode="lin" valueType="num">
                                      <p:cBhvr>
                                        <p:cTn id="41" dur="500" accel="50000">
                                          <p:stCondLst>
                                            <p:cond delay="500"/>
                                          </p:stCondLst>
                                        </p:cTn>
                                        <p:tgtEl>
                                          <p:spTgt spid="5">
                                            <p:txEl>
                                              <p:pRg st="2" end="2"/>
                                            </p:txEl>
                                          </p:spTgt>
                                        </p:tgtEl>
                                        <p:attrNameLst>
                                          <p:attrName>ppt_x</p:attrName>
                                        </p:attrNameLst>
                                      </p:cBhvr>
                                      <p:tavLst>
                                        <p:tav tm="0">
                                          <p:val>
                                            <p:strVal val="ppt_x"/>
                                          </p:val>
                                        </p:tav>
                                        <p:tav tm="100000">
                                          <p:val>
                                            <p:strVal val="ppt_x+.4"/>
                                          </p:val>
                                        </p:tav>
                                      </p:tavLst>
                                    </p:anim>
                                    <p:anim calcmode="lin" valueType="num">
                                      <p:cBhvr>
                                        <p:cTn id="42" dur="1000"/>
                                        <p:tgtEl>
                                          <p:spTgt spid="5">
                                            <p:txEl>
                                              <p:pRg st="2" end="2"/>
                                            </p:txEl>
                                          </p:spTgt>
                                        </p:tgtEl>
                                        <p:attrNameLst>
                                          <p:attrName>ppt_h</p:attrName>
                                        </p:attrNameLst>
                                      </p:cBhvr>
                                      <p:tavLst>
                                        <p:tav tm="0">
                                          <p:val>
                                            <p:strVal val="ppt_h"/>
                                          </p:val>
                                        </p:tav>
                                        <p:tav tm="100000">
                                          <p:val>
                                            <p:strVal val="ppt_h"/>
                                          </p:val>
                                        </p:tav>
                                      </p:tavLst>
                                    </p:anim>
                                    <p:anim calcmode="lin" valueType="num">
                                      <p:cBhvr>
                                        <p:cTn id="43" dur="500" accel="50000">
                                          <p:stCondLst>
                                            <p:cond delay="0"/>
                                          </p:stCondLst>
                                        </p:cTn>
                                        <p:tgtEl>
                                          <p:spTgt spid="5">
                                            <p:txEl>
                                              <p:pRg st="2" end="2"/>
                                            </p:txEl>
                                          </p:spTgt>
                                        </p:tgtEl>
                                        <p:attrNameLst>
                                          <p:attrName>ppt_w</p:attrName>
                                        </p:attrNameLst>
                                      </p:cBhvr>
                                      <p:tavLst>
                                        <p:tav tm="0">
                                          <p:val>
                                            <p:strVal val="ppt_w"/>
                                          </p:val>
                                        </p:tav>
                                        <p:tav tm="100000">
                                          <p:val>
                                            <p:strVal val="ppt_w*.05"/>
                                          </p:val>
                                        </p:tav>
                                      </p:tavLst>
                                    </p:anim>
                                    <p:anim calcmode="lin" valueType="num">
                                      <p:cBhvr>
                                        <p:cTn id="44" dur="500" decel="50000">
                                          <p:stCondLst>
                                            <p:cond delay="500"/>
                                          </p:stCondLst>
                                        </p:cTn>
                                        <p:tgtEl>
                                          <p:spTgt spid="5">
                                            <p:txEl>
                                              <p:pRg st="2" end="2"/>
                                            </p:txEl>
                                          </p:spTgt>
                                        </p:tgtEl>
                                        <p:attrNameLst>
                                          <p:attrName>ppt_w</p:attrName>
                                        </p:attrNameLst>
                                      </p:cBhvr>
                                      <p:tavLst>
                                        <p:tav tm="0">
                                          <p:val>
                                            <p:strVal val="ppt_w"/>
                                          </p:val>
                                        </p:tav>
                                        <p:tav tm="100000">
                                          <p:val>
                                            <p:strVal val="ppt_w/.05"/>
                                          </p:val>
                                        </p:tav>
                                      </p:tavLst>
                                    </p:anim>
                                    <p:anim calcmode="lin" valueType="num">
                                      <p:cBhvr>
                                        <p:cTn id="45" dur="500" accel="50000">
                                          <p:stCondLst>
                                            <p:cond delay="500"/>
                                          </p:stCondLst>
                                        </p:cTn>
                                        <p:tgtEl>
                                          <p:spTgt spid="5">
                                            <p:txEl>
                                              <p:pRg st="2" end="2"/>
                                            </p:txEl>
                                          </p:spTgt>
                                        </p:tgtEl>
                                        <p:attrNameLst>
                                          <p:attrName>style.rotation</p:attrName>
                                        </p:attrNameLst>
                                      </p:cBhvr>
                                      <p:tavLst>
                                        <p:tav tm="0">
                                          <p:val>
                                            <p:fltVal val="0"/>
                                          </p:val>
                                        </p:tav>
                                        <p:tav tm="100000">
                                          <p:val>
                                            <p:fltVal val="-90"/>
                                          </p:val>
                                        </p:tav>
                                      </p:tavLst>
                                    </p:anim>
                                    <p:set>
                                      <p:cBhvr>
                                        <p:cTn id="46" dur="1" fill="hold">
                                          <p:stCondLst>
                                            <p:cond delay="999"/>
                                          </p:stCondLst>
                                        </p:cTn>
                                        <p:tgtEl>
                                          <p:spTgt spid="5">
                                            <p:txEl>
                                              <p:pRg st="2" end="2"/>
                                            </p:txEl>
                                          </p:spTgt>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5" name="Picture 3"/>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0" y="0"/>
            <a:ext cx="9144000" cy="6857999"/>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2441251012"/>
      </p:ext>
    </p:extLst>
  </p:cSld>
  <p:clrMapOvr>
    <a:masterClrMapping/>
  </p:clrMapOvr>
  <mc:AlternateContent xmlns:mc="http://schemas.openxmlformats.org/markup-compatibility/2006">
    <mc:Choice xmlns:p14="http://schemas.microsoft.com/office/powerpoint/2010/main" xmlns="" Requires="p14">
      <p:transition spd="slow" p14:dur="1600">
        <p14:prism isInverted="1"/>
      </p:transition>
    </mc:Choice>
    <mc:Fallback>
      <p:transition spd="slow">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smtClean="0"/>
              <a:t>SU KÜRE</a:t>
            </a:r>
            <a:endParaRPr lang="tr-TR" dirty="0"/>
          </a:p>
        </p:txBody>
      </p:sp>
      <p:sp>
        <p:nvSpPr>
          <p:cNvPr id="3" name="İçerik Yer Tutucusu 2"/>
          <p:cNvSpPr>
            <a:spLocks noGrp="1"/>
          </p:cNvSpPr>
          <p:nvPr>
            <p:ph idx="1"/>
          </p:nvPr>
        </p:nvSpPr>
        <p:spPr/>
        <p:txBody>
          <a:bodyPr/>
          <a:lstStyle/>
          <a:p>
            <a:r>
              <a:rPr lang="tr-TR" dirty="0">
                <a:solidFill>
                  <a:srgbClr val="000000"/>
                </a:solidFill>
              </a:rPr>
              <a:t>Suküre yani hidrosfer dünyayı oluşturan katmanlardan biridir.</a:t>
            </a:r>
          </a:p>
        </p:txBody>
      </p:sp>
    </p:spTree>
    <p:extLst>
      <p:ext uri="{BB962C8B-B14F-4D97-AF65-F5344CB8AC3E}">
        <p14:creationId xmlns:p14="http://schemas.microsoft.com/office/powerpoint/2010/main" xmlns="" val="1297418989"/>
      </p:ext>
    </p:extLst>
  </p:cSld>
  <p:clrMapOvr>
    <a:masterClrMapping/>
  </p:clrMapOvr>
  <mc:AlternateContent xmlns:mc="http://schemas.openxmlformats.org/markup-compatibility/2006">
    <mc:Choice xmlns:p14="http://schemas.microsoft.com/office/powerpoint/2010/main" xmlns="" Requires="p14">
      <p:transition spd="slow" p14:dur="1600">
        <p14:prism isInverted="1"/>
      </p:transition>
    </mc:Choice>
    <mc:Fallback>
      <p:transition spd="slow">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0" y="3175"/>
            <a:ext cx="9144000" cy="68580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2575689505"/>
      </p:ext>
    </p:extLst>
  </p:cSld>
  <p:clrMapOvr>
    <a:masterClrMapping/>
  </p:clrMapOvr>
  <mc:AlternateContent xmlns:mc="http://schemas.openxmlformats.org/markup-compatibility/2006">
    <mc:Choice xmlns:p14="http://schemas.microsoft.com/office/powerpoint/2010/main" xmlns="" Requires="p14">
      <p:transition spd="slow" p14:dur="1600">
        <p14:prism isInverted="1"/>
      </p:transition>
    </mc:Choice>
    <mc:Fallback>
      <p:transition spd="slow">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smtClean="0"/>
              <a:t>HAVA KÜRE</a:t>
            </a:r>
            <a:endParaRPr lang="tr-TR" dirty="0"/>
          </a:p>
        </p:txBody>
      </p:sp>
      <p:sp>
        <p:nvSpPr>
          <p:cNvPr id="3" name="İçerik Yer Tutucusu 2"/>
          <p:cNvSpPr>
            <a:spLocks noGrp="1"/>
          </p:cNvSpPr>
          <p:nvPr>
            <p:ph idx="1"/>
          </p:nvPr>
        </p:nvSpPr>
        <p:spPr/>
        <p:txBody>
          <a:bodyPr/>
          <a:lstStyle/>
          <a:p>
            <a:r>
              <a:rPr lang="tr-TR" dirty="0">
                <a:solidFill>
                  <a:srgbClr val="000000"/>
                </a:solidFill>
              </a:rPr>
              <a:t>Dünyamız etrafını halkın kullandığı dilde hava, teknik ifadede ise Atmosfer adını verdiğimiz bir gaz tabakası çevirmiş bulunmaktadır.</a:t>
            </a:r>
          </a:p>
        </p:txBody>
      </p:sp>
    </p:spTree>
    <p:extLst>
      <p:ext uri="{BB962C8B-B14F-4D97-AF65-F5344CB8AC3E}">
        <p14:creationId xmlns:p14="http://schemas.microsoft.com/office/powerpoint/2010/main" xmlns="" val="1008340463"/>
      </p:ext>
    </p:extLst>
  </p:cSld>
  <p:clrMapOvr>
    <a:masterClrMapping/>
  </p:clrMapOvr>
  <mc:AlternateContent xmlns:mc="http://schemas.openxmlformats.org/markup-compatibility/2006">
    <mc:Choice xmlns:p14="http://schemas.microsoft.com/office/powerpoint/2010/main" xmlns="" Requires="p14">
      <p:transition spd="slow" p14:dur="1600">
        <p14:prism isInverted="1"/>
      </p:transition>
    </mc:Choice>
    <mc:Fallback>
      <p:transition spd="slow">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0" y="0"/>
            <a:ext cx="13104440" cy="68580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3932743868"/>
      </p:ext>
    </p:extLst>
  </p:cSld>
  <p:clrMapOvr>
    <a:masterClrMapping/>
  </p:clrMapOvr>
  <mc:AlternateContent xmlns:mc="http://schemas.openxmlformats.org/markup-compatibility/2006">
    <mc:Choice xmlns:p14="http://schemas.microsoft.com/office/powerpoint/2010/main" xmlns="" Requires="p14">
      <p:transition spd="slow" p14:dur="1600">
        <p14:prism isInverted="1"/>
      </p:transition>
    </mc:Choice>
    <mc:Fallback>
      <p:transition spd="slow">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smtClean="0"/>
              <a:t>ATEŞ KÜRE </a:t>
            </a:r>
            <a:endParaRPr lang="tr-TR" dirty="0"/>
          </a:p>
        </p:txBody>
      </p:sp>
      <p:sp>
        <p:nvSpPr>
          <p:cNvPr id="3" name="İçerik Yer Tutucusu 2"/>
          <p:cNvSpPr>
            <a:spLocks noGrp="1"/>
          </p:cNvSpPr>
          <p:nvPr>
            <p:ph idx="1"/>
          </p:nvPr>
        </p:nvSpPr>
        <p:spPr/>
        <p:txBody>
          <a:bodyPr/>
          <a:lstStyle/>
          <a:p>
            <a:r>
              <a:rPr lang="tr-TR" dirty="0">
                <a:solidFill>
                  <a:srgbClr val="000000"/>
                </a:solidFill>
              </a:rPr>
              <a:t>Yer kabuğunun altında bulunan ve kalınlığı yaklaşık 2900 km olan </a:t>
            </a:r>
            <a:r>
              <a:rPr lang="tr-TR" dirty="0" err="1">
                <a:solidFill>
                  <a:srgbClr val="000000"/>
                </a:solidFill>
              </a:rPr>
              <a:t>kısıma</a:t>
            </a:r>
            <a:r>
              <a:rPr lang="tr-TR" dirty="0">
                <a:solidFill>
                  <a:srgbClr val="000000"/>
                </a:solidFill>
              </a:rPr>
              <a:t> ateş küre </a:t>
            </a:r>
            <a:r>
              <a:rPr lang="tr-TR" dirty="0" smtClean="0">
                <a:solidFill>
                  <a:srgbClr val="000000"/>
                </a:solidFill>
              </a:rPr>
              <a:t>denir.</a:t>
            </a:r>
            <a:endParaRPr lang="tr-TR" dirty="0">
              <a:solidFill>
                <a:srgbClr val="000000"/>
              </a:solidFill>
            </a:endParaRPr>
          </a:p>
        </p:txBody>
      </p:sp>
    </p:spTree>
    <p:extLst>
      <p:ext uri="{BB962C8B-B14F-4D97-AF65-F5344CB8AC3E}">
        <p14:creationId xmlns:p14="http://schemas.microsoft.com/office/powerpoint/2010/main" xmlns="" val="2719749946"/>
      </p:ext>
    </p:extLst>
  </p:cSld>
  <p:clrMapOvr>
    <a:masterClrMapping/>
  </p:clrMapOvr>
  <mc:AlternateContent xmlns:mc="http://schemas.openxmlformats.org/markup-compatibility/2006">
    <mc:Choice xmlns:p14="http://schemas.microsoft.com/office/powerpoint/2010/main" xmlns="" Requires="p14">
      <p:transition spd="slow" p14:dur="1600">
        <p14:prism isInverted="1"/>
      </p:transition>
    </mc:Choice>
    <mc:Fallback>
      <p:transition spd="slow">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0" y="3175"/>
            <a:ext cx="9144000" cy="68580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4110501952"/>
      </p:ext>
    </p:extLst>
  </p:cSld>
  <p:clrMapOvr>
    <a:masterClrMapping/>
  </p:clrMapOvr>
  <mc:AlternateContent xmlns:mc="http://schemas.openxmlformats.org/markup-compatibility/2006">
    <mc:Choice xmlns:p14="http://schemas.microsoft.com/office/powerpoint/2010/main" xmlns="" Requires="p14">
      <p:transition spd="slow" p14:dur="1600">
        <p14:prism isInverted="1"/>
      </p:transition>
    </mc:Choice>
    <mc:Fallback>
      <p:transition spd="slow">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smtClean="0"/>
              <a:t>AĞIR KÜRE</a:t>
            </a:r>
            <a:endParaRPr lang="tr-TR" dirty="0"/>
          </a:p>
        </p:txBody>
      </p:sp>
      <p:sp>
        <p:nvSpPr>
          <p:cNvPr id="3" name="İçerik Yer Tutucusu 2"/>
          <p:cNvSpPr>
            <a:spLocks noGrp="1"/>
          </p:cNvSpPr>
          <p:nvPr>
            <p:ph idx="1"/>
          </p:nvPr>
        </p:nvSpPr>
        <p:spPr/>
        <p:txBody>
          <a:bodyPr/>
          <a:lstStyle/>
          <a:p>
            <a:r>
              <a:rPr lang="tr-TR" dirty="0">
                <a:solidFill>
                  <a:srgbClr val="000000"/>
                </a:solidFill>
              </a:rPr>
              <a:t>Yer yuvarlağının, yoğunluğu ve katılığı çok olan bölümü, barisfer.</a:t>
            </a:r>
          </a:p>
        </p:txBody>
      </p:sp>
    </p:spTree>
    <p:extLst>
      <p:ext uri="{BB962C8B-B14F-4D97-AF65-F5344CB8AC3E}">
        <p14:creationId xmlns:p14="http://schemas.microsoft.com/office/powerpoint/2010/main" xmlns="" val="924999797"/>
      </p:ext>
    </p:extLst>
  </p:cSld>
  <p:clrMapOvr>
    <a:masterClrMapping/>
  </p:clrMapOvr>
  <mc:AlternateContent xmlns:mc="http://schemas.openxmlformats.org/markup-compatibility/2006">
    <mc:Choice xmlns:p14="http://schemas.microsoft.com/office/powerpoint/2010/main" xmlns="" Requires="p14">
      <p:transition spd="slow" p14:dur="1600">
        <p14:prism isInverted="1"/>
      </p:transition>
    </mc:Choice>
    <mc:Fallback>
      <p:transition spd="slow">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0" y="3175"/>
            <a:ext cx="9144000" cy="68580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1505507993"/>
      </p:ext>
    </p:extLst>
  </p:cSld>
  <p:clrMapOvr>
    <a:masterClrMapping/>
  </p:clrMapOvr>
  <mc:AlternateContent xmlns:mc="http://schemas.openxmlformats.org/markup-compatibility/2006">
    <mc:Choice xmlns:p14="http://schemas.microsoft.com/office/powerpoint/2010/main" xmlns="" Requires="p14">
      <p:transition spd="slow" p14:dur="1600">
        <p14:prism isInverted="1"/>
      </p:transition>
    </mc:Choice>
    <mc:Fallback>
      <p:transition spd="slow">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smtClean="0"/>
              <a:t>TOPRAK</a:t>
            </a:r>
            <a:endParaRPr lang="tr-TR" dirty="0"/>
          </a:p>
        </p:txBody>
      </p:sp>
      <p:sp>
        <p:nvSpPr>
          <p:cNvPr id="3" name="İçerik Yer Tutucusu 2"/>
          <p:cNvSpPr>
            <a:spLocks noGrp="1"/>
          </p:cNvSpPr>
          <p:nvPr>
            <p:ph idx="1"/>
          </p:nvPr>
        </p:nvSpPr>
        <p:spPr/>
        <p:txBody>
          <a:bodyPr/>
          <a:lstStyle/>
          <a:p>
            <a:r>
              <a:rPr lang="tr-TR" dirty="0">
                <a:solidFill>
                  <a:srgbClr val="000000"/>
                </a:solidFill>
              </a:rPr>
              <a:t>Yeryüzünün, üzerinde bitkiler yetişen ve kayaların, taşların parçalanması ve </a:t>
            </a:r>
            <a:r>
              <a:rPr lang="tr-TR" dirty="0" smtClean="0">
                <a:solidFill>
                  <a:srgbClr val="000000"/>
                </a:solidFill>
              </a:rPr>
              <a:t>bozun </a:t>
            </a:r>
            <a:r>
              <a:rPr lang="tr-TR" dirty="0" err="1" smtClean="0">
                <a:solidFill>
                  <a:srgbClr val="000000"/>
                </a:solidFill>
              </a:rPr>
              <a:t>masıyla</a:t>
            </a:r>
            <a:r>
              <a:rPr lang="tr-TR" dirty="0" smtClean="0">
                <a:solidFill>
                  <a:srgbClr val="000000"/>
                </a:solidFill>
              </a:rPr>
              <a:t> </a:t>
            </a:r>
            <a:r>
              <a:rPr lang="tr-TR" dirty="0">
                <a:solidFill>
                  <a:srgbClr val="000000"/>
                </a:solidFill>
              </a:rPr>
              <a:t>meydana gelen en üst tabakası.</a:t>
            </a:r>
          </a:p>
          <a:p>
            <a:pPr marL="0" indent="0">
              <a:buNone/>
            </a:pPr>
            <a:endParaRPr lang="tr-TR" dirty="0">
              <a:solidFill>
                <a:srgbClr val="000000"/>
              </a:solidFill>
            </a:endParaRPr>
          </a:p>
        </p:txBody>
      </p:sp>
    </p:spTree>
    <p:extLst>
      <p:ext uri="{BB962C8B-B14F-4D97-AF65-F5344CB8AC3E}">
        <p14:creationId xmlns:p14="http://schemas.microsoft.com/office/powerpoint/2010/main" xmlns="" val="2281862112"/>
      </p:ext>
    </p:extLst>
  </p:cSld>
  <p:clrMapOvr>
    <a:masterClrMapping/>
  </p:clrMapOvr>
  <mc:AlternateContent xmlns:mc="http://schemas.openxmlformats.org/markup-compatibility/2006">
    <mc:Choice xmlns:p14="http://schemas.microsoft.com/office/powerpoint/2010/main" xmlns="" Requires="p14">
      <p:transition spd="slow" p14:dur="1600">
        <p14:prism isInverted="1"/>
      </p:transition>
    </mc:Choice>
    <mc:Fallback>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normAutofit/>
          </a:bodyPr>
          <a:lstStyle/>
          <a:p>
            <a:r>
              <a:rPr lang="tr-TR" dirty="0" smtClean="0"/>
              <a:t>DÜNYANIN ŞEKLİ</a:t>
            </a:r>
            <a:endParaRPr lang="tr-TR" dirty="0"/>
          </a:p>
        </p:txBody>
      </p:sp>
      <p:sp>
        <p:nvSpPr>
          <p:cNvPr id="3" name="İçerik Yer Tutucusu 2"/>
          <p:cNvSpPr>
            <a:spLocks noGrp="1"/>
          </p:cNvSpPr>
          <p:nvPr>
            <p:ph idx="1"/>
          </p:nvPr>
        </p:nvSpPr>
        <p:spPr/>
        <p:txBody>
          <a:bodyPr/>
          <a:lstStyle/>
          <a:p>
            <a:r>
              <a:rPr lang="tr-TR" dirty="0">
                <a:solidFill>
                  <a:srgbClr val="000000"/>
                </a:solidFill>
              </a:rPr>
              <a:t>Dünya’mızın şekline sınıfımıza getirdiğimiz küreden baktığımızda top gibi tam yuvarlak olmadığını görürüz.Bu şekle ve uzaydan çekilen fotoğraflara baktığımızda Dünya’mız alt ve üstten basık ortası hafif şişkin bir durumdadır.Dünya’mızın bu biçimine Geoit denir.Dünya’mızı portakala ve geceleri gördüğümüz Ay’a benzetebiliriz</a:t>
            </a:r>
            <a:r>
              <a:rPr lang="tr-TR" dirty="0" smtClean="0">
                <a:solidFill>
                  <a:srgbClr val="000000"/>
                </a:solidFill>
              </a:rPr>
              <a:t>. </a:t>
            </a:r>
            <a:endParaRPr lang="tr-TR" dirty="0">
              <a:solidFill>
                <a:srgbClr val="000000"/>
              </a:solidFill>
            </a:endParaRPr>
          </a:p>
        </p:txBody>
      </p:sp>
      <p:sp>
        <p:nvSpPr>
          <p:cNvPr id="4" name="3 Yuvarlatılmış Dikdörtgen"/>
          <p:cNvSpPr/>
          <p:nvPr/>
        </p:nvSpPr>
        <p:spPr>
          <a:xfrm>
            <a:off x="2843808" y="6093296"/>
            <a:ext cx="2808312" cy="333375"/>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tr-T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nSpc>
                <a:spcPct val="115000"/>
              </a:lnSpc>
              <a:spcAft>
                <a:spcPts val="1000"/>
              </a:spcAft>
            </a:pPr>
            <a:r>
              <a:rPr lang="tr-TR" sz="2400" u="sng" dirty="0" smtClean="0">
                <a:solidFill>
                  <a:schemeClr val="bg1"/>
                </a:solidFill>
                <a:hlinkClick r:id="rId2"/>
              </a:rPr>
              <a:t>www.</a:t>
            </a:r>
            <a:r>
              <a:rPr lang="tr-TR" sz="2400" u="sng" dirty="0" err="1" smtClean="0">
                <a:solidFill>
                  <a:schemeClr val="bg1"/>
                </a:solidFill>
                <a:hlinkClick r:id="rId2"/>
              </a:rPr>
              <a:t>sorubak</a:t>
            </a:r>
            <a:r>
              <a:rPr lang="tr-TR" sz="2400" u="sng" dirty="0" smtClean="0">
                <a:solidFill>
                  <a:schemeClr val="bg1"/>
                </a:solidFill>
                <a:hlinkClick r:id="rId2"/>
              </a:rPr>
              <a:t>.com</a:t>
            </a:r>
            <a:endParaRPr lang="tr-TR" sz="2400" dirty="0">
              <a:solidFill>
                <a:schemeClr val="bg1"/>
              </a:solidFill>
              <a:effectLst/>
              <a:ea typeface="Calibri"/>
              <a:cs typeface="Times New Roman"/>
            </a:endParaRPr>
          </a:p>
        </p:txBody>
      </p:sp>
    </p:spTree>
    <p:extLst>
      <p:ext uri="{BB962C8B-B14F-4D97-AF65-F5344CB8AC3E}">
        <p14:creationId xmlns:p14="http://schemas.microsoft.com/office/powerpoint/2010/main" xmlns="" val="3111047854"/>
      </p:ext>
    </p:extLst>
  </p:cSld>
  <p:clrMapOvr>
    <a:masterClrMapping/>
  </p:clrMapOvr>
  <mc:AlternateContent xmlns:mc="http://schemas.openxmlformats.org/markup-compatibility/2006">
    <mc:Choice xmlns:p14="http://schemas.microsoft.com/office/powerpoint/2010/main" xmlns="" Requires="p14">
      <p:transition spd="slow" p14:dur="1600">
        <p14:prism isInverted="1"/>
      </p:transition>
    </mc:Choice>
    <mc:Fallback>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1" y="0"/>
            <a:ext cx="9144001" cy="68580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1613454375"/>
      </p:ext>
    </p:extLst>
  </p:cSld>
  <p:clrMapOvr>
    <a:masterClrMapping/>
  </p:clrMapOvr>
  <mc:AlternateContent xmlns:mc="http://schemas.openxmlformats.org/markup-compatibility/2006">
    <mc:Choice xmlns:p14="http://schemas.microsoft.com/office/powerpoint/2010/main" xmlns="" Requires="p14">
      <p:transition spd="slow" p14:dur="1600">
        <p14:prism isInverted="1"/>
      </p:transition>
    </mc:Choice>
    <mc:Fallback>
      <p:transition spd="slow">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smtClean="0"/>
              <a:t>MİNERAL – KAYAÇ – MADEN </a:t>
            </a:r>
            <a:endParaRPr lang="tr-TR" dirty="0"/>
          </a:p>
        </p:txBody>
      </p:sp>
      <p:sp>
        <p:nvSpPr>
          <p:cNvPr id="3" name="İçerik Yer Tutucusu 2"/>
          <p:cNvSpPr>
            <a:spLocks noGrp="1"/>
          </p:cNvSpPr>
          <p:nvPr>
            <p:ph idx="1"/>
          </p:nvPr>
        </p:nvSpPr>
        <p:spPr/>
        <p:txBody>
          <a:bodyPr/>
          <a:lstStyle/>
          <a:p>
            <a:r>
              <a:rPr lang="tr-TR" dirty="0" smtClean="0">
                <a:solidFill>
                  <a:srgbClr val="000000"/>
                </a:solidFill>
              </a:rPr>
              <a:t>Kayaçlar </a:t>
            </a:r>
            <a:r>
              <a:rPr lang="tr-TR" dirty="0">
                <a:solidFill>
                  <a:srgbClr val="000000"/>
                </a:solidFill>
              </a:rPr>
              <a:t>birkaç mineralin oluşturduğu bir unsurdur. Maden ise </a:t>
            </a:r>
            <a:r>
              <a:rPr lang="tr-TR" dirty="0" smtClean="0">
                <a:solidFill>
                  <a:srgbClr val="000000"/>
                </a:solidFill>
              </a:rPr>
              <a:t> işlenebilen , </a:t>
            </a:r>
            <a:r>
              <a:rPr lang="tr-TR" dirty="0">
                <a:solidFill>
                  <a:srgbClr val="000000"/>
                </a:solidFill>
              </a:rPr>
              <a:t>ekonomik değeri olan minerallerdir </a:t>
            </a:r>
          </a:p>
          <a:p>
            <a:pPr marL="0" indent="0">
              <a:buNone/>
            </a:pPr>
            <a:endParaRPr lang="tr-TR" dirty="0">
              <a:solidFill>
                <a:srgbClr val="000000"/>
              </a:solidFill>
            </a:endParaRPr>
          </a:p>
        </p:txBody>
      </p:sp>
    </p:spTree>
    <p:extLst>
      <p:ext uri="{BB962C8B-B14F-4D97-AF65-F5344CB8AC3E}">
        <p14:creationId xmlns:p14="http://schemas.microsoft.com/office/powerpoint/2010/main" xmlns="" val="2761560477"/>
      </p:ext>
    </p:extLst>
  </p:cSld>
  <p:clrMapOvr>
    <a:masterClrMapping/>
  </p:clrMapOvr>
  <mc:AlternateContent xmlns:mc="http://schemas.openxmlformats.org/markup-compatibility/2006">
    <mc:Choice xmlns:p14="http://schemas.microsoft.com/office/powerpoint/2010/main" xmlns="" Requires="p14">
      <p:transition spd="slow" p14:dur="1600">
        <p14:prism isInverted="1"/>
      </p:transition>
    </mc:Choice>
    <mc:Fallback>
      <p:transition spd="slow">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2620270849"/>
      </p:ext>
    </p:extLst>
  </p:cSld>
  <p:clrMapOvr>
    <a:masterClrMapping/>
  </p:clrMapOvr>
  <mc:AlternateContent xmlns:mc="http://schemas.openxmlformats.org/markup-compatibility/2006">
    <mc:Choice xmlns:p14="http://schemas.microsoft.com/office/powerpoint/2010/main" xmlns="" Requires="p14">
      <p:transition spd="slow" p14:dur="1600">
        <p14:prism isInverted="1"/>
      </p:transition>
    </mc:Choice>
    <mc:Fallback>
      <p:transition spd="slow">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smtClean="0"/>
              <a:t>EROZYON</a:t>
            </a:r>
            <a:endParaRPr lang="tr-TR" dirty="0"/>
          </a:p>
        </p:txBody>
      </p:sp>
      <p:sp>
        <p:nvSpPr>
          <p:cNvPr id="3" name="İçerik Yer Tutucusu 2"/>
          <p:cNvSpPr>
            <a:spLocks noGrp="1"/>
          </p:cNvSpPr>
          <p:nvPr>
            <p:ph idx="1"/>
          </p:nvPr>
        </p:nvSpPr>
        <p:spPr/>
        <p:txBody>
          <a:bodyPr/>
          <a:lstStyle/>
          <a:p>
            <a:r>
              <a:rPr lang="tr-TR" dirty="0">
                <a:solidFill>
                  <a:srgbClr val="000000"/>
                </a:solidFill>
              </a:rPr>
              <a:t>Toprağın akarsular, sel suları ve rüzgarlar gibi dış kuvvetlerin etkisiyle aşındırılıp taşınması ve sürüklenmesi olayına erozyon denir.</a:t>
            </a:r>
          </a:p>
        </p:txBody>
      </p:sp>
    </p:spTree>
    <p:extLst>
      <p:ext uri="{BB962C8B-B14F-4D97-AF65-F5344CB8AC3E}">
        <p14:creationId xmlns:p14="http://schemas.microsoft.com/office/powerpoint/2010/main" xmlns="" val="3813571361"/>
      </p:ext>
    </p:extLst>
  </p:cSld>
  <p:clrMapOvr>
    <a:masterClrMapping/>
  </p:clrMapOvr>
  <mc:AlternateContent xmlns:mc="http://schemas.openxmlformats.org/markup-compatibility/2006">
    <mc:Choice xmlns:p14="http://schemas.microsoft.com/office/powerpoint/2010/main" xmlns="" Requires="p14">
      <p:transition spd="slow" p14:dur="1600">
        <p14:prism isInverted="1"/>
      </p:transition>
    </mc:Choice>
    <mc:Fallback>
      <p:transition spd="slow">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0" y="0"/>
            <a:ext cx="9144000" cy="688925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1509642990"/>
      </p:ext>
    </p:extLst>
  </p:cSld>
  <p:clrMapOvr>
    <a:masterClrMapping/>
  </p:clrMapOvr>
  <mc:AlternateContent xmlns:mc="http://schemas.openxmlformats.org/markup-compatibility/2006">
    <mc:Choice xmlns:p14="http://schemas.microsoft.com/office/powerpoint/2010/main" xmlns="" Requires="p14">
      <p:transition spd="slow" p14:dur="1600">
        <p14:prism isInverted="1"/>
      </p:transition>
    </mc:Choice>
    <mc:Fallback>
      <p:transition spd="slow">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0" y="1"/>
            <a:ext cx="9144000" cy="68580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2368857900"/>
      </p:ext>
    </p:extLst>
  </p:cSld>
  <p:clrMapOvr>
    <a:masterClrMapping/>
  </p:clrMapOvr>
  <mc:AlternateContent xmlns:mc="http://schemas.openxmlformats.org/markup-compatibility/2006">
    <mc:Choice xmlns:p14="http://schemas.microsoft.com/office/powerpoint/2010/main" xmlns="" Requires="p14">
      <p:transition spd="slow" p14:dur="1600">
        <p14:prism isInverted="1"/>
      </p:transition>
    </mc:Choice>
    <mc:Fallback>
      <p:transition spd="slow">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4"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0" y="-25604"/>
            <a:ext cx="9144000" cy="688360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1802597903"/>
      </p:ext>
    </p:extLst>
  </p:cSld>
  <p:clrMapOvr>
    <a:masterClrMapping/>
  </p:clrMapOvr>
  <mc:AlternateContent xmlns:mc="http://schemas.openxmlformats.org/markup-compatibility/2006">
    <mc:Choice xmlns:p14="http://schemas.microsoft.com/office/powerpoint/2010/main" xmlns="" Requires="p14">
      <p:transition spd="slow" p14:dur="1600">
        <p14:prism isInverted="1"/>
      </p:transition>
    </mc:Choice>
    <mc:Fallback>
      <p:transition spd="slow">
        <p:fad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smtClean="0"/>
              <a:t>TOPRAK , SU ,  HAVA KİRLİLİĞİ</a:t>
            </a:r>
            <a:endParaRPr lang="tr-TR" dirty="0"/>
          </a:p>
        </p:txBody>
      </p:sp>
      <p:sp>
        <p:nvSpPr>
          <p:cNvPr id="3" name="İçerik Yer Tutucusu 2"/>
          <p:cNvSpPr>
            <a:spLocks noGrp="1"/>
          </p:cNvSpPr>
          <p:nvPr>
            <p:ph idx="1"/>
          </p:nvPr>
        </p:nvSpPr>
        <p:spPr/>
        <p:txBody>
          <a:bodyPr/>
          <a:lstStyle/>
          <a:p>
            <a:r>
              <a:rPr lang="tr-TR" dirty="0" smtClean="0">
                <a:solidFill>
                  <a:srgbClr val="000000"/>
                </a:solidFill>
              </a:rPr>
              <a:t>Kısaca çevre kirliliği.</a:t>
            </a:r>
            <a:endParaRPr lang="tr-TR" dirty="0">
              <a:solidFill>
                <a:srgbClr val="000000"/>
              </a:solidFill>
            </a:endParaRPr>
          </a:p>
        </p:txBody>
      </p:sp>
    </p:spTree>
    <p:extLst>
      <p:ext uri="{BB962C8B-B14F-4D97-AF65-F5344CB8AC3E}">
        <p14:creationId xmlns:p14="http://schemas.microsoft.com/office/powerpoint/2010/main" xmlns="" val="1322935225"/>
      </p:ext>
    </p:extLst>
  </p:cSld>
  <p:clrMapOvr>
    <a:masterClrMapping/>
  </p:clrMapOvr>
  <mc:AlternateContent xmlns:mc="http://schemas.openxmlformats.org/markup-compatibility/2006">
    <mc:Choice xmlns:p14="http://schemas.microsoft.com/office/powerpoint/2010/main" xmlns="" Requires="p14">
      <p:transition spd="slow" p14:dur="1600">
        <p14:prism isInverted="1"/>
      </p:transition>
    </mc:Choice>
    <mc:Fallback>
      <p:transition spd="slow">
        <p:fade/>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3091766198"/>
      </p:ext>
    </p:extLst>
  </p:cSld>
  <p:clrMapOvr>
    <a:masterClrMapping/>
  </p:clrMapOvr>
  <mc:AlternateContent xmlns:mc="http://schemas.openxmlformats.org/markup-compatibility/2006">
    <mc:Choice xmlns:p14="http://schemas.microsoft.com/office/powerpoint/2010/main" xmlns="" Requires="p14">
      <p:transition spd="slow" p14:dur="1600">
        <p14:prism isInverted="1"/>
      </p:transition>
    </mc:Choice>
    <mc:Fallback>
      <p:transition spd="slow">
        <p:fade/>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241558570"/>
      </p:ext>
    </p:extLst>
  </p:cSld>
  <p:clrMapOvr>
    <a:masterClrMapping/>
  </p:clrMapOvr>
  <mc:AlternateContent xmlns:mc="http://schemas.openxmlformats.org/markup-compatibility/2006">
    <mc:Choice xmlns:p14="http://schemas.microsoft.com/office/powerpoint/2010/main" xmlns="" Requires="p14">
      <p:transition spd="slow" p14:dur="1600">
        <p14:prism isInverted="1"/>
      </p:transition>
    </mc:Choice>
    <mc:Fallback>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12252" y="0"/>
            <a:ext cx="9156251" cy="68580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1963248475"/>
      </p:ext>
    </p:extLst>
  </p:cSld>
  <p:clrMapOvr>
    <a:masterClrMapping/>
  </p:clrMapOvr>
  <mc:AlternateContent xmlns:mc="http://schemas.openxmlformats.org/markup-compatibility/2006">
    <mc:Choice xmlns:p14="http://schemas.microsoft.com/office/powerpoint/2010/main" xmlns="" Requires="p14">
      <p:transition spd="slow" p14:dur="1600">
        <p14:prism isInverted="1"/>
      </p:transition>
    </mc:Choice>
    <mc:Fallback>
      <p:transition spd="slow">
        <p:fade/>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1465854660"/>
      </p:ext>
    </p:extLst>
  </p:cSld>
  <p:clrMapOvr>
    <a:masterClrMapping/>
  </p:clrMapOvr>
  <mc:AlternateContent xmlns:mc="http://schemas.openxmlformats.org/markup-compatibility/2006">
    <mc:Choice xmlns:p14="http://schemas.microsoft.com/office/powerpoint/2010/main" xmlns="" Requires="p14">
      <p:transition spd="slow" p14:dur="1600">
        <p14:prism isInverted="1"/>
      </p:transition>
    </mc:Choice>
    <mc:Fallback>
      <p:transition spd="slow">
        <p:fade/>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0" name="Picture 2" descr="C:\Users\w7\Desktop\Bu Benim Tarzım\tumblr_mmaf34N2lh1rlg2fpo1_500.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0" y="0"/>
            <a:ext cx="9144000" cy="6857999"/>
          </a:xfrm>
          <a:prstGeom prst="rect">
            <a:avLst/>
          </a:prstGeom>
          <a:noFill/>
          <a:extLst>
            <a:ext uri="{909E8E84-426E-40DD-AFC4-6F175D3DCCD1}">
              <a14:hiddenFill xmlns:a14="http://schemas.microsoft.com/office/drawing/2010/main" xmlns="">
                <a:solidFill>
                  <a:srgbClr val="FFFFFF"/>
                </a:solidFill>
              </a14:hiddenFill>
            </a:ext>
          </a:extLst>
        </p:spPr>
      </p:pic>
      <p:sp>
        <p:nvSpPr>
          <p:cNvPr id="4" name="Metin kutusu 3"/>
          <p:cNvSpPr txBox="1"/>
          <p:nvPr/>
        </p:nvSpPr>
        <p:spPr>
          <a:xfrm>
            <a:off x="13867" y="0"/>
            <a:ext cx="9144000" cy="1200329"/>
          </a:xfrm>
          <a:prstGeom prst="rect">
            <a:avLst/>
          </a:prstGeom>
          <a:noFill/>
        </p:spPr>
        <p:txBody>
          <a:bodyPr wrap="square" rtlCol="0">
            <a:spAutoFit/>
          </a:bodyPr>
          <a:lstStyle/>
          <a:p>
            <a:r>
              <a:rPr lang="tr-TR" dirty="0" smtClean="0">
                <a:solidFill>
                  <a:schemeClr val="tx1">
                    <a:lumMod val="60000"/>
                    <a:lumOff val="40000"/>
                  </a:schemeClr>
                </a:solidFill>
                <a:latin typeface="Curlz MT" pitchFamily="82" charset="0"/>
              </a:rPr>
              <a:t>HAZIRLAYAN :NEHİR ÇEPNİ </a:t>
            </a:r>
          </a:p>
          <a:p>
            <a:r>
              <a:rPr lang="tr-TR" dirty="0" smtClean="0">
                <a:solidFill>
                  <a:schemeClr val="tx1">
                    <a:lumMod val="60000"/>
                    <a:lumOff val="40000"/>
                  </a:schemeClr>
                </a:solidFill>
                <a:latin typeface="Curlz MT" pitchFamily="82" charset="0"/>
              </a:rPr>
              <a:t>NO:509</a:t>
            </a:r>
          </a:p>
          <a:p>
            <a:r>
              <a:rPr lang="tr-TR" dirty="0" smtClean="0">
                <a:solidFill>
                  <a:schemeClr val="tx1">
                    <a:lumMod val="60000"/>
                    <a:lumOff val="40000"/>
                  </a:schemeClr>
                </a:solidFill>
                <a:latin typeface="Curlz MT" pitchFamily="82" charset="0"/>
              </a:rPr>
              <a:t>SIN IF:4/D</a:t>
            </a:r>
          </a:p>
          <a:p>
            <a:r>
              <a:rPr lang="tr-TR" dirty="0" smtClean="0">
                <a:solidFill>
                  <a:schemeClr val="tx1">
                    <a:lumMod val="60000"/>
                    <a:lumOff val="40000"/>
                  </a:schemeClr>
                </a:solidFill>
                <a:latin typeface="Curlz MT" pitchFamily="82" charset="0"/>
              </a:rPr>
              <a:t>BENİ İZLEDİĞİNİZ İÇİN TEŞEKKÜRLER</a:t>
            </a:r>
            <a:endParaRPr lang="tr-TR" dirty="0">
              <a:solidFill>
                <a:schemeClr val="tx1">
                  <a:lumMod val="60000"/>
                  <a:lumOff val="40000"/>
                </a:schemeClr>
              </a:solidFill>
              <a:latin typeface="Curlz MT" pitchFamily="82" charset="0"/>
            </a:endParaRPr>
          </a:p>
        </p:txBody>
      </p:sp>
      <p:sp>
        <p:nvSpPr>
          <p:cNvPr id="5" name="4 Yuvarlatılmış Dikdörtgen"/>
          <p:cNvSpPr/>
          <p:nvPr/>
        </p:nvSpPr>
        <p:spPr>
          <a:xfrm>
            <a:off x="0" y="1268760"/>
            <a:ext cx="2808312" cy="333375"/>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tr-T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nSpc>
                <a:spcPct val="115000"/>
              </a:lnSpc>
              <a:spcAft>
                <a:spcPts val="1000"/>
              </a:spcAft>
            </a:pPr>
            <a:r>
              <a:rPr lang="tr-TR" sz="2400" u="sng" dirty="0" smtClean="0">
                <a:solidFill>
                  <a:schemeClr val="bg1"/>
                </a:solidFill>
                <a:hlinkClick r:id="rId3"/>
              </a:rPr>
              <a:t>www.</a:t>
            </a:r>
            <a:r>
              <a:rPr lang="tr-TR" sz="2400" u="sng" dirty="0" err="1" smtClean="0">
                <a:solidFill>
                  <a:schemeClr val="bg1"/>
                </a:solidFill>
                <a:hlinkClick r:id="rId3"/>
              </a:rPr>
              <a:t>sorubak</a:t>
            </a:r>
            <a:r>
              <a:rPr lang="tr-TR" sz="2400" u="sng" dirty="0" smtClean="0">
                <a:solidFill>
                  <a:schemeClr val="bg1"/>
                </a:solidFill>
                <a:hlinkClick r:id="rId3"/>
              </a:rPr>
              <a:t>.com</a:t>
            </a:r>
            <a:endParaRPr lang="tr-TR" sz="2400" dirty="0">
              <a:solidFill>
                <a:schemeClr val="bg1"/>
              </a:solidFill>
              <a:effectLst/>
              <a:ea typeface="Calibri"/>
              <a:cs typeface="Times New Roman"/>
            </a:endParaRPr>
          </a:p>
        </p:txBody>
      </p:sp>
    </p:spTree>
    <p:extLst>
      <p:ext uri="{BB962C8B-B14F-4D97-AF65-F5344CB8AC3E}">
        <p14:creationId xmlns:p14="http://schemas.microsoft.com/office/powerpoint/2010/main" xmlns="" val="3742968100"/>
      </p:ext>
    </p:extLst>
  </p:cSld>
  <p:clrMapOvr>
    <a:masterClrMapping/>
  </p:clrMapOvr>
  <mc:AlternateContent xmlns:mc="http://schemas.openxmlformats.org/markup-compatibility/2006">
    <mc:Choice xmlns:p14="http://schemas.microsoft.com/office/powerpoint/2010/main" xmlns="" Requires="p14">
      <p:transition spd="slow" p14:dur="2500">
        <p:checker/>
      </p:transition>
    </mc:Choice>
    <mc:Fallback>
      <p:transition spd="slow">
        <p:checker/>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normAutofit/>
          </a:bodyPr>
          <a:lstStyle/>
          <a:p>
            <a:r>
              <a:rPr lang="tr-TR" dirty="0" smtClean="0"/>
              <a:t>KÂŞİFLER</a:t>
            </a:r>
            <a:endParaRPr lang="tr-TR" dirty="0"/>
          </a:p>
        </p:txBody>
      </p:sp>
      <p:sp>
        <p:nvSpPr>
          <p:cNvPr id="3" name="İçerik Yer Tutucusu 2"/>
          <p:cNvSpPr>
            <a:spLocks noGrp="1"/>
          </p:cNvSpPr>
          <p:nvPr>
            <p:ph idx="1"/>
          </p:nvPr>
        </p:nvSpPr>
        <p:spPr/>
        <p:txBody>
          <a:bodyPr>
            <a:normAutofit fontScale="92500" lnSpcReduction="20000"/>
          </a:bodyPr>
          <a:lstStyle/>
          <a:p>
            <a:r>
              <a:rPr lang="tr-TR" dirty="0" smtClean="0">
                <a:solidFill>
                  <a:srgbClr val="000000"/>
                </a:solidFill>
              </a:rPr>
              <a:t>Dünyanın düz olduğuna inanan insanlar denize açıldıklarında düşeceklerini sanıyorlardı.  17.  yüzyıl ’da İtalyan bilim adamı Galileo </a:t>
            </a:r>
          </a:p>
          <a:p>
            <a:pPr marL="0" indent="0">
              <a:buNone/>
            </a:pPr>
            <a:r>
              <a:rPr lang="tr-TR" dirty="0">
                <a:solidFill>
                  <a:srgbClr val="000000"/>
                </a:solidFill>
              </a:rPr>
              <a:t> </a:t>
            </a:r>
            <a:r>
              <a:rPr lang="tr-TR" dirty="0" smtClean="0">
                <a:solidFill>
                  <a:srgbClr val="000000"/>
                </a:solidFill>
              </a:rPr>
              <a:t>   Dünya ‘</a:t>
            </a:r>
            <a:r>
              <a:rPr lang="tr-TR" dirty="0" err="1" smtClean="0">
                <a:solidFill>
                  <a:srgbClr val="000000"/>
                </a:solidFill>
              </a:rPr>
              <a:t>nın</a:t>
            </a:r>
            <a:r>
              <a:rPr lang="tr-TR" dirty="0" smtClean="0">
                <a:solidFill>
                  <a:srgbClr val="000000"/>
                </a:solidFill>
              </a:rPr>
              <a:t>  yuvarlak olduğunu ve kendi</a:t>
            </a:r>
          </a:p>
          <a:p>
            <a:pPr marL="0" indent="0">
              <a:buNone/>
            </a:pPr>
            <a:r>
              <a:rPr lang="tr-TR" dirty="0">
                <a:solidFill>
                  <a:srgbClr val="000000"/>
                </a:solidFill>
              </a:rPr>
              <a:t> </a:t>
            </a:r>
            <a:r>
              <a:rPr lang="tr-TR" dirty="0" smtClean="0">
                <a:solidFill>
                  <a:srgbClr val="000000"/>
                </a:solidFill>
              </a:rPr>
              <a:t>   etrafında döndüğünü kanıtladı. Galileo aynı </a:t>
            </a:r>
          </a:p>
          <a:p>
            <a:pPr marL="0" indent="0">
              <a:buNone/>
            </a:pPr>
            <a:r>
              <a:rPr lang="tr-TR" dirty="0">
                <a:solidFill>
                  <a:srgbClr val="000000"/>
                </a:solidFill>
              </a:rPr>
              <a:t> </a:t>
            </a:r>
            <a:r>
              <a:rPr lang="tr-TR" dirty="0" smtClean="0">
                <a:solidFill>
                  <a:srgbClr val="000000"/>
                </a:solidFill>
              </a:rPr>
              <a:t>   zamanda teleskobu gök bilimi gözlemlerince</a:t>
            </a:r>
          </a:p>
          <a:p>
            <a:pPr marL="0" indent="0">
              <a:buNone/>
            </a:pPr>
            <a:r>
              <a:rPr lang="tr-TR" dirty="0">
                <a:solidFill>
                  <a:srgbClr val="000000"/>
                </a:solidFill>
              </a:rPr>
              <a:t> </a:t>
            </a:r>
            <a:r>
              <a:rPr lang="tr-TR" dirty="0" smtClean="0">
                <a:solidFill>
                  <a:srgbClr val="000000"/>
                </a:solidFill>
              </a:rPr>
              <a:t>   kullandığı için teleskobik gök bilimi </a:t>
            </a:r>
          </a:p>
          <a:p>
            <a:pPr marL="0" indent="0">
              <a:buNone/>
            </a:pPr>
            <a:r>
              <a:rPr lang="tr-TR" dirty="0">
                <a:solidFill>
                  <a:srgbClr val="000000"/>
                </a:solidFill>
              </a:rPr>
              <a:t> </a:t>
            </a:r>
            <a:r>
              <a:rPr lang="tr-TR" dirty="0" smtClean="0">
                <a:solidFill>
                  <a:srgbClr val="000000"/>
                </a:solidFill>
              </a:rPr>
              <a:t>   kurucularındandır. Ancak  Galileo ‘</a:t>
            </a:r>
            <a:r>
              <a:rPr lang="tr-TR" dirty="0" err="1" smtClean="0">
                <a:solidFill>
                  <a:srgbClr val="000000"/>
                </a:solidFill>
              </a:rPr>
              <a:t>nun</a:t>
            </a:r>
            <a:r>
              <a:rPr lang="tr-TR" dirty="0" smtClean="0">
                <a:solidFill>
                  <a:srgbClr val="000000"/>
                </a:solidFill>
              </a:rPr>
              <a:t> görüşleri,</a:t>
            </a:r>
          </a:p>
          <a:p>
            <a:pPr marL="0" indent="0">
              <a:buNone/>
            </a:pPr>
            <a:r>
              <a:rPr lang="tr-TR" dirty="0">
                <a:solidFill>
                  <a:srgbClr val="000000"/>
                </a:solidFill>
              </a:rPr>
              <a:t> </a:t>
            </a:r>
            <a:r>
              <a:rPr lang="tr-TR" dirty="0" smtClean="0">
                <a:solidFill>
                  <a:srgbClr val="000000"/>
                </a:solidFill>
              </a:rPr>
              <a:t>   o dönemde ,dine saygısızlık olarak  değerlendi-</a:t>
            </a:r>
          </a:p>
          <a:p>
            <a:pPr marL="0" indent="0">
              <a:buNone/>
            </a:pPr>
            <a:r>
              <a:rPr lang="tr-TR" dirty="0">
                <a:solidFill>
                  <a:srgbClr val="000000"/>
                </a:solidFill>
              </a:rPr>
              <a:t> </a:t>
            </a:r>
            <a:r>
              <a:rPr lang="tr-TR" dirty="0" smtClean="0">
                <a:solidFill>
                  <a:srgbClr val="000000"/>
                </a:solidFill>
              </a:rPr>
              <a:t>   </a:t>
            </a:r>
            <a:r>
              <a:rPr lang="tr-TR" dirty="0" err="1" smtClean="0">
                <a:solidFill>
                  <a:srgbClr val="000000"/>
                </a:solidFill>
              </a:rPr>
              <a:t>rilmiş</a:t>
            </a:r>
            <a:r>
              <a:rPr lang="tr-TR" dirty="0" smtClean="0">
                <a:solidFill>
                  <a:srgbClr val="000000"/>
                </a:solidFill>
              </a:rPr>
              <a:t> ve cezalandırılmış.  </a:t>
            </a:r>
          </a:p>
          <a:p>
            <a:pPr marL="0" indent="0">
              <a:buNone/>
            </a:pPr>
            <a:endParaRPr lang="tr-TR" dirty="0">
              <a:solidFill>
                <a:srgbClr val="000000"/>
              </a:solidFill>
            </a:endParaRPr>
          </a:p>
        </p:txBody>
      </p:sp>
    </p:spTree>
    <p:extLst>
      <p:ext uri="{BB962C8B-B14F-4D97-AF65-F5344CB8AC3E}">
        <p14:creationId xmlns:p14="http://schemas.microsoft.com/office/powerpoint/2010/main" xmlns="" val="175355063"/>
      </p:ext>
    </p:extLst>
  </p:cSld>
  <p:clrMapOvr>
    <a:masterClrMapping/>
  </p:clrMapOvr>
  <mc:AlternateContent xmlns:mc="http://schemas.openxmlformats.org/markup-compatibility/2006">
    <mc:Choice xmlns:p14="http://schemas.microsoft.com/office/powerpoint/2010/main" xmlns="" Requires="p14">
      <p:transition spd="slow" p14:dur="1600">
        <p14:prism isInverted="1"/>
      </p:transition>
    </mc:Choice>
    <mc:Fallback>
      <p:transition spd="slow">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http://upload.wikimedia.org/wikipedia/commons/d/d4/Justus_Sustermans_-_Portrait_of_Galileo_Galilei,_1636.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53557" y="0"/>
            <a:ext cx="9197558" cy="6857999"/>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1327205905"/>
      </p:ext>
    </p:extLst>
  </p:cSld>
  <p:clrMapOvr>
    <a:masterClrMapping/>
  </p:clrMapOvr>
  <mc:AlternateContent xmlns:mc="http://schemas.openxmlformats.org/markup-compatibility/2006">
    <mc:Choice xmlns:p14="http://schemas.microsoft.com/office/powerpoint/2010/main" xmlns="" Requires="p14">
      <p:transition spd="slow" p14:dur="1600">
        <p14:prism isInverted="1"/>
      </p:transition>
    </mc:Choice>
    <mc:Fallback>
      <p:transition spd="slow">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smtClean="0"/>
              <a:t>KÂŞİFLER</a:t>
            </a:r>
            <a:endParaRPr lang="tr-TR" dirty="0"/>
          </a:p>
        </p:txBody>
      </p:sp>
      <p:sp>
        <p:nvSpPr>
          <p:cNvPr id="3" name="İçerik Yer Tutucusu 2"/>
          <p:cNvSpPr>
            <a:spLocks noGrp="1"/>
          </p:cNvSpPr>
          <p:nvPr>
            <p:ph idx="1"/>
          </p:nvPr>
        </p:nvSpPr>
        <p:spPr/>
        <p:txBody>
          <a:bodyPr/>
          <a:lstStyle/>
          <a:p>
            <a:r>
              <a:rPr lang="tr-TR" dirty="0" smtClean="0">
                <a:solidFill>
                  <a:srgbClr val="000000"/>
                </a:solidFill>
              </a:rPr>
              <a:t>16 . Yüzyıl ‘da Portekizli denizci </a:t>
            </a:r>
            <a:r>
              <a:rPr lang="tr-TR" dirty="0" err="1" smtClean="0">
                <a:solidFill>
                  <a:srgbClr val="000000"/>
                </a:solidFill>
              </a:rPr>
              <a:t>Macellan</a:t>
            </a:r>
            <a:r>
              <a:rPr lang="tr-TR" dirty="0" smtClean="0">
                <a:solidFill>
                  <a:srgbClr val="000000"/>
                </a:solidFill>
              </a:rPr>
              <a:t> da dünyanın çevresinde dolaşan ilk denizci olmuştur. </a:t>
            </a:r>
            <a:r>
              <a:rPr lang="tr-TR" dirty="0" err="1" smtClean="0">
                <a:solidFill>
                  <a:srgbClr val="000000"/>
                </a:solidFill>
              </a:rPr>
              <a:t>Macellan</a:t>
            </a:r>
            <a:r>
              <a:rPr lang="tr-TR" dirty="0" smtClean="0">
                <a:solidFill>
                  <a:srgbClr val="000000"/>
                </a:solidFill>
              </a:rPr>
              <a:t> ve mürettebatı.  İspanya’dan yola çıkarak sürekli batıya gitmişler ve aynı yere geri dönmüşler.</a:t>
            </a:r>
            <a:endParaRPr lang="tr-TR" dirty="0">
              <a:solidFill>
                <a:srgbClr val="000000"/>
              </a:solidFill>
            </a:endParaRPr>
          </a:p>
        </p:txBody>
      </p:sp>
    </p:spTree>
    <p:extLst>
      <p:ext uri="{BB962C8B-B14F-4D97-AF65-F5344CB8AC3E}">
        <p14:creationId xmlns:p14="http://schemas.microsoft.com/office/powerpoint/2010/main" xmlns="" val="2991428887"/>
      </p:ext>
    </p:extLst>
  </p:cSld>
  <p:clrMapOvr>
    <a:masterClrMapping/>
  </p:clrMapOvr>
  <mc:AlternateContent xmlns:mc="http://schemas.openxmlformats.org/markup-compatibility/2006">
    <mc:Choice xmlns:p14="http://schemas.microsoft.com/office/powerpoint/2010/main" xmlns="" Requires="p14">
      <p:transition spd="slow" p14:dur="1600">
        <p14:prism isInverted="1"/>
      </p:transition>
    </mc:Choice>
    <mc:Fallback>
      <p:transition spd="slow">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AutoShape 2" descr="data:image/jpeg;base64,/9j/4AAQSkZJRgABAQAAAQABAAD/2wBDAAkGBwgHBgkIBwgKCgkLDRYPDQwMDRsUFRAWIB0iIiAdHx8kKDQsJCYxJx8fLT0tMTU3Ojo6Iys/RD84QzQ5Ojf/2wBDAQoKCg0MDRoPDxo3JR8lNzc3Nzc3Nzc3Nzc3Nzc3Nzc3Nzc3Nzc3Nzc3Nzc3Nzc3Nzc3Nzc3Nzc3Nzc3Nzc3Nzf/wAARCAC9AKwDASIAAhEBAxEB/8QAGwAAAgMBAQEAAAAAAAAAAAAAAgMBBAYABQf/xAA3EAACAQMDAwMCBQIEBwEAAAABAhEAAyEEEjEiQVEFE2EGcSMyQoGhFJEHUrHhFiQzQ2LB0XL/xAAZAQADAQEBAAAAAAAAAAAAAAAAAQIDBAX/xAAhEQADAQACAgMBAQEAAAAAAAAAAQIRAyESMRMiQQQyUf/aAAwDAQACEQMRAD8AwCXLxJGFHCiSAogcDtXN7rEwbZkRJ5jvn7Uq44ZWusZjsSZpCam4VOCUGYPevPw7F7LUvtIJnbiR2j/aB+1SQuyGUE7cnZMjxVW1fDsYESCNu6IqwbwL7SIJEfnNJobD6H5QAdlmR+9RbWTlVAWSN5k/saVJUrtbaCJgCucsBDNM8dNHYsZZBUsTMk8iKnakdK44FV90gLOR3MCuuXjbttcPUV4FWkUg9Tes2LXXEjICDNUm15jdb06xtjrFJeS6s6hnkyWOKi77TH86qO4DTWqQFq367qEfdbs6cAHA2nHemWfXrqgJcsWmWIwSteUfbU9J3DyK7EU8Qdnrr6vpnn37LrgCQFarOn1+heVFy2ARw6wazpQg5H3+K4gcCpcJkU+zWItm4pKBOZBUcilXbYSQw3qVGKzli5qEzZY9PeeK9LQ+thytvUKqg8XB+o/NQ+J/gtRY2Iz+5+scDickwa5nK9RQ7zJnmAfPz5p15T7g6Qe+OKABXJ68BY+BipLQkLbYW4Agc9GTQqiDlBgR1RTlXaIgERzgVDqDgdW3+9JiYdi4ykQoELAIjB7UW33JYqhJ5le/f9qizauFmVFWZkA8VIn/ALjMrdwBQloihdKsQu1gQuIqshuBiNxdfhaZdV9vX18gMq80CKTJONomNuatAvY1LZa4NqwY/wAtWRbAPDMx4JFUUuEXAQRkd5BAq3aKtJS4+P1AcUmizroDIGXpAHJpq3JIBCyREHx5pa3OnaXVifmP4orCQWDkdORPikAq7cS1JO1fA5mqVy/dv5J2rBIAoNRdN1989ztA7Cis22dBuONvHitUsQtFMScklY7GogiDtH9uasjTByAhLimHSXyIW2QAe4ijzn/o+ykRLyQBjgUbKAs086K6MspX9ppb23CkHNNNP9B9LRXuNtNsGFfLR3NLWZJ7cURXGaiaZlunFDBbdEcClurptJAM/wClSdx3QemhZgAI29ODPerRJo/RtQb2iK7z79rB+3arZRgB7ggRGcg1W+lxae1dJYe8zD8PwsV6t60NpZvzH5Nc9r7GkvootagglQI4k8VL2zs3Bc7u3erVxJIyIC/lkSaG4QtsBCVkyD2PxUjA0gJvQ0jJ/wBKcggGdhJM5FDpbk3iFZfcXDSe/FWHs9ZkqZgjb9qGBn9QnuMYdelWj5NUtKAkM1oHcJ5iPIq5c2sSd4ggkHiq9tyUlmQ56gpNNPoM7IKLu3qu0HjPNWrLAIQSDvwV70CFbrIGJJAgTwBRMVJIIYkf5aCjmEEqFAJ7ET/NM04MFS3VBx+1KViG81Ytsu7dEGMUYB4yqAIYyRirGmQXGVT2MVOvsFGe6glZkgdqt/T2lfV+paezbTeWeQo5MCqp/XQU7WI+pfQf0Tor+jGq19n3C/ANa9vor0RhB0Nsj5mvH9K+qR6KtrSes6Q6aycLfQ7lH/68Vsbev07hSl1SrCQ04Io4J4bjb9mfN8sX9TOXvoH0e4GC2BbHYhjis96v9CaGyrCzeuT4ZQQf/dbH1j6q9K9JlNTqVN48W1yxrxm+sNDqv+rZ1FpT+VmTFZ/0xwysh4zT+d8tV910fKPWPQtPprrI/wCYnEnis3rPTPaPSS1bn6pvW9Rrrj23wTKkCcVntRLWoGTWXFyUktZvyROPDLvuRiFURwZoR2Aq1qlHukGJqsRtau6XpxNDNJqbmk1Fq9ZP4lvgHj7VtdJcTXWbeotyEcTjse4rBM3Vx81svpNmb0u4pYwt1go+wzU8i60cvsu3bPtyzgtSdsKTE94I/irNwPsEZ2tGTyaUbghge1ZYWJ0igXt/5Scn5FPViZ2mBNKsKRcYkyoxAFEjWkBDBwZ4ikwPJv2haACqdwgkxkYzVUhVtdRk7hJGasbSJYEgjtPNKXCMZUQZpIoYri2iuAvOIwaBzLSJk8mamDbadykEGjghgdwMjgDiqAWFnK0VpjMFZ+1RbcKGjFNsD9WBQgGoPxAyjjma9X6X0bN67pm0gKXmLRB+DxXlxLQD/atd/h6EX6i0/uThTBbyaVy2hw8rT1PV21P/ACmnT0hL6su73AXJBnueD5Ir0vV2Gj+krKhdl1r3tooMhRJgCe3zWz1Hp+jHWLCG43CgYJ+RWU+tHsDUabRsSFtoSZGCTWNx8S7NeLk+a1KMp6H6SNXrH1ettXL1rcQLhfaHYc7nPAH96Zq/XCuqu2dJoHt27Ri4vuF1I+BEit/9Jaaw3pU2m3KzfpPBirGu+nbOsuW2uX3CI4cqsAMQZE+aJ4K5J8kVX9MxyNM+X/U+hW2tm/aslUuCYiIxWX1bi3ZJ2jAkV9W/xGSzb0agGGmQBXyjXNuti3MSQKUTjcv8HVKpTK+msL7KzaV3eWJPYV5PqdpLWtYJwQDWjOluE2yilLalQWJih/4c1PqV1dSLtq3ZuJ0lsmPMc5Nb8NfbWYWvFaZW3bN19ttdzNhAOSeK3no3p50Hp6adm/EyXEZk070j0LTemxcQm7fiPcYDH2HFegyqWZiTuIrW3piihdtRG4K2I57VWu2gFOInsDXo3wPb3KmROaq5YCVJ+YrJjRStJ7d2e8nH7UL3FDQylvB81ZVdzsSpDDjxS0CwY7GOKAPEtr+IYliGkwJ3UCHIJAWdwkrxnvR2rYLEKzAgwCMRUQTdK/nZpM+aCgSbe8gkHs0jH3orUj8uZXvQsuWjG4Y+Kbt6Tu2iIjOTTGLLKZAGe580SjA5HzXW1U/BHPeadA48Vcomgraw3f7nvXr/AEtqhp/X9MVYAqTuk+a8ciBJNP8ATVuf1Ft7IY3GbAijlWy0i+JpV2farnqGqRW12ntpctp0Bbr7Nw/8Se9Yr136ubV+qWNVptNsazIC3CGmcHiqvqX1BfuI+nupvZAFt21XCfMea8vR65dIrnUW7T+4Jx+k+M1zqMlTTNsfl5QjR/RX1G+l19xNRAs6lpI7K9bLW+tNo7g2sWRxI8Cvkd9Uvt7micW7oy1s969DT+t3dRpP6XVt+KohX7/ap5I5F1D6Lj4nW2i99Y+sNrrnsmcGD8/NYjVgOwUGCWAB8Vf9R1Vx7zOxO4zNeTduFpYGdpBquGWvZny8mPF6NXp/SyWQam4rouQoGT95r1YUKiosSOBwI8VGjYXdNZuHO5AQQKcI6ekma6phL0c9U6JCwoEiT5qtq2ASFUliRVxht2mAO0mq9xvxJHI+KT9ElC/cxhZxgUm3IUwAPIqxdkk7jxwfNU5uhuomD2qGCYlmf+oI2gII2keaNQMnZJnJnk+aWQ3vZwD38VzllaC+09xUso8VnEbhIkwIHFRbuCy7ENwm0Ejv5FIFwsdp3KTmJmaBd46WMDsfFPChjstx9wOPnFNuKpTcCCVkCquxI27hjsKs2pAtyUAnG6lgBLvZUwoAkcR+9NdWUg9qCywLqWnaD+ntTLwDM20kgcdsVqiWA5MjGPvVzQ3P6ZvdjKjGeK8+6xZraKBEyav6K211yvAimCPX+n9VcXV3NQR+NdddrNmK0PqN31HUqbF7Radiwn3FMT/FYRzcsOHUTBmJ8V6Vr6hv3bwYu7JOVnHjFZPhVds6I5qhYjtXauC6WRVRlORurzNbfc6kXFAWPnmvW0hv6slnEDkgiqXq9hVYFImMirldYRd/bTyPVLxubWU88waqhSijdlQJNWdgJ2lck96qaolF2C5ufAwKpRhlVaa/0H1Szf0lu2l+LqKFIYRXspeLAAmWB5r5ctxrdwEEh+x4itF6R9Rtai36gDct9rqjqX70ZnaBLo23uyADBHyagkPMH+wqpp9VZ1NsPYdbiRO5abbeDuk1LZJX1DQjRVVNzCW78VbukdXTMn/NSLgjEgQczSEuyvH4hBTBOaReUG43HMVYeVcEsu2eP3oBZDlmaZJMxUspGSeQ7q9shwMT2HiiRiy7ioJOKm9vtgiSX39/FDaf8IbuR2qvws5LBdiCMHmnlWlSw29pXmlo3Xx07Z5pyKOpYUyQRJM1KGSu8iWg5xAiKYz52nkCkOQhCqpGZOeK43raCXO4jsKtCaCGbqysn71eRjp75lSNw81417VzdUhCq9jNXk1Ze0FuAlh3qsDC3rNUHtkBSoA7+ar+kkHdIk9qpXbm9++3uCat6BhazETxmqXQz2hqns2hteCf0gVVu23vvN0H+xogbZQbpmeRUanV20EBuBR0Kipq1t2UMSRWf1UBgwkyZJNehrtUX4I2jk15l0m4u5RIPA8UyAd0uD2qeDKiZ70IBAG4EH5o46ZpaUhtjXanS3N+luFCO47/ALVqfRvqRLzezr2FtyelwOlv/lY/aSMZqCDtInntFJpMT6R9LdfwkCbWSJxzzzSpDAy4OO1ZH0T1fUaMpZL7tOzgbXaAvzPNaGzrbF1fcsMCCYx3/wBpmsmmhJplhzvCBTz/AOPg1PuXEJVXgA+KJwVtbpbgHBrraA7jPJ81OjMjrUIFsu1oFk3SrElfhvnmqy3D7ZYiBx967UXhdcLu6U3QY5ljSQ1wWwAQO8RWmBr0tWbsPu2kjbFPW8AgZmJbwp5+BXnvc9kg5NwrxHFVQ1zdvnJzT8Qp4Wv6kM6mCwH6Z5oRdLM7KQuOKr28wT2xTCJ74FUlgS+hpdmUMVkcVNu+6ZLEg9qUz7120IECPFMoe94lgRx8U23rcBQCc1UXBxiuWd2BJpAei+suAQGgeBVW9qrjdxnyaU77mJHT8A122QJE0AQS5BEA/ejd1ZgNvbMYg0O0fpEEeaIJ+psz2Hah1gsFsH6iQTtHmjKFQZ4owIB8Hie4roPYnNLRg7VxBMR4oXTp6mUfBqxtCAHbnyaReck5BjtFJMBe8KRD/PFP0msuaa8LtlgCwhhGCPtSfbvXASLZxyYqFUiColh2NX0RXRt9H6ppdVpItMGZwAVZhIg+KuprjaBXaCJJBAHmvnK3HtvvtnYxO4RyDWu9O9R0mr0iXNZdVL46WXb3rG4ztAqMvcb2+rBJkkjv+1Q99whZSCHQr+WpuBbkKsYwWJiD/wDKRuxIGGPT9q1SJ5Bly5bvI9xnZrrORt2wAOxmkm4Z4qAwzJ71B89qvDNMMc5owRDZ7UAEiajP2qWi9GKQw2ykfPNThcAzFLIAO4EEV0zQMawkfNEJUA7guf70rYVPVTCXthIdCGzjJFBpqGBjBDx9jigHUTtJx2B4ppXcoLglSYkDNJLLkCY7eagoIDOTk96mSMAY80JO0LOakNuMAx9zQBzSee1NsMDieKSXG4y0073ANM35NwMDyaGhi7l12cqqzTrLCzbfdAZ0jiarrcFvKxubmkvvLmZp4IstqDctFEwqiPvVVCVz5OaN5W0GGJMUBEKIIlu3imkRTJuKm9vallBnJjFF7DKB0M8iZRjFDbW4OLRbtMYo7obTMLe9vyK2D5UH/wB1SMkCzBWAYdopKuAGCjn+Km47OzFsEcUECTxVJGV09JRlWQ+ftRSLgVT045oMGoViHOB96YpfY8NA+KgstCM1MDxSw1TwkdR2JABE1IAWFPNcjBWI+KBjLTU52UmNZi6y3JNcokgxwKUGb9qYDIxSKn2OLsygDEGYJqFtEqxg9OT4NAjdXmnMxCEgkCcjzSZqDd5jwKhO9E3E8k/xQgxI80kGgsED5PapvMpVAvFcF2gkwaQDvaOIp4LyRatW9tsswE9qWQTGc96K7e2sbY4EQaWzT8UJAOxsRbhOwNLEDIFJfZvc2ixQHDEUssYac1IyAO3MU0sMbelpdRbXTqlq0y3QAHffIYzMxSlLkdLtjGR4obeMsoIHaibpPU5JOcUEpiLk7iYwZoMbgSJFNvKULBrgKqSBHeaSY81ojNrSZEmMCcVHJxUUdpZMzQJIm2pHNFUEkCSv81ytPakaHNzURUsMTUDNIpeiVzmmLwa4TBBUV1rKEVJc+zrbAHNGx3EGejxSykHuf2pgEoBxSZodgSSoHzQTxBorjAAiQf3pZHFCAIyVAB75oCFFzaDRMybdpJH2qLOGKjIPxVGL/wB4MBAEPyOKC6ylcVZutp71vd+VlxHeqzKNxUH96lGr6QsGjmgqVJJgVZg1oQJHea7e3j+a6G71H7GkGM66Mso4OaWlvPNWHAIPkqpmgCxT0nAfbHmpVHX8on5qTG2e9QSVUHmaNAmJ6WzPcUDqbb7QZmuZ4UkDP3o7UEhzz96AOCMwwpIrvbggAH7UZJLmeK4dLdOKRrM6jgWJyuPiiVdvCmptKTdUbiJ8U24WViNxgGoNPHOxTDEqAfk1wgoCemiDNkTzVgq1i04DBg4A6lBigeaU7olZI/ioUAmDTWgvtIxUQA+BRo8wTABNcmLkiub8x+9Nsgc0/wAJxbpECIg/uKEDcxYVZf8AKaAKBbBApJg1qK5t5qQhDA0c5pnzT0UzgsHP+1QUYmaYSSQCcSKhpAWG7H/U0isP/9k="/>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prstTxWarp prst="textNoShape">
              <a:avLst/>
            </a:prstTxWarp>
          </a:bodyPr>
          <a:lstStyle/>
          <a:p>
            <a:endParaRPr lang="tr-TR"/>
          </a:p>
        </p:txBody>
      </p:sp>
      <p:sp>
        <p:nvSpPr>
          <p:cNvPr id="5" name="AutoShape 4" descr="data:image/jpeg;base64,/9j/4AAQSkZJRgABAQAAAQABAAD/2wBDAAkGBwgHBgkIBwgKCgkLDRYPDQwMDRsUFRAWIB0iIiAdHx8kKDQsJCYxJx8fLT0tMTU3Ojo6Iys/RD84QzQ5Ojf/2wBDAQoKCg0MDRoPDxo3JR8lNzc3Nzc3Nzc3Nzc3Nzc3Nzc3Nzc3Nzc3Nzc3Nzc3Nzc3Nzc3Nzc3Nzc3Nzc3Nzc3Nzf/wAARCAC9AKwDASIAAhEBAxEB/8QAGwAAAgMBAQEAAAAAAAAAAAAAAgMBBAYABQf/xAA3EAACAQMDAwMCBQIEBwEAAAABAhEAAyEEEjEiQVEFE2EGcSMyQoGhFJEHUrHhFiQzQ2LB0XL/xAAZAQADAQEBAAAAAAAAAAAAAAAAAQIDBAX/xAAhEQADAQACAgMBAQEAAAAAAAAAAQIRAyESMRMiQQQyUf/aAAwDAQACEQMRAD8AwCXLxJGFHCiSAogcDtXN7rEwbZkRJ5jvn7Uq44ZWusZjsSZpCam4VOCUGYPevPw7F7LUvtIJnbiR2j/aB+1SQuyGUE7cnZMjxVW1fDsYESCNu6IqwbwL7SIJEfnNJobD6H5QAdlmR+9RbWTlVAWSN5k/saVJUrtbaCJgCucsBDNM8dNHYsZZBUsTMk8iKnakdK44FV90gLOR3MCuuXjbttcPUV4FWkUg9Tes2LXXEjICDNUm15jdb06xtjrFJeS6s6hnkyWOKi77TH86qO4DTWqQFq367qEfdbs6cAHA2nHemWfXrqgJcsWmWIwSteUfbU9J3DyK7EU8Qdnrr6vpnn37LrgCQFarOn1+heVFy2ARw6wazpQg5H3+K4gcCpcJkU+zWItm4pKBOZBUcilXbYSQw3qVGKzli5qEzZY9PeeK9LQ+thytvUKqg8XB+o/NQ+J/gtRY2Iz+5+scDickwa5nK9RQ7zJnmAfPz5p15T7g6Qe+OKABXJ68BY+BipLQkLbYW4Agc9GTQqiDlBgR1RTlXaIgERzgVDqDgdW3+9JiYdi4ykQoELAIjB7UW33JYqhJ5le/f9qizauFmVFWZkA8VIn/ALjMrdwBQloihdKsQu1gQuIqshuBiNxdfhaZdV9vX18gMq80CKTJONomNuatAvY1LZa4NqwY/wAtWRbAPDMx4JFUUuEXAQRkd5BAq3aKtJS4+P1AcUmizroDIGXpAHJpq3JIBCyREHx5pa3OnaXVifmP4orCQWDkdORPikAq7cS1JO1fA5mqVy/dv5J2rBIAoNRdN1989ztA7Cis22dBuONvHitUsQtFMScklY7GogiDtH9uasjTByAhLimHSXyIW2QAe4ijzn/o+ykRLyQBjgUbKAs086K6MspX9ppb23CkHNNNP9B9LRXuNtNsGFfLR3NLWZJ7cURXGaiaZlunFDBbdEcClurptJAM/wClSdx3QemhZgAI29ODPerRJo/RtQb2iK7z79rB+3arZRgB7ggRGcg1W+lxae1dJYe8zD8PwsV6t60NpZvzH5Nc9r7GkvootagglQI4k8VL2zs3Bc7u3erVxJIyIC/lkSaG4QtsBCVkyD2PxUjA0gJvQ0jJ/wBKcggGdhJM5FDpbk3iFZfcXDSe/FWHs9ZkqZgjb9qGBn9QnuMYdelWj5NUtKAkM1oHcJ5iPIq5c2sSd4ggkHiq9tyUlmQ56gpNNPoM7IKLu3qu0HjPNWrLAIQSDvwV70CFbrIGJJAgTwBRMVJIIYkf5aCjmEEqFAJ7ET/NM04MFS3VBx+1KViG81Ytsu7dEGMUYB4yqAIYyRirGmQXGVT2MVOvsFGe6glZkgdqt/T2lfV+paezbTeWeQo5MCqp/XQU7WI+pfQf0Tor+jGq19n3C/ANa9vor0RhB0Nsj5mvH9K+qR6KtrSes6Q6aycLfQ7lH/68Vsbev07hSl1SrCQ04Io4J4bjb9mfN8sX9TOXvoH0e4GC2BbHYhjis96v9CaGyrCzeuT4ZQQf/dbH1j6q9K9JlNTqVN48W1yxrxm+sNDqv+rZ1FpT+VmTFZ/0xwysh4zT+d8tV910fKPWPQtPprrI/wCYnEnis3rPTPaPSS1bn6pvW9Rrrj23wTKkCcVntRLWoGTWXFyUktZvyROPDLvuRiFURwZoR2Aq1qlHukGJqsRtau6XpxNDNJqbmk1Fq9ZP4lvgHj7VtdJcTXWbeotyEcTjse4rBM3Vx81svpNmb0u4pYwt1go+wzU8i60cvsu3bPtyzgtSdsKTE94I/irNwPsEZ2tGTyaUbghge1ZYWJ0igXt/5Scn5FPViZ2mBNKsKRcYkyoxAFEjWkBDBwZ4ikwPJv2haACqdwgkxkYzVUhVtdRk7hJGasbSJYEgjtPNKXCMZUQZpIoYri2iuAvOIwaBzLSJk8mamDbadykEGjghgdwMjgDiqAWFnK0VpjMFZ+1RbcKGjFNsD9WBQgGoPxAyjjma9X6X0bN67pm0gKXmLRB+DxXlxLQD/atd/h6EX6i0/uThTBbyaVy2hw8rT1PV21P/ACmnT0hL6su73AXJBnueD5Ir0vV2Gj+krKhdl1r3tooMhRJgCe3zWz1Hp+jHWLCG43CgYJ+RWU+tHsDUabRsSFtoSZGCTWNx8S7NeLk+a1KMp6H6SNXrH1ettXL1rcQLhfaHYc7nPAH96Zq/XCuqu2dJoHt27Ri4vuF1I+BEit/9Jaaw3pU2m3KzfpPBirGu+nbOsuW2uX3CI4cqsAMQZE+aJ4K5J8kVX9MxyNM+X/U+hW2tm/aslUuCYiIxWX1bi3ZJ2jAkV9W/xGSzb0agGGmQBXyjXNuti3MSQKUTjcv8HVKpTK+msL7KzaV3eWJPYV5PqdpLWtYJwQDWjOluE2yilLalQWJih/4c1PqV1dSLtq3ZuJ0lsmPMc5Nb8NfbWYWvFaZW3bN19ttdzNhAOSeK3no3p50Hp6adm/EyXEZk070j0LTemxcQm7fiPcYDH2HFegyqWZiTuIrW3piihdtRG4K2I57VWu2gFOInsDXo3wPb3KmROaq5YCVJ+YrJjRStJ7d2e8nH7UL3FDQylvB81ZVdzsSpDDjxS0CwY7GOKAPEtr+IYliGkwJ3UCHIJAWdwkrxnvR2rYLEKzAgwCMRUQTdK/nZpM+aCgSbe8gkHs0jH3orUj8uZXvQsuWjG4Y+Kbt6Tu2iIjOTTGLLKZAGe580SjA5HzXW1U/BHPeadA48Vcomgraw3f7nvXr/AEtqhp/X9MVYAqTuk+a8ciBJNP8ATVuf1Ft7IY3GbAijlWy0i+JpV2farnqGqRW12ntpctp0Bbr7Nw/8Se9Yr136ubV+qWNVptNsazIC3CGmcHiqvqX1BfuI+nupvZAFt21XCfMea8vR65dIrnUW7T+4Jx+k+M1zqMlTTNsfl5QjR/RX1G+l19xNRAs6lpI7K9bLW+tNo7g2sWRxI8Cvkd9Uvt7micW7oy1s969DT+t3dRpP6XVt+KohX7/ap5I5F1D6Lj4nW2i99Y+sNrrnsmcGD8/NYjVgOwUGCWAB8Vf9R1Vx7zOxO4zNeTduFpYGdpBquGWvZny8mPF6NXp/SyWQam4rouQoGT95r1YUKiosSOBwI8VGjYXdNZuHO5AQQKcI6ekma6phL0c9U6JCwoEiT5qtq2ASFUliRVxht2mAO0mq9xvxJHI+KT9ElC/cxhZxgUm3IUwAPIqxdkk7jxwfNU5uhuomD2qGCYlmf+oI2gII2keaNQMnZJnJnk+aWQ3vZwD38VzllaC+09xUso8VnEbhIkwIHFRbuCy7ENwm0Ejv5FIFwsdp3KTmJmaBd46WMDsfFPChjstx9wOPnFNuKpTcCCVkCquxI27hjsKs2pAtyUAnG6lgBLvZUwoAkcR+9NdWUg9qCywLqWnaD+ntTLwDM20kgcdsVqiWA5MjGPvVzQ3P6ZvdjKjGeK8+6xZraKBEyav6K211yvAimCPX+n9VcXV3NQR+NdddrNmK0PqN31HUqbF7Radiwn3FMT/FYRzcsOHUTBmJ8V6Vr6hv3bwYu7JOVnHjFZPhVds6I5qhYjtXauC6WRVRlORurzNbfc6kXFAWPnmvW0hv6slnEDkgiqXq9hVYFImMirldYRd/bTyPVLxubWU88waqhSijdlQJNWdgJ2lck96qaolF2C5ufAwKpRhlVaa/0H1Szf0lu2l+LqKFIYRXspeLAAmWB5r5ctxrdwEEh+x4itF6R9Rtai36gDct9rqjqX70ZnaBLo23uyADBHyagkPMH+wqpp9VZ1NsPYdbiRO5abbeDuk1LZJX1DQjRVVNzCW78VbukdXTMn/NSLgjEgQczSEuyvH4hBTBOaReUG43HMVYeVcEsu2eP3oBZDlmaZJMxUspGSeQ7q9shwMT2HiiRiy7ioJOKm9vtgiSX39/FDaf8IbuR2qvws5LBdiCMHmnlWlSw29pXmlo3Xx07Z5pyKOpYUyQRJM1KGSu8iWg5xAiKYz52nkCkOQhCqpGZOeK43raCXO4jsKtCaCGbqysn71eRjp75lSNw81417VzdUhCq9jNXk1Ze0FuAlh3qsDC3rNUHtkBSoA7+ar+kkHdIk9qpXbm9++3uCat6BhazETxmqXQz2hqns2hteCf0gVVu23vvN0H+xogbZQbpmeRUanV20EBuBR0Kipq1t2UMSRWf1UBgwkyZJNehrtUX4I2jk15l0m4u5RIPA8UyAd0uD2qeDKiZ70IBAG4EH5o46ZpaUhtjXanS3N+luFCO47/ALVqfRvqRLzezr2FtyelwOlv/lY/aSMZqCDtInntFJpMT6R9LdfwkCbWSJxzzzSpDAy4OO1ZH0T1fUaMpZL7tOzgbXaAvzPNaGzrbF1fcsMCCYx3/wBpmsmmhJplhzvCBTz/AOPg1PuXEJVXgA+KJwVtbpbgHBrraA7jPJ81OjMjrUIFsu1oFk3SrElfhvnmqy3D7ZYiBx967UXhdcLu6U3QY5ljSQ1wWwAQO8RWmBr0tWbsPu2kjbFPW8AgZmJbwp5+BXnvc9kg5NwrxHFVQ1zdvnJzT8Qp4Wv6kM6mCwH6Z5oRdLM7KQuOKr28wT2xTCJ74FUlgS+hpdmUMVkcVNu+6ZLEg9qUz7120IECPFMoe94lgRx8U23rcBQCc1UXBxiuWd2BJpAei+suAQGgeBVW9qrjdxnyaU77mJHT8A122QJE0AQS5BEA/ejd1ZgNvbMYg0O0fpEEeaIJ+psz2Hah1gsFsH6iQTtHmjKFQZ4owIB8Hie4roPYnNLRg7VxBMR4oXTp6mUfBqxtCAHbnyaReck5BjtFJMBe8KRD/PFP0msuaa8LtlgCwhhGCPtSfbvXASLZxyYqFUiColh2NX0RXRt9H6ppdVpItMGZwAVZhIg+KuprjaBXaCJJBAHmvnK3HtvvtnYxO4RyDWu9O9R0mr0iXNZdVL46WXb3rG4ztAqMvcb2+rBJkkjv+1Q99whZSCHQr+WpuBbkKsYwWJiD/wDKRuxIGGPT9q1SJ5Bly5bvI9xnZrrORt2wAOxmkm4Z4qAwzJ71B89qvDNMMc5owRDZ7UAEiajP2qWi9GKQw2ykfPNThcAzFLIAO4EEV0zQMawkfNEJUA7guf70rYVPVTCXthIdCGzjJFBpqGBjBDx9jigHUTtJx2B4ppXcoLglSYkDNJLLkCY7eagoIDOTk96mSMAY80JO0LOakNuMAx9zQBzSee1NsMDieKSXG4y0073ANM35NwMDyaGhi7l12cqqzTrLCzbfdAZ0jiarrcFvKxubmkvvLmZp4IstqDctFEwqiPvVVCVz5OaN5W0GGJMUBEKIIlu3imkRTJuKm9vallBnJjFF7DKB0M8iZRjFDbW4OLRbtMYo7obTMLe9vyK2D5UH/wB1SMkCzBWAYdopKuAGCjn+Km47OzFsEcUECTxVJGV09JRlWQ+ftRSLgVT045oMGoViHOB96YpfY8NA+KgstCM1MDxSw1TwkdR2JABE1IAWFPNcjBWI+KBjLTU52UmNZi6y3JNcokgxwKUGb9qYDIxSKn2OLsygDEGYJqFtEqxg9OT4NAjdXmnMxCEgkCcjzSZqDd5jwKhO9E3E8k/xQgxI80kGgsED5PapvMpVAvFcF2gkwaQDvaOIp4LyRatW9tsswE9qWQTGc96K7e2sbY4EQaWzT8UJAOxsRbhOwNLEDIFJfZvc2ixQHDEUssYac1IyAO3MU0sMbelpdRbXTqlq0y3QAHffIYzMxSlLkdLtjGR4obeMsoIHaibpPU5JOcUEpiLk7iYwZoMbgSJFNvKULBrgKqSBHeaSY81ojNrSZEmMCcVHJxUUdpZMzQJIm2pHNFUEkCSv81ytPakaHNzURUsMTUDNIpeiVzmmLwa4TBBUV1rKEVJc+zrbAHNGx3EGejxSykHuf2pgEoBxSZodgSSoHzQTxBorjAAiQf3pZHFCAIyVAB75oCFFzaDRMybdpJH2qLOGKjIPxVGL/wB4MBAEPyOKC6ylcVZutp71vd+VlxHeqzKNxUH96lGr6QsGjmgqVJJgVZg1oQJHea7e3j+a6G71H7GkGM66Mso4OaWlvPNWHAIPkqpmgCxT0nAfbHmpVHX8on5qTG2e9QSVUHmaNAmJ6WzPcUDqbb7QZmuZ4UkDP3o7UEhzz96AOCMwwpIrvbggAH7UZJLmeK4dLdOKRrM6jgWJyuPiiVdvCmptKTdUbiJ8U24WViNxgGoNPHOxTDEqAfk1wgoCemiDNkTzVgq1i04DBg4A6lBigeaU7olZI/ioUAmDTWgvtIxUQA+BRo8wTABNcmLkiub8x+9Nsgc0/wAJxbpECIg/uKEDcxYVZf8AKaAKBbBApJg1qK5t5qQhDA0c5pnzT0UzgsHP+1QUYmaYSSQCcSKhpAWG7H/U0isP/9k="/>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prstTxWarp prst="textNoShape">
              <a:avLst/>
            </a:prstTxWarp>
          </a:bodyPr>
          <a:lstStyle/>
          <a:p>
            <a:endParaRPr lang="tr-TR"/>
          </a:p>
        </p:txBody>
      </p:sp>
      <p:pic>
        <p:nvPicPr>
          <p:cNvPr id="7173" name="Picture 5"/>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0" y="-9431"/>
            <a:ext cx="9144000" cy="686743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2265147299"/>
      </p:ext>
    </p:extLst>
  </p:cSld>
  <p:clrMapOvr>
    <a:masterClrMapping/>
  </p:clrMapOvr>
  <mc:AlternateContent xmlns:mc="http://schemas.openxmlformats.org/markup-compatibility/2006">
    <mc:Choice xmlns:p14="http://schemas.microsoft.com/office/powerpoint/2010/main" xmlns="" Requires="p14">
      <p:transition spd="slow" p14:dur="1600">
        <p14:prism isInverted="1"/>
      </p:transition>
    </mc:Choice>
    <mc:Fallback>
      <p:transition spd="slow">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smtClean="0"/>
              <a:t>DÜNYANIN KATMANLARI</a:t>
            </a:r>
            <a:endParaRPr lang="tr-TR" dirty="0"/>
          </a:p>
        </p:txBody>
      </p:sp>
      <p:sp>
        <p:nvSpPr>
          <p:cNvPr id="3" name="İçerik Yer Tutucusu 2"/>
          <p:cNvSpPr>
            <a:spLocks noGrp="1"/>
          </p:cNvSpPr>
          <p:nvPr>
            <p:ph idx="1"/>
          </p:nvPr>
        </p:nvSpPr>
        <p:spPr/>
        <p:txBody>
          <a:bodyPr>
            <a:normAutofit lnSpcReduction="10000"/>
          </a:bodyPr>
          <a:lstStyle/>
          <a:p>
            <a:r>
              <a:rPr lang="tr-TR" dirty="0">
                <a:solidFill>
                  <a:srgbClr val="000000"/>
                </a:solidFill>
              </a:rPr>
              <a:t>1. Gözlenebilir Katmanlar;</a:t>
            </a:r>
          </a:p>
          <a:p>
            <a:r>
              <a:rPr lang="tr-TR" dirty="0">
                <a:solidFill>
                  <a:srgbClr val="000000"/>
                </a:solidFill>
              </a:rPr>
              <a:t>A. Hava Küre(Atmosfer</a:t>
            </a:r>
            <a:r>
              <a:rPr lang="tr-TR" dirty="0" smtClean="0">
                <a:solidFill>
                  <a:srgbClr val="000000"/>
                </a:solidFill>
              </a:rPr>
              <a:t>)</a:t>
            </a:r>
            <a:endParaRPr lang="tr-TR" dirty="0">
              <a:solidFill>
                <a:srgbClr val="000000"/>
              </a:solidFill>
            </a:endParaRPr>
          </a:p>
          <a:p>
            <a:r>
              <a:rPr lang="tr-TR" dirty="0">
                <a:solidFill>
                  <a:srgbClr val="000000"/>
                </a:solidFill>
              </a:rPr>
              <a:t>B. Su </a:t>
            </a:r>
            <a:r>
              <a:rPr lang="tr-TR" dirty="0" smtClean="0">
                <a:solidFill>
                  <a:srgbClr val="000000"/>
                </a:solidFill>
              </a:rPr>
              <a:t>Küre</a:t>
            </a:r>
            <a:endParaRPr lang="tr-TR" dirty="0">
              <a:solidFill>
                <a:srgbClr val="000000"/>
              </a:solidFill>
            </a:endParaRPr>
          </a:p>
          <a:p>
            <a:r>
              <a:rPr lang="tr-TR" dirty="0">
                <a:solidFill>
                  <a:srgbClr val="000000"/>
                </a:solidFill>
              </a:rPr>
              <a:t>C. Taş Küre (Yer Kabuğu</a:t>
            </a:r>
            <a:r>
              <a:rPr lang="tr-TR" dirty="0" smtClean="0">
                <a:solidFill>
                  <a:srgbClr val="000000"/>
                </a:solidFill>
              </a:rPr>
              <a:t>)</a:t>
            </a:r>
          </a:p>
          <a:p>
            <a:pPr marL="0" indent="0">
              <a:buNone/>
            </a:pPr>
            <a:endParaRPr lang="tr-TR" dirty="0">
              <a:solidFill>
                <a:srgbClr val="000000"/>
              </a:solidFill>
            </a:endParaRPr>
          </a:p>
          <a:p>
            <a:r>
              <a:rPr lang="tr-TR" dirty="0">
                <a:solidFill>
                  <a:srgbClr val="000000"/>
                </a:solidFill>
              </a:rPr>
              <a:t>2.Gözlenemeyen Katmanlar;</a:t>
            </a:r>
          </a:p>
          <a:p>
            <a:r>
              <a:rPr lang="tr-TR" dirty="0">
                <a:solidFill>
                  <a:srgbClr val="000000"/>
                </a:solidFill>
              </a:rPr>
              <a:t>A. Ateş Küre (Manto</a:t>
            </a:r>
            <a:r>
              <a:rPr lang="tr-TR" dirty="0" smtClean="0">
                <a:solidFill>
                  <a:srgbClr val="000000"/>
                </a:solidFill>
              </a:rPr>
              <a:t>)</a:t>
            </a:r>
            <a:endParaRPr lang="tr-TR" dirty="0">
              <a:solidFill>
                <a:srgbClr val="000000"/>
              </a:solidFill>
            </a:endParaRPr>
          </a:p>
          <a:p>
            <a:r>
              <a:rPr lang="tr-TR" dirty="0">
                <a:solidFill>
                  <a:srgbClr val="000000"/>
                </a:solidFill>
              </a:rPr>
              <a:t>B. Ağır Küre (Çekirdek)</a:t>
            </a:r>
          </a:p>
          <a:p>
            <a:endParaRPr lang="tr-TR" dirty="0">
              <a:solidFill>
                <a:srgbClr val="000000"/>
              </a:solidFill>
            </a:endParaRPr>
          </a:p>
        </p:txBody>
      </p:sp>
    </p:spTree>
    <p:extLst>
      <p:ext uri="{BB962C8B-B14F-4D97-AF65-F5344CB8AC3E}">
        <p14:creationId xmlns:p14="http://schemas.microsoft.com/office/powerpoint/2010/main" xmlns="" val="2067846999"/>
      </p:ext>
    </p:extLst>
  </p:cSld>
  <p:clrMapOvr>
    <a:masterClrMapping/>
  </p:clrMapOvr>
  <mc:AlternateContent xmlns:mc="http://schemas.openxmlformats.org/markup-compatibility/2006">
    <mc:Choice xmlns:p14="http://schemas.microsoft.com/office/powerpoint/2010/main" xmlns="" Requires="p14">
      <p:transition spd="slow" p14:dur="1600">
        <p14:prism isInverted="1"/>
      </p:transition>
    </mc:Choice>
    <mc:Fallback>
      <p:transition spd="slow">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smtClean="0"/>
              <a:t>TAŞ KÜRE</a:t>
            </a:r>
            <a:endParaRPr lang="tr-TR" dirty="0"/>
          </a:p>
        </p:txBody>
      </p:sp>
      <p:sp>
        <p:nvSpPr>
          <p:cNvPr id="3" name="İçerik Yer Tutucusu 2"/>
          <p:cNvSpPr>
            <a:spLocks noGrp="1"/>
          </p:cNvSpPr>
          <p:nvPr>
            <p:ph idx="1"/>
          </p:nvPr>
        </p:nvSpPr>
        <p:spPr/>
        <p:txBody>
          <a:bodyPr/>
          <a:lstStyle/>
          <a:p>
            <a:r>
              <a:rPr lang="tr-TR" dirty="0" smtClean="0">
                <a:solidFill>
                  <a:srgbClr val="000000"/>
                </a:solidFill>
              </a:rPr>
              <a:t>Taş küre yer kabuğunun katmanlarından biridir.</a:t>
            </a:r>
            <a:endParaRPr lang="tr-TR" dirty="0">
              <a:solidFill>
                <a:srgbClr val="000000"/>
              </a:solidFill>
            </a:endParaRPr>
          </a:p>
        </p:txBody>
      </p:sp>
    </p:spTree>
    <p:extLst>
      <p:ext uri="{BB962C8B-B14F-4D97-AF65-F5344CB8AC3E}">
        <p14:creationId xmlns:p14="http://schemas.microsoft.com/office/powerpoint/2010/main" xmlns="" val="108134363"/>
      </p:ext>
    </p:extLst>
  </p:cSld>
  <p:clrMapOvr>
    <a:masterClrMapping/>
  </p:clrMapOvr>
  <mc:AlternateContent xmlns:mc="http://schemas.openxmlformats.org/markup-compatibility/2006">
    <mc:Choice xmlns:p14="http://schemas.microsoft.com/office/powerpoint/2010/main" xmlns="" Requires="p14">
      <p:transition spd="slow" p14:dur="1600">
        <p14:prism isInverted="1"/>
      </p:transition>
    </mc:Choice>
    <mc:Fallback>
      <p:transition spd="slow">
        <p:fade/>
      </p:transition>
    </mc:Fallback>
  </mc:AlternateContent>
  <p:timing>
    <p:tnLst>
      <p:par>
        <p:cTn id="1" dur="indefinite" restart="never" nodeType="tmRoot"/>
      </p:par>
    </p:tnLst>
  </p:timing>
</p:sld>
</file>

<file path=ppt/theme/theme1.xml><?xml version="1.0" encoding="utf-8"?>
<a:theme xmlns:a="http://schemas.openxmlformats.org/drawingml/2006/main" name="Ofis Teması">
  <a:themeElements>
    <a:clrScheme name="Özel 106">
      <a:dk1>
        <a:srgbClr val="FF0000"/>
      </a:dk1>
      <a:lt1>
        <a:srgbClr val="FFCC99"/>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99</TotalTime>
  <Words>343</Words>
  <Application>Microsoft Office PowerPoint</Application>
  <PresentationFormat>Ekran Gösterisi (4:3)</PresentationFormat>
  <Paragraphs>50</Paragraphs>
  <Slides>31</Slides>
  <Notes>1</Notes>
  <HiddenSlides>0</HiddenSlides>
  <MMClips>0</MMClips>
  <ScaleCrop>false</ScaleCrop>
  <HeadingPairs>
    <vt:vector size="4" baseType="variant">
      <vt:variant>
        <vt:lpstr>Tema</vt:lpstr>
      </vt:variant>
      <vt:variant>
        <vt:i4>1</vt:i4>
      </vt:variant>
      <vt:variant>
        <vt:lpstr>Slayt Başlıkları</vt:lpstr>
      </vt:variant>
      <vt:variant>
        <vt:i4>31</vt:i4>
      </vt:variant>
    </vt:vector>
  </HeadingPairs>
  <TitlesOfParts>
    <vt:vector size="32" baseType="lpstr">
      <vt:lpstr>Ofis Teması</vt:lpstr>
      <vt:lpstr>Slayt 1</vt:lpstr>
      <vt:lpstr>DÜNYANIN ŞEKLİ</vt:lpstr>
      <vt:lpstr>Slayt 3</vt:lpstr>
      <vt:lpstr>KÂŞİFLER</vt:lpstr>
      <vt:lpstr>Slayt 5</vt:lpstr>
      <vt:lpstr>KÂŞİFLER</vt:lpstr>
      <vt:lpstr>Slayt 7</vt:lpstr>
      <vt:lpstr>DÜNYANIN KATMANLARI</vt:lpstr>
      <vt:lpstr>TAŞ KÜRE</vt:lpstr>
      <vt:lpstr>Slayt 10</vt:lpstr>
      <vt:lpstr>SU KÜRE</vt:lpstr>
      <vt:lpstr>Slayt 12</vt:lpstr>
      <vt:lpstr>HAVA KÜRE</vt:lpstr>
      <vt:lpstr>Slayt 14</vt:lpstr>
      <vt:lpstr>ATEŞ KÜRE </vt:lpstr>
      <vt:lpstr>Slayt 16</vt:lpstr>
      <vt:lpstr>AĞIR KÜRE</vt:lpstr>
      <vt:lpstr>Slayt 18</vt:lpstr>
      <vt:lpstr>TOPRAK</vt:lpstr>
      <vt:lpstr>Slayt 20</vt:lpstr>
      <vt:lpstr>MİNERAL – KAYAÇ – MADEN </vt:lpstr>
      <vt:lpstr>Slayt 22</vt:lpstr>
      <vt:lpstr>EROZYON</vt:lpstr>
      <vt:lpstr>Slayt 24</vt:lpstr>
      <vt:lpstr>Slayt 25</vt:lpstr>
      <vt:lpstr>Slayt 26</vt:lpstr>
      <vt:lpstr>TOPRAK , SU ,  HAVA KİRLİLİĞİ</vt:lpstr>
      <vt:lpstr>Slayt 28</vt:lpstr>
      <vt:lpstr>Slayt 29</vt:lpstr>
      <vt:lpstr>Slayt 30</vt:lpstr>
      <vt:lpstr>Slayt 31</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www.sorubak.com</dc:title>
  <dc:subject>www.sorubak.com</dc:subject>
  <dc:creator>w7</dc:creator>
  <cp:keywords>www.sorubak.com</cp:keywords>
  <dc:description>www.sorubak.com</dc:description>
  <cp:lastModifiedBy>Dogan</cp:lastModifiedBy>
  <cp:revision>12</cp:revision>
  <dcterms:created xsi:type="dcterms:W3CDTF">2014-02-11T11:25:51Z</dcterms:created>
  <dcterms:modified xsi:type="dcterms:W3CDTF">2014-02-18T06:51:33Z</dcterms:modified>
  <cp:category>www.sorubak.com</cp:category>
</cp:coreProperties>
</file>