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72" r:id="rId9"/>
    <p:sldId id="271" r:id="rId10"/>
    <p:sldId id="264" r:id="rId11"/>
    <p:sldId id="262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804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CBF08C3-4B06-4DBF-8210-B872D4A5A67A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66A99A4-41C6-4B7F-861A-99751A37D4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F08C3-4B06-4DBF-8210-B872D4A5A67A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99A4-41C6-4B7F-861A-99751A37D4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F08C3-4B06-4DBF-8210-B872D4A5A67A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99A4-41C6-4B7F-861A-99751A37D4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CBF08C3-4B06-4DBF-8210-B872D4A5A67A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66A99A4-41C6-4B7F-861A-99751A37D46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CBF08C3-4B06-4DBF-8210-B872D4A5A67A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66A99A4-41C6-4B7F-861A-99751A37D4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F08C3-4B06-4DBF-8210-B872D4A5A67A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99A4-41C6-4B7F-861A-99751A37D46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F08C3-4B06-4DBF-8210-B872D4A5A67A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99A4-41C6-4B7F-861A-99751A37D46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CBF08C3-4B06-4DBF-8210-B872D4A5A67A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66A99A4-41C6-4B7F-861A-99751A37D46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F08C3-4B06-4DBF-8210-B872D4A5A67A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99A4-41C6-4B7F-861A-99751A37D4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CBF08C3-4B06-4DBF-8210-B872D4A5A67A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66A99A4-41C6-4B7F-861A-99751A37D46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CBF08C3-4B06-4DBF-8210-B872D4A5A67A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66A99A4-41C6-4B7F-861A-99751A37D46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CBF08C3-4B06-4DBF-8210-B872D4A5A67A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66A99A4-41C6-4B7F-861A-99751A37D46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785918" y="1785926"/>
            <a:ext cx="70006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Destek ve hareket </a:t>
            </a:r>
          </a:p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Sistemi soruları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3 Yuvarlatılmış Dikdörtgen"/>
          <p:cNvSpPr/>
          <p:nvPr/>
        </p:nvSpPr>
        <p:spPr>
          <a:xfrm>
            <a:off x="3203848" y="6309320"/>
            <a:ext cx="280831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u="sng" dirty="0" smtClean="0">
                <a:solidFill>
                  <a:schemeClr val="bg1"/>
                </a:solidFill>
                <a:hlinkClick r:id="rId2"/>
              </a:rPr>
              <a:t>www.</a:t>
            </a:r>
            <a:r>
              <a:rPr lang="tr-TR" sz="2400" u="sng" dirty="0" err="1" smtClean="0">
                <a:solidFill>
                  <a:schemeClr val="bg1"/>
                </a:solidFill>
                <a:hlinkClick r:id="rId2"/>
              </a:rPr>
              <a:t>sorubak</a:t>
            </a:r>
            <a:r>
              <a:rPr lang="tr-TR" sz="2400" u="sng" dirty="0" smtClean="0">
                <a:solidFill>
                  <a:schemeClr val="bg1"/>
                </a:solidFill>
                <a:hlinkClick r:id="rId2"/>
              </a:rPr>
              <a:t>.com</a:t>
            </a:r>
            <a:endParaRPr lang="tr-TR" sz="2400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VOLKAN_OLCAR\Desktop\imagesCAU3SSA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15404" cy="652814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42910" y="1071546"/>
            <a:ext cx="7467600" cy="4873752"/>
          </a:xfrm>
        </p:spPr>
        <p:txBody>
          <a:bodyPr>
            <a:norm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25.</a:t>
            </a:r>
            <a:r>
              <a:rPr lang="tr-TR" sz="4000" dirty="0" smtClean="0">
                <a:solidFill>
                  <a:srgbClr val="0000FF"/>
                </a:solidFill>
              </a:rPr>
              <a:t>Düz kasın yapısı nasıldır?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26.</a:t>
            </a:r>
            <a:r>
              <a:rPr lang="tr-TR" sz="4000" dirty="0" smtClean="0">
                <a:solidFill>
                  <a:srgbClr val="0000FF"/>
                </a:solidFill>
              </a:rPr>
              <a:t>Kalp kasının yapısı nasıldır?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27.</a:t>
            </a:r>
            <a:r>
              <a:rPr lang="tr-TR" sz="4000" dirty="0" smtClean="0">
                <a:solidFill>
                  <a:srgbClr val="0000FF"/>
                </a:solidFill>
              </a:rPr>
              <a:t>Kasılan kas nasıl değişir?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28.</a:t>
            </a:r>
            <a:r>
              <a:rPr lang="tr-TR" sz="4000" dirty="0" smtClean="0">
                <a:solidFill>
                  <a:srgbClr val="0000FF"/>
                </a:solidFill>
              </a:rPr>
              <a:t>Destek ve hareket sistemimizin sağlığı için neler yapmalıyız?</a:t>
            </a:r>
          </a:p>
        </p:txBody>
      </p:sp>
      <p:sp>
        <p:nvSpPr>
          <p:cNvPr id="4" name="3 Yuvarlatılmış Dikdörtgen"/>
          <p:cNvSpPr/>
          <p:nvPr/>
        </p:nvSpPr>
        <p:spPr>
          <a:xfrm>
            <a:off x="3203848" y="6309320"/>
            <a:ext cx="280831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u="sng" dirty="0" smtClean="0">
                <a:solidFill>
                  <a:schemeClr val="bg1"/>
                </a:solidFill>
                <a:hlinkClick r:id="rId2"/>
              </a:rPr>
              <a:t>www.</a:t>
            </a:r>
            <a:r>
              <a:rPr lang="tr-TR" sz="2400" u="sng" dirty="0" err="1" smtClean="0">
                <a:solidFill>
                  <a:schemeClr val="bg1"/>
                </a:solidFill>
                <a:hlinkClick r:id="rId2"/>
              </a:rPr>
              <a:t>sorubak</a:t>
            </a:r>
            <a:r>
              <a:rPr lang="tr-TR" sz="2400" u="sng" dirty="0" smtClean="0">
                <a:solidFill>
                  <a:schemeClr val="bg1"/>
                </a:solidFill>
                <a:hlinkClick r:id="rId2"/>
              </a:rPr>
              <a:t>.com</a:t>
            </a:r>
            <a:endParaRPr lang="tr-TR" sz="2400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226196"/>
          </a:xfrm>
        </p:spPr>
        <p:txBody>
          <a:bodyPr>
            <a:normAutofit/>
          </a:bodyPr>
          <a:lstStyle/>
          <a:p>
            <a:r>
              <a:rPr lang="tr-TR" sz="7200" dirty="0" smtClean="0">
                <a:solidFill>
                  <a:srgbClr val="FF0000"/>
                </a:solidFill>
              </a:rPr>
              <a:t>1.</a:t>
            </a:r>
            <a:r>
              <a:rPr lang="tr-TR" sz="7200" dirty="0" smtClean="0">
                <a:solidFill>
                  <a:srgbClr val="00B050"/>
                </a:solidFill>
              </a:rPr>
              <a:t>Kem</a:t>
            </a:r>
            <a:r>
              <a:rPr lang="tr-TR" sz="6000" dirty="0" smtClean="0">
                <a:solidFill>
                  <a:srgbClr val="00B050"/>
                </a:solidFill>
              </a:rPr>
              <a:t>İ</a:t>
            </a:r>
            <a:r>
              <a:rPr lang="tr-TR" sz="7200" dirty="0" smtClean="0">
                <a:solidFill>
                  <a:srgbClr val="00B050"/>
                </a:solidFill>
              </a:rPr>
              <a:t>ğe sertl</a:t>
            </a:r>
            <a:r>
              <a:rPr lang="tr-TR" sz="6000" dirty="0" smtClean="0">
                <a:solidFill>
                  <a:srgbClr val="00B050"/>
                </a:solidFill>
              </a:rPr>
              <a:t>İ</a:t>
            </a:r>
            <a:r>
              <a:rPr lang="tr-TR" sz="7200" dirty="0" smtClean="0">
                <a:solidFill>
                  <a:srgbClr val="00B050"/>
                </a:solidFill>
              </a:rPr>
              <a:t>k </a:t>
            </a:r>
            <a:r>
              <a:rPr lang="tr-TR" sz="7200" dirty="0" err="1" smtClean="0">
                <a:solidFill>
                  <a:srgbClr val="00B050"/>
                </a:solidFill>
              </a:rPr>
              <a:t>kazandiran</a:t>
            </a:r>
            <a:r>
              <a:rPr lang="tr-TR" sz="7200" dirty="0" smtClean="0">
                <a:solidFill>
                  <a:srgbClr val="00B050"/>
                </a:solidFill>
              </a:rPr>
              <a:t> maddeler </a:t>
            </a:r>
            <a:r>
              <a:rPr lang="tr-TR" sz="7200" dirty="0" err="1" smtClean="0">
                <a:solidFill>
                  <a:srgbClr val="00B050"/>
                </a:solidFill>
              </a:rPr>
              <a:t>nelerd</a:t>
            </a:r>
            <a:r>
              <a:rPr lang="tr-TR" sz="6000" dirty="0" err="1" smtClean="0">
                <a:solidFill>
                  <a:srgbClr val="00B050"/>
                </a:solidFill>
              </a:rPr>
              <a:t>İ</a:t>
            </a:r>
            <a:r>
              <a:rPr lang="tr-TR" sz="7200" dirty="0" err="1" smtClean="0">
                <a:solidFill>
                  <a:srgbClr val="00B050"/>
                </a:solidFill>
              </a:rPr>
              <a:t>r</a:t>
            </a:r>
            <a:r>
              <a:rPr lang="tr-TR" sz="7200" dirty="0" smtClean="0">
                <a:solidFill>
                  <a:srgbClr val="00B050"/>
                </a:solidFill>
              </a:rPr>
              <a:t>?</a:t>
            </a:r>
            <a:endParaRPr lang="tr-TR" sz="7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901014" cy="6188224"/>
          </a:xfrm>
        </p:spPr>
        <p:txBody>
          <a:bodyPr>
            <a:normAutofit/>
          </a:bodyPr>
          <a:lstStyle/>
          <a:p>
            <a:r>
              <a:rPr lang="tr-TR" sz="8000" dirty="0" smtClean="0">
                <a:solidFill>
                  <a:srgbClr val="FF0000"/>
                </a:solidFill>
              </a:rPr>
              <a:t>2.</a:t>
            </a:r>
            <a:r>
              <a:rPr lang="tr-TR" sz="4400" dirty="0" smtClean="0">
                <a:solidFill>
                  <a:srgbClr val="0000FF"/>
                </a:solidFill>
              </a:rPr>
              <a:t>Kemik dokusu nelerden oluşur?</a:t>
            </a:r>
            <a:endParaRPr lang="tr-TR" sz="4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0"/>
            <a:ext cx="7467600" cy="6473952"/>
          </a:xfrm>
        </p:spPr>
        <p:txBody>
          <a:bodyPr>
            <a:normAutofit lnSpcReduction="10000"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3.</a:t>
            </a:r>
            <a:r>
              <a:rPr lang="tr-TR" sz="4000" dirty="0" smtClean="0">
                <a:solidFill>
                  <a:srgbClr val="0000FF"/>
                </a:solidFill>
              </a:rPr>
              <a:t>Kemik canlı mıdır?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4.</a:t>
            </a:r>
            <a:r>
              <a:rPr lang="tr-TR" sz="4000" dirty="0" smtClean="0">
                <a:solidFill>
                  <a:srgbClr val="0000FF"/>
                </a:solidFill>
              </a:rPr>
              <a:t>Kemikler kaç çeşittir?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5.</a:t>
            </a:r>
            <a:r>
              <a:rPr lang="tr-TR" sz="4000" dirty="0" smtClean="0">
                <a:solidFill>
                  <a:srgbClr val="0000FF"/>
                </a:solidFill>
              </a:rPr>
              <a:t>Kemik zarının görevleri nelerdir?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6.</a:t>
            </a:r>
            <a:r>
              <a:rPr lang="tr-TR" sz="4000" dirty="0" smtClean="0">
                <a:solidFill>
                  <a:srgbClr val="0000FF"/>
                </a:solidFill>
              </a:rPr>
              <a:t>Sert kemik dokusunun yapısını anlatın.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7.</a:t>
            </a:r>
            <a:r>
              <a:rPr lang="tr-TR" sz="4000" dirty="0" smtClean="0">
                <a:solidFill>
                  <a:srgbClr val="0000FF"/>
                </a:solidFill>
              </a:rPr>
              <a:t>Sarı kemik iliği uzun kemiğin neresinde bulunur?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8.</a:t>
            </a:r>
            <a:r>
              <a:rPr lang="tr-TR" sz="4000" dirty="0" smtClean="0">
                <a:solidFill>
                  <a:srgbClr val="0000FF"/>
                </a:solidFill>
              </a:rPr>
              <a:t>Sarı kemik iliğinin görevi nedir?</a:t>
            </a:r>
            <a:endParaRPr lang="tr-TR" sz="4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 descr="C:\Users\VOLKAN_OLCAR\Desktop\Destek-ve-hareket-sisteminin-ozellikleri-70-1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0"/>
            <a:ext cx="8643966" cy="640773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71472" y="500042"/>
            <a:ext cx="7467600" cy="4873752"/>
          </a:xfrm>
        </p:spPr>
        <p:txBody>
          <a:bodyPr>
            <a:normAutofit lnSpcReduction="10000"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9.</a:t>
            </a:r>
            <a:r>
              <a:rPr lang="tr-TR" sz="4000" dirty="0" smtClean="0">
                <a:solidFill>
                  <a:srgbClr val="0000FF"/>
                </a:solidFill>
              </a:rPr>
              <a:t>Sarı kemik iliği hangi kemiklerde bulunmaz?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10.</a:t>
            </a:r>
            <a:r>
              <a:rPr lang="tr-TR" sz="4000" dirty="0" smtClean="0">
                <a:solidFill>
                  <a:srgbClr val="0000FF"/>
                </a:solidFill>
              </a:rPr>
              <a:t>Süngerimsi kemik dokuyu açıklayın.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11.</a:t>
            </a:r>
            <a:r>
              <a:rPr lang="tr-TR" sz="4000" dirty="0" smtClean="0">
                <a:solidFill>
                  <a:srgbClr val="0000FF"/>
                </a:solidFill>
              </a:rPr>
              <a:t>Kırmızı kemik iliğinin görevi nedir?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12.</a:t>
            </a:r>
            <a:r>
              <a:rPr lang="tr-TR" sz="4000" dirty="0" smtClean="0">
                <a:solidFill>
                  <a:srgbClr val="0000FF"/>
                </a:solidFill>
              </a:rPr>
              <a:t>Kemiklerin görevleri nelerdir?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362100" y="3244334"/>
            <a:ext cx="248786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.</a:t>
            </a:r>
            <a:endParaRPr lang="tr-TR" sz="4000" dirty="0" smtClean="0"/>
          </a:p>
          <a:p>
            <a:endParaRPr lang="tr-TR" sz="4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71472" y="571480"/>
            <a:ext cx="7467600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 smtClean="0">
                <a:solidFill>
                  <a:srgbClr val="FF0000"/>
                </a:solidFill>
              </a:rPr>
              <a:t>13.</a:t>
            </a:r>
            <a:r>
              <a:rPr lang="tr-TR" sz="4000" dirty="0" smtClean="0">
                <a:solidFill>
                  <a:srgbClr val="0000FF"/>
                </a:solidFill>
              </a:rPr>
              <a:t>Kıkırdak nedir?</a:t>
            </a:r>
          </a:p>
          <a:p>
            <a:pPr>
              <a:buNone/>
            </a:pPr>
            <a:r>
              <a:rPr lang="tr-TR" sz="4000" dirty="0" smtClean="0">
                <a:solidFill>
                  <a:srgbClr val="FF0000"/>
                </a:solidFill>
              </a:rPr>
              <a:t>14.</a:t>
            </a:r>
            <a:r>
              <a:rPr lang="tr-TR" sz="4000" dirty="0" smtClean="0">
                <a:solidFill>
                  <a:srgbClr val="0000FF"/>
                </a:solidFill>
              </a:rPr>
              <a:t>Kıkırdak başka nerelerde bulunur?</a:t>
            </a:r>
          </a:p>
          <a:p>
            <a:pPr>
              <a:buNone/>
            </a:pPr>
            <a:r>
              <a:rPr lang="tr-TR" sz="4000" dirty="0" smtClean="0">
                <a:solidFill>
                  <a:srgbClr val="FF0000"/>
                </a:solidFill>
              </a:rPr>
              <a:t>15.</a:t>
            </a:r>
            <a:r>
              <a:rPr lang="tr-TR" sz="4000" dirty="0" smtClean="0">
                <a:solidFill>
                  <a:srgbClr val="0000FF"/>
                </a:solidFill>
              </a:rPr>
              <a:t>Kıkırdağın görevleri nelerdir?</a:t>
            </a:r>
          </a:p>
          <a:p>
            <a:pPr>
              <a:buNone/>
            </a:pPr>
            <a:r>
              <a:rPr lang="tr-TR" sz="4000" dirty="0" smtClean="0">
                <a:solidFill>
                  <a:srgbClr val="FF0000"/>
                </a:solidFill>
              </a:rPr>
              <a:t>16.</a:t>
            </a:r>
            <a:r>
              <a:rPr lang="tr-TR" sz="4000" dirty="0" smtClean="0">
                <a:solidFill>
                  <a:srgbClr val="0000FF"/>
                </a:solidFill>
              </a:rPr>
              <a:t>Eklem nedir?</a:t>
            </a:r>
            <a:endParaRPr lang="tr-TR" sz="4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42910" y="785794"/>
            <a:ext cx="7467600" cy="4873752"/>
          </a:xfrm>
        </p:spPr>
        <p:txBody>
          <a:bodyPr>
            <a:normAutofit lnSpcReduction="10000"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17.</a:t>
            </a:r>
            <a:r>
              <a:rPr lang="tr-TR" sz="4000" dirty="0" smtClean="0">
                <a:solidFill>
                  <a:srgbClr val="0000FF"/>
                </a:solidFill>
              </a:rPr>
              <a:t>Vücudumuzda kaç çeşit eklem vardır?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18.</a:t>
            </a:r>
            <a:r>
              <a:rPr lang="tr-TR" sz="4000" dirty="0" smtClean="0">
                <a:solidFill>
                  <a:srgbClr val="0000FF"/>
                </a:solidFill>
              </a:rPr>
              <a:t>Yarı oynar eklemin yapısı nasıldır?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19.</a:t>
            </a:r>
            <a:r>
              <a:rPr lang="tr-TR" sz="4000" dirty="0" smtClean="0">
                <a:solidFill>
                  <a:srgbClr val="0000FF"/>
                </a:solidFill>
              </a:rPr>
              <a:t>Oynamaz eklemin yapısı nasıldır?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20.</a:t>
            </a:r>
            <a:r>
              <a:rPr lang="tr-TR" sz="4000" dirty="0" smtClean="0">
                <a:solidFill>
                  <a:srgbClr val="0000FF"/>
                </a:solidFill>
              </a:rPr>
              <a:t>Oynar eklemlerin yapısı nasıldır?</a:t>
            </a:r>
          </a:p>
          <a:p>
            <a:endParaRPr lang="tr-TR" sz="4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928662" y="571480"/>
            <a:ext cx="7467600" cy="4873752"/>
          </a:xfrm>
        </p:spPr>
        <p:txBody>
          <a:bodyPr>
            <a:norm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21.</a:t>
            </a:r>
            <a:r>
              <a:rPr lang="tr-TR" sz="4000" dirty="0" smtClean="0">
                <a:solidFill>
                  <a:srgbClr val="0000FF"/>
                </a:solidFill>
              </a:rPr>
              <a:t>Hareket etmemizi sağlayan yapılar nelerdir?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22.</a:t>
            </a:r>
            <a:r>
              <a:rPr lang="tr-TR" sz="4000" dirty="0" smtClean="0">
                <a:solidFill>
                  <a:srgbClr val="0000FF"/>
                </a:solidFill>
              </a:rPr>
              <a:t>Kasların özellikleri nelerdir?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23.</a:t>
            </a:r>
            <a:r>
              <a:rPr lang="tr-TR" sz="4000" dirty="0" smtClean="0">
                <a:solidFill>
                  <a:srgbClr val="0000FF"/>
                </a:solidFill>
              </a:rPr>
              <a:t>Kas çeşitleri nelerdir?</a:t>
            </a:r>
          </a:p>
          <a:p>
            <a:r>
              <a:rPr lang="tr-TR" sz="4000" dirty="0" smtClean="0">
                <a:solidFill>
                  <a:srgbClr val="FF0000"/>
                </a:solidFill>
              </a:rPr>
              <a:t>24.</a:t>
            </a:r>
            <a:r>
              <a:rPr lang="tr-TR" sz="4000" dirty="0" smtClean="0">
                <a:solidFill>
                  <a:srgbClr val="0000FF"/>
                </a:solidFill>
              </a:rPr>
              <a:t>Çizgili kasın yapısı nasıldır?</a:t>
            </a:r>
            <a:endParaRPr lang="tr-TR" sz="4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70</TotalTime>
  <Words>154</Words>
  <Application>Microsoft Office PowerPoint</Application>
  <PresentationFormat>Ekran Gösterisi (4:3)</PresentationFormat>
  <Paragraphs>33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Cumba</vt:lpstr>
      <vt:lpstr>Slayt 1</vt:lpstr>
      <vt:lpstr>1.Kemİğe sertlİk kazandiran maddeler nelerdİr?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VOLKAN_OLCAR</dc:creator>
  <cp:keywords>www.sorubak.com</cp:keywords>
  <dc:description>www.sorubak.com</dc:description>
  <cp:lastModifiedBy>Dogan</cp:lastModifiedBy>
  <cp:revision>13</cp:revision>
  <dcterms:created xsi:type="dcterms:W3CDTF">2014-02-14T12:52:39Z</dcterms:created>
  <dcterms:modified xsi:type="dcterms:W3CDTF">2014-02-18T06:53:46Z</dcterms:modified>
  <cp:category>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110137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D5.0.2</vt:lpwstr>
  </property>
</Properties>
</file>