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79" r:id="rId5"/>
    <p:sldId id="277" r:id="rId6"/>
    <p:sldId id="286" r:id="rId7"/>
    <p:sldId id="287" r:id="rId8"/>
    <p:sldId id="285" r:id="rId9"/>
    <p:sldId id="278" r:id="rId10"/>
    <p:sldId id="281" r:id="rId11"/>
    <p:sldId id="282" r:id="rId12"/>
    <p:sldId id="283" r:id="rId13"/>
    <p:sldId id="276" r:id="rId14"/>
    <p:sldId id="274" r:id="rId15"/>
    <p:sldId id="288" r:id="rId16"/>
    <p:sldId id="273" r:id="rId17"/>
    <p:sldId id="291" r:id="rId18"/>
    <p:sldId id="289" r:id="rId19"/>
    <p:sldId id="275" r:id="rId20"/>
    <p:sldId id="292" r:id="rId21"/>
    <p:sldId id="290" r:id="rId22"/>
    <p:sldId id="293" r:id="rId23"/>
    <p:sldId id="272" r:id="rId24"/>
    <p:sldId id="294" r:id="rId25"/>
    <p:sldId id="295" r:id="rId26"/>
    <p:sldId id="271" r:id="rId27"/>
    <p:sldId id="296" r:id="rId28"/>
    <p:sldId id="270" r:id="rId29"/>
    <p:sldId id="298" r:id="rId30"/>
    <p:sldId id="297" r:id="rId31"/>
    <p:sldId id="269" r:id="rId32"/>
    <p:sldId id="268" r:id="rId33"/>
    <p:sldId id="299" r:id="rId34"/>
    <p:sldId id="300" r:id="rId35"/>
    <p:sldId id="301" r:id="rId36"/>
    <p:sldId id="304" r:id="rId37"/>
    <p:sldId id="305" r:id="rId38"/>
    <p:sldId id="267" r:id="rId39"/>
    <p:sldId id="302" r:id="rId40"/>
    <p:sldId id="303" r:id="rId41"/>
    <p:sldId id="266" r:id="rId42"/>
    <p:sldId id="258" r:id="rId4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9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akkinda-bilgi-nedi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uzun+burunlu+karadenizli+resmi&amp;source=images&amp;cd=&amp;cad=rja&amp;docid=mdMAZz5I8zNVzM&amp;tbnid=smZG4eg6C6sWFM:&amp;ved=0CAUQjRw&amp;url=http://www.kurultay.net/haber/en-uzun-burunlu-turk-rekorlar-kitabinda-2010-09-17.html&amp;ei=Z2oOUv2wFMbVtAb3iIDgDA&amp;bvm=bv.50768961,d.Yms&amp;psig=AFQjCNHRswMbmsm1OavBm7UsteduWuMA7w&amp;ust=1376762850143999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uzun+burunlu+karadenizli+resmi&amp;source=images&amp;cd=&amp;cad=rja&amp;docid=AYhT7qDOivR5XM&amp;tbnid=GjO2PiJqUe7eiM:&amp;ved=0CAUQjRw&amp;url=http://www.erepublik.com/en/article/hem-e-len-n-hem-kazanin--1252252/1/20&amp;ei=DGwOUsLpN4jOtAai9YDYBw&amp;bvm=bv.50768961,d.Yms&amp;psig=AFQjCNHRswMbmsm1OavBm7UsteduWuMA7w&amp;ust=1376762850143999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41" y="-24511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4341" y="141277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SOLUNUM SİSTEMİ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725" y="2852936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26510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Koku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organıdır. Burun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boşluğu iki delikle dışarı açılır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4911" y="1196752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Diğer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taraftan da yutağa bağlanır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Burnun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içerisinde mukus tabakası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kılcal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damarlar ve kıllar bulunmaktadır.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4022" y="4221088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Burnun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 kısmının tüylü ve nemli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oluşu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sayesinde dışarıdan alınan hava nemlendirilir ve temizlenir.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4445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Kılcal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damarlar sayesinde hava ısıtılır.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4911" y="1196752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Koku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almaçları ve duyu sinirleri burun boşluğunun üst kısmında bulunur..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0750" y="2996952"/>
            <a:ext cx="8873295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bölgeye sarı bölge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 Bir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kokunun burun tarafından algılanabilmesi için mukus içerisinde çözünmüş olması gerekir.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0741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Çözünen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 koku alma hücrelerini uyarır.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4911" y="1196752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Uyartı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koklama ile beyne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iletilir. Böylece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koku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alınmış olur.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96952"/>
            <a:ext cx="9144000" cy="3859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91477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2=YUTAK: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7" descr="imagesCAHSR0Z6 b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97633"/>
            <a:ext cx="9144000" cy="6060367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468313" y="1268413"/>
            <a:ext cx="2663825" cy="10080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 flipH="1">
            <a:off x="4067175" y="2205038"/>
            <a:ext cx="4105275" cy="14287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5867400" y="1628775"/>
            <a:ext cx="2539350" cy="64633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tr-TR" sz="3200" dirty="0"/>
              <a:t> </a:t>
            </a:r>
            <a:r>
              <a:rPr lang="tr-TR" altLang="tr-T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anose="02060903040505020403" pitchFamily="18" charset="0"/>
              </a:rPr>
              <a:t>2- Yutak</a:t>
            </a:r>
            <a:r>
              <a:rPr lang="tr-TR" altLang="tr-TR" sz="3600" dirty="0">
                <a:latin typeface="Rockwell Extra Bold" panose="02060903040505020403" pitchFamily="18" charset="0"/>
              </a:rPr>
              <a:t> 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 rot="1304614">
            <a:off x="47322" y="927171"/>
            <a:ext cx="285334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tr-TR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Rockwell Extra Bold" panose="02060903040505020403" pitchFamily="18" charset="0"/>
              </a:rPr>
              <a:t>1- Burun</a:t>
            </a:r>
          </a:p>
        </p:txBody>
      </p:sp>
    </p:spTree>
    <p:extLst>
      <p:ext uri="{BB962C8B-B14F-4D97-AF65-F5344CB8AC3E}">
        <p14:creationId xmlns:p14="http://schemas.microsoft.com/office/powerpoint/2010/main" xmlns="" val="11154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1" grpId="1" animBg="1"/>
      <p:bldP spid="12" grpId="0" animBg="1"/>
      <p:bldP spid="12" grpId="1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YUTAK: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20825" y="836712"/>
            <a:ext cx="901320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Ağız ve burnun birleştiği yerdir.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Havayı soluk borusuna gönderir.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Besinleri yemek borusuna iletir.</a:t>
            </a:r>
          </a:p>
        </p:txBody>
      </p:sp>
    </p:spTree>
    <p:extLst>
      <p:ext uri="{BB962C8B-B14F-4D97-AF65-F5344CB8AC3E}">
        <p14:creationId xmlns:p14="http://schemas.microsoft.com/office/powerpoint/2010/main" xmlns="" val="375441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3=GIRTLAK: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7" descr="imagesCAHSR0Z6 b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97633"/>
            <a:ext cx="9144000" cy="6060367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468313" y="1268413"/>
            <a:ext cx="2663825" cy="10080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 flipH="1">
            <a:off x="4067175" y="2205038"/>
            <a:ext cx="4105275" cy="14287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5867400" y="1628775"/>
            <a:ext cx="2539350" cy="64633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tr-TR" sz="3200" dirty="0"/>
              <a:t> </a:t>
            </a:r>
            <a:r>
              <a:rPr lang="tr-TR" altLang="tr-T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anose="02060903040505020403" pitchFamily="18" charset="0"/>
              </a:rPr>
              <a:t>2- Yutak</a:t>
            </a:r>
            <a:r>
              <a:rPr lang="tr-TR" altLang="tr-TR" sz="3600" dirty="0">
                <a:latin typeface="Rockwell Extra Bold" panose="02060903040505020403" pitchFamily="18" charset="0"/>
              </a:rPr>
              <a:t> 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 rot="1304614">
            <a:off x="47322" y="927171"/>
            <a:ext cx="285334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tr-TR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Rockwell Extra Bold" panose="02060903040505020403" pitchFamily="18" charset="0"/>
              </a:rPr>
              <a:t>1- Burun</a:t>
            </a: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H="1">
            <a:off x="3995936" y="3140968"/>
            <a:ext cx="3960813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6046791" y="2552006"/>
            <a:ext cx="2960362" cy="64633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tr-TR" sz="3200" dirty="0"/>
              <a:t> </a:t>
            </a:r>
            <a:r>
              <a:rPr lang="tr-TR" altLang="tr-TR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anose="02060903040505020403" pitchFamily="18" charset="0"/>
              </a:rPr>
              <a:t>3- Gırtlak</a:t>
            </a:r>
            <a:r>
              <a:rPr lang="tr-TR" altLang="tr-TR" sz="3600" dirty="0">
                <a:solidFill>
                  <a:srgbClr val="7030A0"/>
                </a:solidFill>
                <a:latin typeface="Rockwell Extra Bold" panose="02060903040505020403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439177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3" dur="indefinite"/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1" grpId="1" animBg="1"/>
      <p:bldP spid="12" grpId="0" animBg="1"/>
      <p:bldP spid="12" grpId="1"/>
      <p:bldP spid="13" grpId="0"/>
      <p:bldP spid="14" grpId="0" animBg="1"/>
      <p:bldP spid="15" grpId="0" animBg="1"/>
      <p:bldP spid="1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3=GIRTLAK: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3701" y="764704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Boğazın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altındaki sert yapıdır. Havayı soluk 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borusuna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iletir.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564904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Burundan 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geçen  hava yutaktan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sonra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gırtlağa gelir.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3751711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*Gırtlak;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Havayı soluk 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borusuna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iletir.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855" y="4941168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İçindeki ses telleri yardımıyla ses oluşumunu sağlar.</a:t>
            </a:r>
          </a:p>
          <a:p>
            <a:pPr algn="ctr"/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538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3=GIRTLAK: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3701" y="764704"/>
            <a:ext cx="8882406" cy="29238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 tellerimiz burada yer alır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Gırtlağın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üzerinde bulunan kapak yemek yerken soluk borumuzu kapatarak soluk borumuzu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korur.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5398" y="3665863"/>
            <a:ext cx="901320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Konuşurken ve yemek yerken soluk alıp verdimiz için kapak açılmak zorunda kalır.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durumda  nefes borumuza yemek kaçabilir.</a:t>
            </a:r>
          </a:p>
          <a:p>
            <a:pPr algn="ctr"/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4872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4=SOLUK BORUSU: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7" descr="imagesCAHSR0Z6 b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97633"/>
            <a:ext cx="9144000" cy="6060367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468313" y="1268413"/>
            <a:ext cx="2663825" cy="10080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 flipH="1">
            <a:off x="4067175" y="2205038"/>
            <a:ext cx="4105275" cy="14287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5867400" y="1628775"/>
            <a:ext cx="2539350" cy="64633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tr-TR" sz="3200" dirty="0"/>
              <a:t> </a:t>
            </a:r>
            <a:r>
              <a:rPr lang="tr-TR" altLang="tr-T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anose="02060903040505020403" pitchFamily="18" charset="0"/>
              </a:rPr>
              <a:t>2- Yutak</a:t>
            </a:r>
            <a:r>
              <a:rPr lang="tr-TR" altLang="tr-TR" sz="3600" dirty="0">
                <a:latin typeface="Rockwell Extra Bold" panose="02060903040505020403" pitchFamily="18" charset="0"/>
              </a:rPr>
              <a:t> 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 rot="1304614">
            <a:off x="47322" y="927171"/>
            <a:ext cx="285334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tr-TR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Rockwell Extra Bold" panose="02060903040505020403" pitchFamily="18" charset="0"/>
              </a:rPr>
              <a:t>1- Burun</a:t>
            </a: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H="1">
            <a:off x="3995936" y="3140968"/>
            <a:ext cx="3960813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6046791" y="2552006"/>
            <a:ext cx="2960362" cy="64633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tr-TR" sz="3200" dirty="0"/>
              <a:t> </a:t>
            </a:r>
            <a:r>
              <a:rPr lang="tr-TR" altLang="tr-TR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anose="02060903040505020403" pitchFamily="18" charset="0"/>
              </a:rPr>
              <a:t>3- Gırtlak</a:t>
            </a:r>
            <a:r>
              <a:rPr lang="tr-TR" altLang="tr-TR" sz="3600" dirty="0">
                <a:solidFill>
                  <a:srgbClr val="7030A0"/>
                </a:solidFill>
                <a:latin typeface="Rockwell Extra Bold" panose="02060903040505020403" pitchFamily="18" charset="0"/>
              </a:rPr>
              <a:t> </a:t>
            </a:r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>
            <a:off x="944092" y="2777230"/>
            <a:ext cx="3168650" cy="1008063"/>
          </a:xfrm>
          <a:prstGeom prst="line">
            <a:avLst/>
          </a:prstGeom>
          <a:ln w="76200"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 rot="1088588">
            <a:off x="127506" y="2493069"/>
            <a:ext cx="4045082" cy="5847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tr-TR" sz="3200" dirty="0"/>
              <a:t> </a:t>
            </a:r>
            <a:r>
              <a:rPr lang="tr-TR" altLang="tr-TR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anose="02060903040505020403" pitchFamily="18" charset="0"/>
              </a:rPr>
              <a:t>4.Soluk Borusu</a:t>
            </a:r>
            <a:r>
              <a:rPr lang="tr-TR" altLang="tr-TR" dirty="0">
                <a:latin typeface="Rockwell Extra Bold" panose="02060903040505020403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963376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3" dur="indefinite"/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83" dur="indefinite"/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84" dur="indefinite"/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5" dur="indefinite"/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1" grpId="1" animBg="1"/>
      <p:bldP spid="12" grpId="0" animBg="1"/>
      <p:bldP spid="12" grpId="1"/>
      <p:bldP spid="13" grpId="0"/>
      <p:bldP spid="14" grpId="0" animBg="1"/>
      <p:bldP spid="15" grpId="0" animBg="1"/>
      <p:bldP spid="15" grpId="1"/>
      <p:bldP spid="16" grpId="0" animBg="1"/>
      <p:bldP spid="17" grpId="0" animBg="1"/>
      <p:bldP spid="1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4=SOLUK BORUSU: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8" descr="lung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51522"/>
            <a:ext cx="9144000" cy="5789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Line 14"/>
          <p:cNvSpPr>
            <a:spLocks noChangeShapeType="1"/>
          </p:cNvSpPr>
          <p:nvPr/>
        </p:nvSpPr>
        <p:spPr bwMode="auto">
          <a:xfrm flipH="1">
            <a:off x="4644008" y="1484784"/>
            <a:ext cx="1080120" cy="504131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5724128" y="1256184"/>
            <a:ext cx="2877711" cy="646331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3600" i="0" dirty="0">
                <a:solidFill>
                  <a:srgbClr val="00CC00"/>
                </a:solidFill>
                <a:latin typeface="Arial" charset="0"/>
              </a:rPr>
              <a:t>Soluk borusu</a:t>
            </a:r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 flipH="1">
            <a:off x="5076056" y="2636912"/>
            <a:ext cx="1584176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6660232" y="2204864"/>
            <a:ext cx="1826141" cy="646331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3600" i="0" dirty="0" smtClean="0">
                <a:solidFill>
                  <a:srgbClr val="00CC00"/>
                </a:solidFill>
                <a:latin typeface="Arial" charset="0"/>
              </a:rPr>
              <a:t>BRONŞ</a:t>
            </a:r>
            <a:endParaRPr lang="tr-TR" altLang="tr-TR" sz="3600" i="0" dirty="0">
              <a:solidFill>
                <a:srgbClr val="00CC00"/>
              </a:solidFill>
              <a:latin typeface="Arial" charset="0"/>
            </a:endParaRP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2267744" y="2204864"/>
            <a:ext cx="2088232" cy="216024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441603" y="1908465"/>
            <a:ext cx="1826141" cy="646331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3600" i="0" dirty="0" smtClean="0">
                <a:solidFill>
                  <a:srgbClr val="00CC00"/>
                </a:solidFill>
                <a:latin typeface="Arial" charset="0"/>
              </a:rPr>
              <a:t>BRONŞ</a:t>
            </a:r>
            <a:endParaRPr lang="tr-TR" altLang="tr-TR" sz="3600" i="0" dirty="0">
              <a:solidFill>
                <a:srgbClr val="00CC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9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Picture 4" descr="panting"/>
          <p:cNvPicPr>
            <a:picLocks noChangeAspect="1" noChangeArrowheads="1" noCrop="1"/>
          </p:cNvPicPr>
          <p:nvPr/>
        </p:nvPicPr>
        <p:blipFill>
          <a:blip r:embed="rId3" cstate="print">
            <a:lum bright="6000" contrast="-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16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9062" y="5013176"/>
            <a:ext cx="892743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 çocuk ne yapıyor?</a:t>
            </a:r>
            <a:endParaRPr lang="tr-T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4=SOLUK BORUSU: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52400" y="62068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Burnumuzdan aldığımız havayı akciğerlerimize taşıyan borudur.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-30967" y="2852936"/>
            <a:ext cx="914400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Havanın iki akciğerimize de ulaşması için ikiye ayrılır.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dalların her birine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bronş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</a:p>
        </p:txBody>
      </p:sp>
    </p:spTree>
    <p:extLst>
      <p:ext uri="{BB962C8B-B14F-4D97-AF65-F5344CB8AC3E}">
        <p14:creationId xmlns:p14="http://schemas.microsoft.com/office/powerpoint/2010/main" xmlns="" val="1125782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5=AKCİĞERLER: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7" descr="imagesCAHSR0Z6 b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97633"/>
            <a:ext cx="9144000" cy="6060367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468313" y="1268413"/>
            <a:ext cx="2663825" cy="10080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 flipH="1">
            <a:off x="4067175" y="2205038"/>
            <a:ext cx="4105275" cy="14287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5867400" y="1628775"/>
            <a:ext cx="2539350" cy="64633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tr-TR" sz="3200" dirty="0"/>
              <a:t> </a:t>
            </a:r>
            <a:r>
              <a:rPr lang="tr-TR" altLang="tr-T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anose="02060903040505020403" pitchFamily="18" charset="0"/>
              </a:rPr>
              <a:t>2- Yutak</a:t>
            </a:r>
            <a:r>
              <a:rPr lang="tr-TR" altLang="tr-TR" sz="3600" dirty="0">
                <a:latin typeface="Rockwell Extra Bold" panose="02060903040505020403" pitchFamily="18" charset="0"/>
              </a:rPr>
              <a:t> 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 rot="1304614">
            <a:off x="47322" y="927171"/>
            <a:ext cx="285334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tr-TR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Rockwell Extra Bold" panose="02060903040505020403" pitchFamily="18" charset="0"/>
              </a:rPr>
              <a:t>1- Burun</a:t>
            </a: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H="1">
            <a:off x="3995936" y="3140968"/>
            <a:ext cx="3960813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6046791" y="2552006"/>
            <a:ext cx="2960362" cy="64633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tr-TR" sz="3200" dirty="0"/>
              <a:t> </a:t>
            </a:r>
            <a:r>
              <a:rPr lang="tr-TR" altLang="tr-TR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anose="02060903040505020403" pitchFamily="18" charset="0"/>
              </a:rPr>
              <a:t>3- Gırtlak</a:t>
            </a:r>
            <a:r>
              <a:rPr lang="tr-TR" altLang="tr-TR" sz="3600" dirty="0">
                <a:solidFill>
                  <a:srgbClr val="7030A0"/>
                </a:solidFill>
                <a:latin typeface="Rockwell Extra Bold" panose="02060903040505020403" pitchFamily="18" charset="0"/>
              </a:rPr>
              <a:t> </a:t>
            </a:r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>
            <a:off x="944092" y="2777230"/>
            <a:ext cx="3168650" cy="1008063"/>
          </a:xfrm>
          <a:prstGeom prst="line">
            <a:avLst/>
          </a:prstGeom>
          <a:ln w="76200"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 rot="1088588">
            <a:off x="127506" y="2493069"/>
            <a:ext cx="4045082" cy="5847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tr-TR" sz="3200" dirty="0"/>
              <a:t> </a:t>
            </a:r>
            <a:r>
              <a:rPr lang="tr-TR" altLang="tr-TR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anose="02060903040505020403" pitchFamily="18" charset="0"/>
              </a:rPr>
              <a:t>4.Soluk Borusu</a:t>
            </a:r>
            <a:r>
              <a:rPr lang="tr-TR" altLang="tr-TR" dirty="0">
                <a:latin typeface="Rockwell Extra Bold" panose="02060903040505020403" pitchFamily="18" charset="0"/>
              </a:rPr>
              <a:t> </a:t>
            </a:r>
          </a:p>
        </p:txBody>
      </p:sp>
      <p:sp>
        <p:nvSpPr>
          <p:cNvPr id="18" name="Line 15"/>
          <p:cNvSpPr>
            <a:spLocks noChangeShapeType="1"/>
          </p:cNvSpPr>
          <p:nvPr/>
        </p:nvSpPr>
        <p:spPr bwMode="auto">
          <a:xfrm flipV="1">
            <a:off x="1331913" y="4365625"/>
            <a:ext cx="3887787" cy="4318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>
            <a:off x="1331913" y="4941889"/>
            <a:ext cx="2520007" cy="35718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 rot="21242521">
            <a:off x="484765" y="4074032"/>
            <a:ext cx="362310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</a:pPr>
            <a:r>
              <a:rPr lang="tr-TR" altLang="tr-TR" sz="3200" dirty="0"/>
              <a:t> </a:t>
            </a:r>
            <a:r>
              <a:rPr lang="tr-TR" altLang="tr-T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anose="02060903040505020403" pitchFamily="18" charset="0"/>
              </a:rPr>
              <a:t>5- Akciğerler</a:t>
            </a:r>
            <a:r>
              <a:rPr lang="tr-TR" altLang="tr-TR" dirty="0">
                <a:latin typeface="Rockwell Extra Bold" panose="02060903040505020403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242836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3" dur="indefinite"/>
                                        <p:tgtEl>
                                          <p:spTgt spid="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83" dur="indefinite"/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84" dur="indefinite"/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5" dur="indefinite"/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1" grpId="1" animBg="1"/>
      <p:bldP spid="12" grpId="0" animBg="1"/>
      <p:bldP spid="12" grpId="1"/>
      <p:bldP spid="13" grpId="0"/>
      <p:bldP spid="14" grpId="0" animBg="1"/>
      <p:bldP spid="15" grpId="0" animBg="1"/>
      <p:bldP spid="15" grpId="1"/>
      <p:bldP spid="16" grpId="0" animBg="1"/>
      <p:bldP spid="17" grpId="0" animBg="1"/>
      <p:bldP spid="17" grpId="1"/>
      <p:bldP spid="18" grpId="0" animBg="1"/>
      <p:bldP spid="19" grpId="0" animBg="1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5=AKCİĞERLER: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8" descr="lung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51522"/>
            <a:ext cx="9144000" cy="5789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5698841" y="6095037"/>
            <a:ext cx="2595582" cy="646331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3600" i="0" dirty="0" smtClean="0">
                <a:solidFill>
                  <a:srgbClr val="00CC00"/>
                </a:solidFill>
                <a:latin typeface="Arial" charset="0"/>
              </a:rPr>
              <a:t>Sol  akciğer</a:t>
            </a:r>
            <a:endParaRPr lang="tr-TR" altLang="tr-TR" sz="3600" i="0" dirty="0">
              <a:solidFill>
                <a:srgbClr val="00CC00"/>
              </a:solidFill>
              <a:latin typeface="Arial" charset="0"/>
            </a:endParaRPr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 flipH="1" flipV="1">
            <a:off x="6516216" y="4869160"/>
            <a:ext cx="1512168" cy="1224136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V="1">
            <a:off x="1835696" y="5157190"/>
            <a:ext cx="1512168" cy="79209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251520" y="5949280"/>
            <a:ext cx="2621230" cy="646331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3600" i="0" dirty="0" smtClean="0">
                <a:solidFill>
                  <a:srgbClr val="00CC00"/>
                </a:solidFill>
                <a:latin typeface="Arial" charset="0"/>
              </a:rPr>
              <a:t>Sağ akciğer</a:t>
            </a:r>
            <a:endParaRPr lang="tr-TR" altLang="tr-TR" sz="3600" i="0" dirty="0">
              <a:solidFill>
                <a:srgbClr val="00CC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9001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5=AKCİĞERLER: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836712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Akciğerler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göğüs boşluğunda, sol ve sağ akciğer olmak üzere iki büyük parçadan oluşur.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35352" y="3789040"/>
            <a:ext cx="8873295" cy="36625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 akciğerin küçük olmasının nedeni kalbin buraya yakın olmasıdır.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3293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5=AKCİĞERLER: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836712"/>
            <a:ext cx="8882406" cy="36009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Akciğerlerin altında göğüs boşluğu ile karın boşluğunu ayıran ve düz bir kas olan diyafram vardır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35352" y="4149080"/>
            <a:ext cx="887329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Göğüs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kasları ve kaburgalar arası kaslar soluk alıp vermede görevli yapılardandır.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8209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ALVEOL: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548680"/>
            <a:ext cx="8882406" cy="32932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Kılcal damarlar ile gaz alış-verişini yapıldığı yerdir. Alveollere gelen oksijen kana verilirken, kandaki CO2 alveollere geçer. </a:t>
            </a:r>
          </a:p>
        </p:txBody>
      </p:sp>
      <p:pic>
        <p:nvPicPr>
          <p:cNvPr id="7" name="Picture 9" descr="alveo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3717032"/>
            <a:ext cx="3642506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alveol_yazil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837" y="3717032"/>
            <a:ext cx="5436163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9500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" name="Picture 8" descr="nefes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23247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10" descr="nefes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89114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SOLUK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VERME: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9375" y="951522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*Soluk verirken;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diyafram 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kası  gevşeyerek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yukarı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yükselir. 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5398" y="2967335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Kaburgalar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arası   kaslar   gevşeyerek kısalır. Göğüs kafesi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daralır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www.</a:t>
            </a:r>
            <a:r>
              <a:rPr lang="tr-TR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sorubak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.com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8486" y="4653136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Akciğerler daralır.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05306" y="5314855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Akciğerlerdeki kirli  hava  dış ortama atılır.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3507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5" descr="1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82942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SOLUNUM: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7244" y="770462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Vücudun yaşamsal etkinliklerini yürütebilmek için gerekli enerjinin sağlanması gerekir. Vücuda alınan besinler, sindirim sonucu kana geçer.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3573016"/>
            <a:ext cx="9013203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Hücrelerde bu besinlerin oksijenle yakılmasına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solunum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solunumda görev alan organların oluşturduğu sisteme de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Solunum Sistemi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</a:p>
          <a:p>
            <a:pPr algn="ctr"/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SOLUK ALIP VERME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SIKLIĞI: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8486" y="620688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Belli bir süredeki soluk alıp verme sayısına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soluk alıp verme sıklığı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559680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Sağlıklı insanda soluk alıp verme sayısı dakikada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12- 16 </a:t>
            </a:r>
            <a:r>
              <a:rPr lang="tr-TR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dır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93609" y="4221088"/>
            <a:ext cx="8873295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Egzersiz, heyecan, korku, sevinç  ve ağır yük taşıma hallerinde ise soluk alıp verme sıklığı artar.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6527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SOLUNUM SİSTEMİNİN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ÇALIŞMASI: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1124744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Solunum sistemini temel amacı, kan ile temiz havayı yan yana getirerek gaz değişimini sağlamaktır. </a:t>
            </a: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3131840" y="3679289"/>
            <a:ext cx="3048000" cy="838200"/>
          </a:xfrm>
          <a:prstGeom prst="curvedDownArrow">
            <a:avLst>
              <a:gd name="adj1" fmla="val 72727"/>
              <a:gd name="adj2" fmla="val 145455"/>
              <a:gd name="adj3" fmla="val 33333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tr-TR"/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 flipH="1">
            <a:off x="2971800" y="5029200"/>
            <a:ext cx="3048000" cy="990600"/>
          </a:xfrm>
          <a:prstGeom prst="curvedUpArrow">
            <a:avLst>
              <a:gd name="adj1" fmla="val 61538"/>
              <a:gd name="adj2" fmla="val 123077"/>
              <a:gd name="adj3" fmla="val 33333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tr-TR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85800" y="4343400"/>
            <a:ext cx="2286000" cy="830997"/>
          </a:xfrm>
          <a:prstGeom prst="rect">
            <a:avLst/>
          </a:prstGeom>
          <a:solidFill>
            <a:srgbClr val="CCFFCC"/>
          </a:solidFill>
          <a:ln w="57150">
            <a:solidFill>
              <a:srgbClr val="33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altLang="tr-TR" sz="2400" dirty="0">
                <a:solidFill>
                  <a:srgbClr val="FF0000"/>
                </a:solidFill>
                <a:latin typeface="Arial" charset="0"/>
              </a:rPr>
              <a:t>ATMOSFER          HAVASI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6248400" y="4343400"/>
            <a:ext cx="1981200" cy="830997"/>
          </a:xfrm>
          <a:prstGeom prst="rect">
            <a:avLst/>
          </a:prstGeom>
          <a:solidFill>
            <a:srgbClr val="CCFFCC"/>
          </a:solidFill>
          <a:ln w="57150">
            <a:solidFill>
              <a:srgbClr val="33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altLang="tr-TR" sz="2400" dirty="0">
                <a:solidFill>
                  <a:srgbClr val="FF0000"/>
                </a:solidFill>
                <a:latin typeface="Arial" charset="0"/>
              </a:rPr>
              <a:t>ALVEOL KILCALLARI</a:t>
            </a:r>
          </a:p>
        </p:txBody>
      </p:sp>
    </p:spTree>
    <p:extLst>
      <p:ext uri="{BB962C8B-B14F-4D97-AF65-F5344CB8AC3E}">
        <p14:creationId xmlns:p14="http://schemas.microsoft.com/office/powerpoint/2010/main" xmlns="" val="25557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 autoUpdateAnimBg="0"/>
      <p:bldP spid="12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SOLUNUM ORGANLARININ 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SAĞLIĞI: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340768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temiz havada yürüyüş ve spor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yapmalıyız.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86104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Kirli hava ve ortamlardan uzak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durmalıyız.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7" y="2672456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Evleri ve odaları sürekli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havalandırmalıyız.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1686" y="4941168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Yeterince  beslenmeliyiz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Yeterli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beslenme vücut direncini artırır.</a:t>
            </a:r>
          </a:p>
        </p:txBody>
      </p:sp>
    </p:spTree>
    <p:extLst>
      <p:ext uri="{BB962C8B-B14F-4D97-AF65-F5344CB8AC3E}">
        <p14:creationId xmlns:p14="http://schemas.microsoft.com/office/powerpoint/2010/main" xmlns="" val="3894849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43373" y="1825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Bazı hastalıklar nefes yoluyla bulaşabilir. Hastalanmamak için bu tür hastalarla aynı ortamı paylaşmamalıyız.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-64725" y="4917067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 şartlarına uygun giyinmeliyiz.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75183" y="3068960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Bulaşıcı hastalıklardan korunmak için gerekli aşıları yaptırmalıyız.</a:t>
            </a:r>
          </a:p>
        </p:txBody>
      </p:sp>
    </p:spTree>
    <p:extLst>
      <p:ext uri="{BB962C8B-B14F-4D97-AF65-F5344CB8AC3E}">
        <p14:creationId xmlns:p14="http://schemas.microsoft.com/office/powerpoint/2010/main" xmlns="" val="4188831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43373" y="1825"/>
            <a:ext cx="8882406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Nezle, bronşit, zatürre, verem, kabakulak, kızıl, kızamık, boğmaca, difteri, menenjit, çiçek, suçiçeği ve grip solunum yoluyla bulaşan veya solunum organlarında oluşan hastalıklardır.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9093" y="4077072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Solunumun en büyük düşmanı sigaradır. Sigara akciğer kapasitesini en fazla kısıtlayan maddedir.</a:t>
            </a:r>
          </a:p>
        </p:txBody>
      </p:sp>
    </p:spTree>
    <p:extLst>
      <p:ext uri="{BB962C8B-B14F-4D97-AF65-F5344CB8AC3E}">
        <p14:creationId xmlns:p14="http://schemas.microsoft.com/office/powerpoint/2010/main" xmlns="" val="1594556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86526" y="-22523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Sigara, alkol gibi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zararlı       maddeleri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kullanma-                                              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malıyız. Sigara nefes darlığı, akciğer kanseri, gırtlak kanseri, bronşit, astım gibi hastalılara neden olur.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41177" y="3212976"/>
            <a:ext cx="8873295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Sigara beyne besin ve oksijen taşıyan kan damarlarının çeperlerini daraltır. Bunun sonucunda beyne daha az kan gider. Bu da beyin fonksiyonlarını yavaşlatır veya azaltır.</a:t>
            </a:r>
          </a:p>
        </p:txBody>
      </p:sp>
    </p:spTree>
    <p:extLst>
      <p:ext uri="{BB962C8B-B14F-4D97-AF65-F5344CB8AC3E}">
        <p14:creationId xmlns:p14="http://schemas.microsoft.com/office/powerpoint/2010/main" xmlns="" val="95882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3789040"/>
            <a:ext cx="9144000" cy="3068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22583"/>
            <a:ext cx="9143999" cy="3811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58153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66" y="0"/>
            <a:ext cx="9144000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67460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TEKRAR EDELİM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8451" y="763431"/>
            <a:ext cx="8882406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BURUN: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Solunum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koku alma organıdır. Havadaki zararlı maddeleri tutar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Burnun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içindeki sıvı, kuru havanın nemlendirilmesini ve akciğerlere nemlendirilmiş havanın iletilmesini sağlar.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6861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TEKRAR EDELİM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8451" y="763431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YUTAK 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Ağız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burnun birleştiği yerdir. Havayı soluk borusuna gönderir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Besinleri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yemek borusuna iletir.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3861048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GIRTLAK 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Boğazın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altındaki sert yapıdır.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Havayı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soluk borusuna iletir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2695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9" name="Text Box 22" descr="Odun"/>
          <p:cNvSpPr txBox="1">
            <a:spLocks noChangeArrowheads="1"/>
          </p:cNvSpPr>
          <p:nvPr/>
        </p:nvSpPr>
        <p:spPr bwMode="auto">
          <a:xfrm>
            <a:off x="107504" y="116632"/>
            <a:ext cx="8928992" cy="4572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tr-TR" altLang="tr-TR" sz="2400" i="0" dirty="0">
                <a:solidFill>
                  <a:srgbClr val="FFFF00"/>
                </a:solidFill>
                <a:latin typeface="Rockwell Extra Bold" panose="02060903040505020403" pitchFamily="18" charset="0"/>
              </a:rPr>
              <a:t>Soluk alıp vermede görevli yapı ve organlar</a:t>
            </a:r>
            <a:r>
              <a:rPr lang="tr-TR" altLang="tr-TR" sz="2400" i="0" dirty="0">
                <a:solidFill>
                  <a:srgbClr val="FFFF00"/>
                </a:solidFill>
                <a:latin typeface="Arial" charset="0"/>
              </a:rPr>
              <a:t>:</a:t>
            </a: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1619672" y="1478225"/>
            <a:ext cx="2088629" cy="792163"/>
          </a:xfrm>
          <a:prstGeom prst="notchedRightArrow">
            <a:avLst>
              <a:gd name="adj1" fmla="val 50000"/>
              <a:gd name="adj2" fmla="val 3411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r-TR" altLang="tr-TR" sz="4000" b="0" i="0" dirty="0">
                <a:solidFill>
                  <a:srgbClr val="00CC00"/>
                </a:solidFill>
                <a:latin typeface="Arial" charset="0"/>
              </a:rPr>
              <a:t>burun</a:t>
            </a: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2087924" y="2420888"/>
            <a:ext cx="2664296" cy="792162"/>
          </a:xfrm>
          <a:prstGeom prst="notchedRightArrow">
            <a:avLst>
              <a:gd name="adj1" fmla="val 52704"/>
              <a:gd name="adj2" fmla="val 3787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r-TR" altLang="tr-TR" sz="4000" b="0" i="0" dirty="0">
                <a:solidFill>
                  <a:srgbClr val="00CC00"/>
                </a:solidFill>
                <a:latin typeface="Arial" charset="0"/>
              </a:rPr>
              <a:t>yutak</a:t>
            </a:r>
          </a:p>
        </p:txBody>
      </p:sp>
      <p:sp>
        <p:nvSpPr>
          <p:cNvPr id="12" name="AutoShape 10"/>
          <p:cNvSpPr>
            <a:spLocks noChangeArrowheads="1"/>
          </p:cNvSpPr>
          <p:nvPr/>
        </p:nvSpPr>
        <p:spPr bwMode="auto">
          <a:xfrm>
            <a:off x="2663986" y="3213050"/>
            <a:ext cx="3312764" cy="792162"/>
          </a:xfrm>
          <a:prstGeom prst="notchedRightArrow">
            <a:avLst>
              <a:gd name="adj1" fmla="val 50000"/>
              <a:gd name="adj2" fmla="val 3637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r-TR" altLang="tr-TR" sz="4000" b="0" i="0" dirty="0">
                <a:solidFill>
                  <a:srgbClr val="00CC00"/>
                </a:solidFill>
                <a:latin typeface="Arial" charset="0"/>
              </a:rPr>
              <a:t>gırtlak</a:t>
            </a:r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3730140" y="4076551"/>
            <a:ext cx="3024336" cy="936625"/>
          </a:xfrm>
          <a:prstGeom prst="notchedRightArrow">
            <a:avLst>
              <a:gd name="adj1" fmla="val 50000"/>
              <a:gd name="adj2" fmla="val 3266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r-TR" altLang="tr-TR" sz="3200" b="0" i="0" dirty="0" smtClean="0">
                <a:solidFill>
                  <a:srgbClr val="00CC00"/>
                </a:solidFill>
                <a:latin typeface="Arial" charset="0"/>
              </a:rPr>
              <a:t>Soluk </a:t>
            </a:r>
            <a:r>
              <a:rPr lang="tr-TR" altLang="tr-TR" sz="3200" dirty="0">
                <a:solidFill>
                  <a:srgbClr val="00CC00"/>
                </a:solidFill>
                <a:latin typeface="Arial" charset="0"/>
              </a:rPr>
              <a:t>borusu</a:t>
            </a:r>
          </a:p>
          <a:p>
            <a:endParaRPr lang="tr-TR" altLang="tr-TR" b="0" i="0" dirty="0">
              <a:solidFill>
                <a:srgbClr val="00CC00"/>
              </a:solidFill>
              <a:latin typeface="Arial" charset="0"/>
            </a:endParaRPr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4605186" y="5013176"/>
            <a:ext cx="2952128" cy="792163"/>
          </a:xfrm>
          <a:prstGeom prst="notchedRightArrow">
            <a:avLst>
              <a:gd name="adj1" fmla="val 50000"/>
              <a:gd name="adj2" fmla="val 3637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r-TR" altLang="tr-TR" sz="3600" b="0" i="0" dirty="0">
                <a:solidFill>
                  <a:srgbClr val="00CC00"/>
                </a:solidFill>
                <a:latin typeface="Arial" charset="0"/>
              </a:rPr>
              <a:t>akciğer</a:t>
            </a: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921493" y="980728"/>
            <a:ext cx="4319514" cy="4176464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6300192" y="2692497"/>
            <a:ext cx="2325687" cy="52322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tr-TR" altLang="tr-TR" sz="2800" i="0" dirty="0">
                <a:solidFill>
                  <a:srgbClr val="FF3300"/>
                </a:solidFill>
                <a:latin typeface="Arial" charset="0"/>
              </a:rPr>
              <a:t>Nefes alırken</a:t>
            </a:r>
          </a:p>
        </p:txBody>
      </p:sp>
      <p:sp>
        <p:nvSpPr>
          <p:cNvPr id="17" name="Line 19"/>
          <p:cNvSpPr>
            <a:spLocks noChangeShapeType="1"/>
          </p:cNvSpPr>
          <p:nvPr/>
        </p:nvSpPr>
        <p:spPr bwMode="auto">
          <a:xfrm flipH="1" flipV="1">
            <a:off x="683568" y="1556792"/>
            <a:ext cx="4176464" cy="424854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8" name="Text Box 21"/>
          <p:cNvSpPr txBox="1">
            <a:spLocks noChangeArrowheads="1"/>
          </p:cNvSpPr>
          <p:nvPr/>
        </p:nvSpPr>
        <p:spPr bwMode="auto">
          <a:xfrm>
            <a:off x="107504" y="4178604"/>
            <a:ext cx="2160240" cy="461665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altLang="tr-TR" sz="2400" i="0" dirty="0">
                <a:solidFill>
                  <a:srgbClr val="FF3300"/>
                </a:solidFill>
                <a:latin typeface="Arial" charset="0"/>
              </a:rPr>
              <a:t>Nefes verirken</a:t>
            </a:r>
          </a:p>
        </p:txBody>
      </p:sp>
    </p:spTree>
    <p:extLst>
      <p:ext uri="{BB962C8B-B14F-4D97-AF65-F5344CB8AC3E}">
        <p14:creationId xmlns:p14="http://schemas.microsoft.com/office/powerpoint/2010/main" xmlns="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 animBg="1"/>
      <p:bldP spid="1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TEKRAR EDELİM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8451" y="763431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SOLUK BORUSU 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Akciğerlere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gitmeden önce ikiye ayrılarak havayı akciğerlere iletir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90" y="3140968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AKCİĞER: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Göğüs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kafesinin altında yer alır ve iki tanedir. Soluk alma ile taşınan oksijeni kana verir, kandaki karbondioksiti de havaya geçmesini sağlar.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9936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Solunumda Görevli Yapı ve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Organlar: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196752"/>
            <a:ext cx="6012160" cy="5661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2987824" y="2272960"/>
            <a:ext cx="2160588" cy="360363"/>
          </a:xfrm>
          <a:prstGeom prst="line">
            <a:avLst/>
          </a:prstGeom>
          <a:noFill/>
          <a:ln w="76200">
            <a:solidFill>
              <a:srgbClr val="99FF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V="1">
            <a:off x="3120330" y="2857274"/>
            <a:ext cx="2879725" cy="73025"/>
          </a:xfrm>
          <a:prstGeom prst="line">
            <a:avLst/>
          </a:prstGeom>
          <a:noFill/>
          <a:ln w="76200">
            <a:solidFill>
              <a:srgbClr val="99FF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 flipV="1">
            <a:off x="3131840" y="3357563"/>
            <a:ext cx="2952750" cy="215900"/>
          </a:xfrm>
          <a:prstGeom prst="line">
            <a:avLst/>
          </a:prstGeom>
          <a:noFill/>
          <a:ln w="76200">
            <a:solidFill>
              <a:srgbClr val="99FF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 flipV="1">
            <a:off x="2987824" y="3977936"/>
            <a:ext cx="3326425" cy="315159"/>
          </a:xfrm>
          <a:prstGeom prst="line">
            <a:avLst/>
          </a:prstGeom>
          <a:noFill/>
          <a:ln w="76200">
            <a:solidFill>
              <a:srgbClr val="99FF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4" name="Line 16"/>
          <p:cNvSpPr>
            <a:spLocks noChangeShapeType="1"/>
          </p:cNvSpPr>
          <p:nvPr/>
        </p:nvSpPr>
        <p:spPr bwMode="auto">
          <a:xfrm flipV="1">
            <a:off x="2627784" y="4832970"/>
            <a:ext cx="4464496" cy="323850"/>
          </a:xfrm>
          <a:prstGeom prst="line">
            <a:avLst/>
          </a:prstGeom>
          <a:ln w="76200"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2699792" y="5156820"/>
            <a:ext cx="2808312" cy="0"/>
          </a:xfrm>
          <a:prstGeom prst="line">
            <a:avLst/>
          </a:prstGeom>
          <a:noFill/>
          <a:ln w="76200">
            <a:solidFill>
              <a:srgbClr val="99FF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1285499" y="1980572"/>
            <a:ext cx="1869423" cy="584775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1- Burun</a:t>
            </a: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1368663" y="2633323"/>
            <a:ext cx="1619161" cy="584775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2.Yutak</a:t>
            </a: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1311597" y="3281075"/>
            <a:ext cx="1960793" cy="584775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3- Gırtlak</a:t>
            </a: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1" y="4109737"/>
            <a:ext cx="2987823" cy="52322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altLang="tr-TR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4- Soluk borusu</a:t>
            </a: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22969" y="4895210"/>
            <a:ext cx="2676823" cy="52322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99FF99"/>
              </a:buClr>
              <a:buSzPct val="80000"/>
              <a:buFont typeface="Wingdings" pitchFamily="2" charset="2"/>
              <a:buChar char="Ø"/>
            </a:pPr>
            <a:r>
              <a:rPr lang="tr-TR" altLang="tr-TR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5- Akciğerler</a:t>
            </a:r>
            <a:r>
              <a:rPr lang="tr-TR" altLang="tr-TR" sz="2800" dirty="0" smtClean="0">
                <a:solidFill>
                  <a:srgbClr val="FFFFFF"/>
                </a:solidFill>
                <a:latin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50019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4421" y="162880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SOLUNUM SİSTEMİ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454" y="3068960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272677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</a:p>
        </p:txBody>
      </p:sp>
    </p:spTree>
    <p:extLst>
      <p:ext uri="{BB962C8B-B14F-4D97-AF65-F5344CB8AC3E}">
        <p14:creationId xmlns:p14="http://schemas.microsoft.com/office/powerpoint/2010/main" xmlns="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Solunum Sistemi Nedir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kurultay.net/resimler/haberler/en-uzun-burunlu-turk-rekorlar-kitabinda-2010-09-17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 flipH="1">
            <a:off x="1331640" y="4005064"/>
            <a:ext cx="5976664" cy="0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>
          <a:xfrm>
            <a:off x="3099610" y="3081734"/>
            <a:ext cx="29447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BURUN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4458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" name="Picture 10" descr="imagesCAKU8A8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Düz Ok Bağlayıcısı 7"/>
          <p:cNvCxnSpPr/>
          <p:nvPr/>
        </p:nvCxnSpPr>
        <p:spPr>
          <a:xfrm flipH="1">
            <a:off x="1331640" y="4005064"/>
            <a:ext cx="5976664" cy="0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099610" y="3081734"/>
            <a:ext cx="29447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BURUN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291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t2.gstatic.com/images?q=tbn:ANd9GcQJ5UNNc0t1qKw7ve6Xoe9P3qgnqDSip-xK8s6gL45qZQlLYHLqaQ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Düz Ok Bağlayıcısı 4"/>
          <p:cNvCxnSpPr/>
          <p:nvPr/>
        </p:nvCxnSpPr>
        <p:spPr>
          <a:xfrm flipH="1">
            <a:off x="1331640" y="4005064"/>
            <a:ext cx="5976664" cy="0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" name="Dikdörtgen 5"/>
          <p:cNvSpPr/>
          <p:nvPr/>
        </p:nvSpPr>
        <p:spPr>
          <a:xfrm>
            <a:off x="3491880" y="4077072"/>
            <a:ext cx="29447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BURUN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4986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1=BURUN: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4022" y="836712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Burun, anatomik olarak, yüz üzerinde alınla üst dudak arasında bulunan, dışa çıkıntılı, iki delikli koklama ve solunum organıdır.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5085184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Burun, alınan havanın nemlendirilmesini, ısıtılmasını ve temizlenmesini sağlar.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04022" y="3918869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Solunum yolunun başlangıç kısmıdır.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907</Words>
  <Application>Microsoft Office PowerPoint</Application>
  <PresentationFormat>Ekran Gösterisi (4:3)</PresentationFormat>
  <Paragraphs>132</Paragraphs>
  <Slides>42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42</vt:i4>
      </vt:variant>
    </vt:vector>
  </HeadingPairs>
  <TitlesOfParts>
    <vt:vector size="4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Dogan</cp:lastModifiedBy>
  <cp:revision>30</cp:revision>
  <dcterms:created xsi:type="dcterms:W3CDTF">2013-07-01T19:15:16Z</dcterms:created>
  <dcterms:modified xsi:type="dcterms:W3CDTF">2013-09-05T11:04:29Z</dcterms:modified>
  <cp:category>www.sorubak.com</cp:category>
</cp:coreProperties>
</file>