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2" r:id="rId4"/>
    <p:sldId id="267" r:id="rId5"/>
    <p:sldId id="288" r:id="rId6"/>
    <p:sldId id="287" r:id="rId7"/>
    <p:sldId id="286" r:id="rId8"/>
    <p:sldId id="289" r:id="rId9"/>
    <p:sldId id="285" r:id="rId10"/>
    <p:sldId id="284" r:id="rId11"/>
    <p:sldId id="283" r:id="rId12"/>
    <p:sldId id="291" r:id="rId13"/>
    <p:sldId id="282" r:id="rId14"/>
    <p:sldId id="293" r:id="rId15"/>
    <p:sldId id="294" r:id="rId16"/>
    <p:sldId id="281" r:id="rId17"/>
    <p:sldId id="280" r:id="rId18"/>
    <p:sldId id="279" r:id="rId19"/>
    <p:sldId id="278" r:id="rId20"/>
    <p:sldId id="277" r:id="rId21"/>
    <p:sldId id="276" r:id="rId22"/>
    <p:sldId id="275" r:id="rId23"/>
    <p:sldId id="274" r:id="rId24"/>
    <p:sldId id="273" r:id="rId25"/>
    <p:sldId id="290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14.png"/><Relationship Id="rId7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gorsel.yandex.com.tr/" TargetMode="Externa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1.jpeg"/><Relationship Id="rId4" Type="http://schemas.openxmlformats.org/officeDocument/2006/relationships/hyperlink" Target="http://gorsel.yandex.com.tr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7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gorsel.yandex.com.tr/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gorsel.yandex.com.tr/" TargetMode="External"/><Relationship Id="rId3" Type="http://schemas.openxmlformats.org/officeDocument/2006/relationships/image" Target="../media/image5.gif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gorsel.yandex.com.tr/yandsearch?source=wiz&amp;img_url=http://img.mynet.com/ha2/meyvesuyu2.jpg&amp;uinfo=sw-1423-sh-805-fw-0-fh-598-pd-1&amp;text=S%C3%9CT%20MEYVESUYU%20AYRAN%20SIVI%20YA%C4%9E%20%20RES%C4%B0MLER%C4%B0&amp;noreask=1&amp;pos=1&amp;lr=103885&amp;rpt=simage" TargetMode="External"/><Relationship Id="rId5" Type="http://schemas.openxmlformats.org/officeDocument/2006/relationships/image" Target="../media/image6.jpeg"/><Relationship Id="rId10" Type="http://schemas.openxmlformats.org/officeDocument/2006/relationships/audio" Target="../media/audio11.wav"/><Relationship Id="rId4" Type="http://schemas.openxmlformats.org/officeDocument/2006/relationships/hyperlink" Target="http://yilmazbahri.files.wordpress.com/2011/05/kolonya_uyanc4b1c59f.jpg" TargetMode="External"/><Relationship Id="rId9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hyperlink" Target="http://gorsel.yandex.com.tr/" TargetMode="External"/><Relationship Id="rId7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gorsel.yandex.com.tr/yandsearch?source=wiz&amp;img_url=http://www.infoniac.ru/upload/medialibrary/329/329116732b42ff916362b00a52acc7e5.jpeg&amp;uinfo=sw-1423-sh-805-fw-0-fh-598-pd-1&amp;text=S%C3%9CT%20%20%20AYRAN%20SIVI%20YA%C4%9E%20%20RES%C4%B0MLER%C4%B0&amp;noreask=1&amp;pos=2&amp;lr=103885&amp;rpt=simage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MADDENİN HALLERİ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309" y="580526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3306197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İDARE İLKOKULU 4.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maddenin ana hallerinden biridir.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Sıvılar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belli bir şekli olmayan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maddelerdir.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İçine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konuldukları kabın şeklini alırlar, akışkandırlar.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Sıvılar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sıkıştıramazlar.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2066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 GAZ MADDE: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339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  uçucudur.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Gözle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göremediğimiz maddelerdir.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Elimizle ve diğer duyu organlarıyla varlığını hissederiz.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gaz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 buharı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lerdir.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413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48857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061" y="0"/>
            <a:ext cx="4427984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gaz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73016"/>
            <a:ext cx="4716016" cy="328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AZ-NEDIR-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3573016"/>
            <a:ext cx="4418923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enerjipostasi.com/haber_resim/images/manset/1342602628batmanda-ilk-dogalgaz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0"/>
            <a:ext cx="4716016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75152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29194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54178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maddelerin hacimleri 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değişkendir.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 maddeler bulundukları ortamı tamamen 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doldurabilirler. 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Basınç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uygulandığında da hacimleri 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küçülür. 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Gazların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hacmi sabit 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değildir.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Gazlar bulundukları ortamın hacmini alırlar.</a:t>
            </a:r>
            <a:endParaRPr lang="tr-TR" sz="4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9295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Değişimi: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4347" y="764704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Odun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kömür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gaz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 yağı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benzin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yakıtlar yanınca ısı verirler.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maddelerde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 değişikliğine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neden olur. </a:t>
            </a:r>
          </a:p>
        </p:txBody>
      </p:sp>
      <p:pic>
        <p:nvPicPr>
          <p:cNvPr id="7" name="Picture 2" descr="Pico Fireplace Lite 1.0.0 (sesli- şöminede odun alevi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47" y="3789040"/>
            <a:ext cx="4876800" cy="3043875"/>
          </a:xfrm>
          <a:prstGeom prst="rect">
            <a:avLst/>
          </a:prstGeom>
          <a:noFill/>
        </p:spPr>
      </p:pic>
      <p:pic>
        <p:nvPicPr>
          <p:cNvPr id="2051" name="Picture 3" descr="http://www.edebiyatdefteri.com/resim/resimli_siir/buyuk/545104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1147" y="3764361"/>
            <a:ext cx="4199115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9923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Değişimi: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339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Yeterince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ısıtılan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haldeki madde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hale dönüşür.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                            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Tere yağ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dondurma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buz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katı maddeler ısıtılınca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 hale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dönüşür.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437112"/>
            <a:ext cx="8784976" cy="2420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539920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20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Değişimi: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339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çelik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bakır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maddeler ısıtılınca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genleşir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Isınan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telefon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veya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 telleri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 aylarında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sarkar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</a:p>
        </p:txBody>
      </p:sp>
      <p:pic>
        <p:nvPicPr>
          <p:cNvPr id="7" name="Picture 4" descr="http://www.ar-mas.com/jpg/elektrik_direkl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324884"/>
            <a:ext cx="8928992" cy="34315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156385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339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Duyu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organlarımızla algıladığımız ve ağırlığı olan varlıklara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diyoruz.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0155" y="2709331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doğada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halinde bulunur.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Bazen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ısının etkisi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bu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hal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arasında değişikliğe uğrar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000" u="sng" dirty="0" smtClean="0">
                <a:hlinkClick r:id="rId3"/>
              </a:rPr>
              <a:t>www.</a:t>
            </a:r>
            <a:r>
              <a:rPr lang="tr-TR" sz="4000" u="sng" dirty="0" err="1" smtClean="0">
                <a:hlinkClick r:id="rId3"/>
              </a:rPr>
              <a:t>sorubak</a:t>
            </a:r>
            <a:r>
              <a:rPr lang="tr-TR" sz="4000" u="sng" smtClean="0">
                <a:hlinkClick r:id="rId3"/>
              </a:rPr>
              <a:t>.com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Değişimi: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8464" y="692696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Bardaktaki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çayı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karıştırırken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çay kaşığının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ısındığını hissederiz.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bize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yayıldığı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gösterir.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8" descr="http://www.ilkben.org/wp-content/uploads/2009/02/ca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47241"/>
            <a:ext cx="3059832" cy="36107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8" descr="http://www.ilkben.org/wp-content/uploads/2009/02/ca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3247241"/>
            <a:ext cx="3096344" cy="36107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 descr="http://www.ilkben.org/wp-content/uploads/2009/02/ca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3247241"/>
            <a:ext cx="3075991" cy="36107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87486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20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200"/>
                            </p:stCondLst>
                            <p:childTnLst>
                              <p:par>
                                <p:cTn id="2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200"/>
                            </p:stCondLst>
                            <p:childTnLst>
                              <p:par>
                                <p:cTn id="2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Değişimi: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339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tılırsa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 haline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dönüşür.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ların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 haline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geçmesi olayına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buharlaşma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324884"/>
            <a:ext cx="8928992" cy="34164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830901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70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Buharlaşma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sıcaklık arttıkça hızlanır.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Örneğin;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çamaşırlar yazın daha çabuk kurur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                                         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alkol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zeytinyağı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gibi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 maddeler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ısıtılınca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genişler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daha çok yer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kaplar.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693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7" name="Picture 3" descr="http://img193.imageshack.us/img193/1526/suyunhaldegisimi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4306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1" name="Picture 3" descr="http://www.pbcgov.com/waterutilities/waterfacts/story_of_water/_images/animation/3forms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55672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MADDENİN HALLERİ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309" y="580526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3306197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İDARE İLKOKULU 4.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0540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79417" y="116632"/>
            <a:ext cx="7594406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MADDENİN HALLERİ</a:t>
            </a:r>
            <a:endParaRPr lang="tr-TR" sz="4800" b="1" cap="none" spc="0" dirty="0">
              <a:ln/>
              <a:solidFill>
                <a:srgbClr val="FF000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3671900" y="1160748"/>
            <a:ext cx="1728192" cy="792088"/>
          </a:xfrm>
          <a:prstGeom prst="mathMin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Eksi 5"/>
          <p:cNvSpPr/>
          <p:nvPr/>
        </p:nvSpPr>
        <p:spPr>
          <a:xfrm>
            <a:off x="-756592" y="1916832"/>
            <a:ext cx="10513168" cy="792088"/>
          </a:xfrm>
          <a:prstGeom prst="mathMin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şağı Ok 7"/>
          <p:cNvSpPr/>
          <p:nvPr/>
        </p:nvSpPr>
        <p:spPr>
          <a:xfrm>
            <a:off x="561775" y="2396063"/>
            <a:ext cx="310173" cy="978408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şağı Ok 8"/>
          <p:cNvSpPr/>
          <p:nvPr/>
        </p:nvSpPr>
        <p:spPr>
          <a:xfrm>
            <a:off x="4383316" y="2396063"/>
            <a:ext cx="350328" cy="978408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8087215" y="2396063"/>
            <a:ext cx="373217" cy="978408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18145" y="3374471"/>
            <a:ext cx="2104230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C000"/>
                </a:solidFill>
                <a:effectLst/>
                <a:latin typeface="Rockwell Extra Bold" panose="02060903040505020403" pitchFamily="18" charset="0"/>
              </a:rPr>
              <a:t>KATI</a:t>
            </a:r>
            <a:endParaRPr lang="tr-TR" sz="5400" b="1" cap="none" spc="0" dirty="0">
              <a:ln/>
              <a:solidFill>
                <a:srgbClr val="FFC00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72661" y="3363485"/>
            <a:ext cx="1771640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00B0F0"/>
                </a:solidFill>
                <a:effectLst/>
                <a:latin typeface="Rockwell Extra Bold" panose="02060903040505020403" pitchFamily="18" charset="0"/>
              </a:rPr>
              <a:t>SIVI</a:t>
            </a:r>
            <a:endParaRPr lang="tr-TR" sz="5400" b="1" cap="none" spc="0" dirty="0">
              <a:ln/>
              <a:solidFill>
                <a:srgbClr val="00B0F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186968" y="3363485"/>
            <a:ext cx="1800493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7030A0"/>
                </a:solidFill>
                <a:effectLst/>
                <a:latin typeface="Rockwell Extra Bold" panose="02060903040505020403" pitchFamily="18" charset="0"/>
              </a:rPr>
              <a:t>GAZ</a:t>
            </a:r>
            <a:endParaRPr lang="tr-TR" sz="5400" b="1" cap="none" spc="0" dirty="0">
              <a:ln/>
              <a:solidFill>
                <a:srgbClr val="7030A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634" y="5157192"/>
            <a:ext cx="2185214" cy="15696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/>
                <a:solidFill>
                  <a:srgbClr val="7030A0"/>
                </a:solidFill>
                <a:effectLst/>
                <a:latin typeface="Rockwell Extra Bold" panose="02060903040505020403" pitchFamily="18" charset="0"/>
              </a:rPr>
              <a:t>MASA</a:t>
            </a:r>
          </a:p>
          <a:p>
            <a:pPr algn="ctr"/>
            <a:r>
              <a:rPr lang="tr-TR" sz="4800" b="1" dirty="0" smtClean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TAŞ</a:t>
            </a:r>
            <a:endParaRPr lang="tr-TR" sz="4800" b="1" cap="none" spc="0" dirty="0">
              <a:ln/>
              <a:solidFill>
                <a:srgbClr val="00B0F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57519" y="5157192"/>
            <a:ext cx="3156954" cy="15696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AYRAN</a:t>
            </a:r>
          </a:p>
          <a:p>
            <a:pPr algn="ctr"/>
            <a:r>
              <a:rPr lang="tr-TR" sz="4800" b="1" dirty="0" smtClean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PERROL</a:t>
            </a:r>
            <a:endParaRPr lang="tr-TR" sz="4800" b="1" cap="none" spc="0" dirty="0">
              <a:ln/>
              <a:solidFill>
                <a:srgbClr val="FFC00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15130" y="4699927"/>
            <a:ext cx="2428870" cy="212365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/>
                <a:solidFill>
                  <a:srgbClr val="00B0F0"/>
                </a:solidFill>
                <a:effectLst/>
                <a:latin typeface="Rockwell Extra Bold" panose="02060903040505020403" pitchFamily="18" charset="0"/>
              </a:rPr>
              <a:t>HAVA</a:t>
            </a:r>
          </a:p>
          <a:p>
            <a:pPr algn="ctr"/>
            <a:r>
              <a:rPr lang="tr-TR" sz="4400" b="1" dirty="0" smtClean="0">
                <a:ln/>
                <a:solidFill>
                  <a:srgbClr val="7030A0"/>
                </a:solidFill>
                <a:latin typeface="Rockwell Extra Bold" panose="02060903040505020403" pitchFamily="18" charset="0"/>
              </a:rPr>
              <a:t>DOĞAL</a:t>
            </a:r>
          </a:p>
          <a:p>
            <a:pPr algn="ctr"/>
            <a:r>
              <a:rPr lang="tr-TR" sz="4400" b="1" cap="none" spc="0" dirty="0" smtClean="0">
                <a:ln/>
                <a:solidFill>
                  <a:srgbClr val="7030A0"/>
                </a:solidFill>
                <a:effectLst/>
                <a:latin typeface="Rockwell Extra Bold" panose="02060903040505020403" pitchFamily="18" charset="0"/>
              </a:rPr>
              <a:t>GAZ</a:t>
            </a:r>
            <a:endParaRPr lang="tr-TR" sz="4400" b="1" cap="none" spc="0" dirty="0">
              <a:ln/>
              <a:solidFill>
                <a:srgbClr val="7030A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7" name="Aşağı Ok 16"/>
          <p:cNvSpPr/>
          <p:nvPr/>
        </p:nvSpPr>
        <p:spPr>
          <a:xfrm>
            <a:off x="777201" y="4305884"/>
            <a:ext cx="360040" cy="851307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şağı Ok 17"/>
          <p:cNvSpPr/>
          <p:nvPr/>
        </p:nvSpPr>
        <p:spPr>
          <a:xfrm>
            <a:off x="4355976" y="4305883"/>
            <a:ext cx="360040" cy="851307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şağı Ok 18"/>
          <p:cNvSpPr/>
          <p:nvPr/>
        </p:nvSpPr>
        <p:spPr>
          <a:xfrm>
            <a:off x="7913783" y="4264518"/>
            <a:ext cx="360040" cy="489204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0898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 ÜÇE AYRILIRLAR: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339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1=KATI MADDE: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1412776"/>
            <a:ext cx="8928992" cy="75405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belirli bir şekle ve hacme sahip en düzenli halidir.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Katılar belli hacim ve biçime sahiptir.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 da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halinden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hale dönüşürken maddeyi oluşturan atomlar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düzenli bir üç boyutlu yapıya geçer ve bunun sonucunda atomların enerjisi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azalır.</a:t>
            </a:r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1861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Kalem, masa, taş, makas katı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maddedir.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2" descr="http://t3.gstatic.com/images?q=tbn:ANd9GcRHSEq2do2oo3DmNzPzK92us1CVcy9CIaPr0uzWA1OiHXIDWFJXbByK8LeKp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4788024" cy="3429000"/>
          </a:xfrm>
          <a:prstGeom prst="rect">
            <a:avLst/>
          </a:prstGeom>
          <a:noFill/>
        </p:spPr>
      </p:pic>
      <p:pic>
        <p:nvPicPr>
          <p:cNvPr id="1026" name="Picture 2" descr="http://upload.wikimedia.org/wikipedia/commons/thumb/0/0e/Kevgir.JPG/250px-Kevgi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29000"/>
            <a:ext cx="435597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addenin Halleri Katı Sıvı Gaz özellikleri 2013 yasamkadin.com 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478802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448.yukle.tc/images/747buz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68759"/>
            <a:ext cx="4321113" cy="217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8599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 SIVI MADDE: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339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Akıcı özelliği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bulundukları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kabın şeklini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 maddeye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 madde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4117" y="3808064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zeytinyağı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süt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benzin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 maddedir.</a:t>
            </a:r>
          </a:p>
        </p:txBody>
      </p:sp>
    </p:spTree>
    <p:extLst>
      <p:ext uri="{BB962C8B-B14F-4D97-AF65-F5344CB8AC3E}">
        <p14:creationId xmlns:p14="http://schemas.microsoft.com/office/powerpoint/2010/main" xmlns="" val="2121133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" name="Picture 2" descr="http://www.uygardergi.com/kavramlar/water-glas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" y="0"/>
            <a:ext cx="3995734" cy="3039577"/>
          </a:xfrm>
          <a:prstGeom prst="rect">
            <a:avLst/>
          </a:prstGeom>
          <a:noFill/>
        </p:spPr>
      </p:pic>
      <p:pic>
        <p:nvPicPr>
          <p:cNvPr id="9" name="Picture 5" descr="http://yilmazbahri.files.wordpress.com/2011/05/kolonya_uyanc4b1c59f.jpg?w=300&amp;h=225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039576"/>
            <a:ext cx="3995936" cy="381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ttp://im4-tub-tr.yandex.net/i?id=278588468-15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0"/>
            <a:ext cx="5148064" cy="303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http://img685.yfrog.com/img685/4888/b260476limonata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039576"/>
            <a:ext cx="5148064" cy="381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5735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0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5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5" name="Picture 7" descr="http://www.gurmerehberi.com/wp-content/uploads/2006/04/Fruit_Juic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58" y="2996952"/>
            <a:ext cx="4534442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://static.freepik.com/free-photo/glass-of-orange-juice-2_2258683.jpg">
            <a:hlinkClick r:id="rId3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96952"/>
            <a:ext cx="4571999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http://im5-tub-tr.yandex.net/i?id=168343633-59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58" y="0"/>
            <a:ext cx="4534442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http://www.kent34.net/wp-content/uploads/2010/12/s%C3%BCt-1.jpg">
            <a:hlinkClick r:id="rId3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999" y="0"/>
            <a:ext cx="4571999" cy="3004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9426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3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 MADDENİN ÖZELLİKLERİ: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394" y="692696"/>
            <a:ext cx="8928992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maddelerin belli hacimleri vardır.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Belli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şekilleri yoktur Girdikleri kabın şeklini alırlar.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Akışkandır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kayarak hareket ederler 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Sıvılar iletkendir.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1377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441</Words>
  <Application>Microsoft Office PowerPoint</Application>
  <PresentationFormat>Ekran Gösterisi (4:3)</PresentationFormat>
  <Paragraphs>56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24</cp:revision>
  <dcterms:created xsi:type="dcterms:W3CDTF">2013-01-19T06:45:43Z</dcterms:created>
  <dcterms:modified xsi:type="dcterms:W3CDTF">2013-09-10T20:02:20Z</dcterms:modified>
  <cp:category>www.sorubak.com</cp:category>
  <cp:version>www.sorubak.com</cp:version>
</cp:coreProperties>
</file>