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84" r:id="rId5"/>
    <p:sldId id="283" r:id="rId6"/>
    <p:sldId id="282" r:id="rId7"/>
    <p:sldId id="280" r:id="rId8"/>
    <p:sldId id="279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86" r:id="rId19"/>
    <p:sldId id="269" r:id="rId20"/>
    <p:sldId id="268" r:id="rId21"/>
    <p:sldId id="287" r:id="rId22"/>
    <p:sldId id="288" r:id="rId23"/>
    <p:sldId id="289" r:id="rId24"/>
    <p:sldId id="267" r:id="rId25"/>
    <p:sldId id="290" r:id="rId26"/>
    <p:sldId id="291" r:id="rId27"/>
    <p:sldId id="266" r:id="rId28"/>
    <p:sldId id="292" r:id="rId29"/>
    <p:sldId id="265" r:id="rId30"/>
    <p:sldId id="294" r:id="rId31"/>
    <p:sldId id="264" r:id="rId32"/>
    <p:sldId id="295" r:id="rId33"/>
    <p:sldId id="296" r:id="rId34"/>
    <p:sldId id="263" r:id="rId35"/>
    <p:sldId id="298" r:id="rId36"/>
    <p:sldId id="307" r:id="rId37"/>
    <p:sldId id="308" r:id="rId38"/>
    <p:sldId id="297" r:id="rId39"/>
    <p:sldId id="299" r:id="rId40"/>
    <p:sldId id="301" r:id="rId41"/>
    <p:sldId id="303" r:id="rId42"/>
    <p:sldId id="262" r:id="rId43"/>
    <p:sldId id="261" r:id="rId44"/>
    <p:sldId id="304" r:id="rId45"/>
    <p:sldId id="305" r:id="rId46"/>
    <p:sldId id="306" r:id="rId47"/>
    <p:sldId id="258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2VKPLlGJyX3PiM&amp;tbnid=I3shbKuDkkg63M:&amp;ved=0CAUQjRw&amp;url=http://www.muhteva.com/insanda-hareket-sistemi-t172063.html&amp;ei=kCMNUujOKJH6sgaZi4HAD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3%87%C4%B0ZG%C4%B0L%C4%B0+KAS+RES%C4%B0MLER%C4%B0&amp;source=images&amp;cd=&amp;cad=rja&amp;docid=aRiCpXTJM8GttM&amp;tbnid=GVMEttFbhEVJ-M:&amp;ved=0CAUQjRw&amp;url=http://www.biyolojisitesi.net/tum%20uniteler/destek_ve_hareket/kas_doku_cesitleri_ve_ozellikleri.html&amp;ei=6DgNUv_MBoKCtAaZz4D4Cg&amp;bvm=bv.50768961,d.Yms&amp;psig=AFQjCNEp9WhzScx4N8NSm51cwbd-or92OA&amp;ust=137668446321222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AwY_JPV-LDLkbM&amp;tbnid=VYlrd4j-bS3aLM:&amp;ved=0CAUQjRw&amp;url=http://www.teknolojioku.com/haber/cok-guclu-ve-super-dayanikli-kas-uretildi-7151.html&amp;ei=DSQNUveNAZH6sgaZi4HAD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lp+kas%C4%B1+resimleri&amp;source=images&amp;cd=&amp;cad=rja&amp;docid=3cLN-n2ONHpYzM&amp;tbnid=OxNyWyGfD6ZmcM:&amp;ved=0CAUQjRw&amp;url=http://www.bilgicik.com/yazi/insanda-kas-sistemi/&amp;ei=7kANUo-ZCsTRtQb_yIGYCQ&amp;bvm=bv.50768961,d.Yms&amp;psig=AFQjCNGsIBy7UwDUYA9H06mosJ9Ct0DkMA&amp;ust=137668644093126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lp+kas%C4%B1+resimleri&amp;source=images&amp;cd=&amp;cad=rja&amp;docid=0MjvFFBkCAJmuM&amp;tbnid=gE0gUdq6D9Z0cM:&amp;ved=0CAUQjRw&amp;url=http://tr.harunyahya.net/kalp-kasindaki-mucize/&amp;ei=_z8NUpTZHI7ktQa_koC4BQ&amp;bvm=bv.50768961,d.Yms&amp;psig=AFQjCNGsIBy7UwDUYA9H06mosJ9Ct0DkMA&amp;ust=137668644093126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AwY_JPV-LDLkbM&amp;tbnid=VYlrd4j-bS3aLM:&amp;ved=0CAUQjRw&amp;url=http://www.hurriyet.de/haberler/saglik/1325579/kat-daha-guclu-kas-uretildi&amp;ei=RSQNUpG8FYTCswadoYCwB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vDW0-NwUzLEZaM&amp;tbnid=szL2Yd2-eqDjTM:&amp;ved=0CAUQjRw&amp;url=http://www.biyolojisitesi.net/tum%20uniteler/destek_ve_hareket/kas_iskelet_iliskisi.html&amp;ei=ySQNUr-VFoimtAb6sYFQ&amp;bvm=bv.50768961,d.Yms&amp;psig=AFQjCNGc5Yjs73Jjk5XZXvoqZVemlFtkdw&amp;ust=1376679171492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S+RES%C4%B0MLER%C4%B0&amp;source=images&amp;cd=&amp;cad=rja&amp;docid=Kh81ZV0vS-IItM&amp;tbnid=GvqgKL7jco93vM:&amp;ved=0CAUQjRw&amp;url=http://www.sportifhareketler.com/detay_daha-guclu-kol-kaslari-6028.aspx&amp;ei=eiUNUpOLI8bKtAalkoGQCw&amp;bvm=bv.50768961,d.d2k&amp;psig=AFQjCNFu4Q9MXDYrZJKdxHA5w1soseDsMw&amp;ust=1376679653718592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jpeg"/><Relationship Id="rId4" Type="http://schemas.openxmlformats.org/officeDocument/2006/relationships/hyperlink" Target="http://www.google.com.tr/url?sa=i&amp;rct=j&amp;q=HAREKETL%C4%B0+KAS+RES%C4%B0MLER%C4%B0&amp;source=images&amp;cd=&amp;cad=rja&amp;docid=RcJKhZ1wJ3C0RM&amp;tbnid=KJ-QhSOnP8uldM:&amp;ved=0CAUQjRw&amp;url=http://www.delinetciler.net/vucudumuzu-taniyalim/131757-insan-vucudundaki-kaslar.html&amp;ei=uycNUp_CCImTtQaX8YHACQ&amp;bvm=bv.50768961,d.d2k&amp;psig=AFQjCNFu4Q9MXDYrZJKdxHA5w1soseDsMw&amp;ust=137667965371859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4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9817" y="188640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Kaslar, vücudun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sistemini oluşturan yapılardır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 özelliği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kasılıp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Uzayıp - Kısalma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yeteneğidir.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43930" y="4221088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hemen hemen yarısını kaslar oluşturur.</a:t>
            </a: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önemli görevi kemikleri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ettirmektir.</a:t>
            </a:r>
          </a:p>
        </p:txBody>
      </p:sp>
      <p:pic>
        <p:nvPicPr>
          <p:cNvPr id="9" name="Picture 2" descr="01w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3999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biçimlerine, bulundukları yere  ve renklerine göre farklılık göstermektedirler.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7885" y="462097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Kasılma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esnasında çok enerji harcanır.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85" y="3420641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beyinden gelen sinir uyarılarını alarak kasılır.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2234" y="0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sinir, iskelet, kas ve eklem sisteminin birlikte çalışmasıyla gerçekleşir.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2234" y="43651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Beyin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=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</a:t>
            </a: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edebilmesi için karşılıklı iki kasın birbirine zıt olarak hareket etmesi gerekir.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82736"/>
            <a:ext cx="9144000" cy="427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476152" y="3731231"/>
            <a:ext cx="863600" cy="1152525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251520" y="3867493"/>
            <a:ext cx="432693" cy="1016263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4716016" y="3969542"/>
            <a:ext cx="792162" cy="1081087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6156176" y="3861048"/>
            <a:ext cx="792163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 rot="2633279">
            <a:off x="-160811" y="5565619"/>
            <a:ext cx="2439988" cy="519113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3333FF"/>
                </a:solidFill>
              </a:rPr>
              <a:t>Gevşeyen kas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411760" y="4815825"/>
            <a:ext cx="2304256" cy="519113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990000"/>
                </a:solidFill>
              </a:rPr>
              <a:t>Kasılan kas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7005985" y="3350330"/>
            <a:ext cx="1886495" cy="954107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FF0000"/>
                </a:solidFill>
              </a:rPr>
              <a:t>Gevşeyen kas</a:t>
            </a:r>
          </a:p>
        </p:txBody>
      </p:sp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1052736"/>
            <a:ext cx="8882406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kaslarda şişme ve sertleşme meydana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882" y="3591892"/>
            <a:ext cx="88732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Gevşeyen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kaslarda ise incelme ve 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yumuşama olur.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Line 9"/>
          <p:cNvSpPr>
            <a:spLocks noChangeShapeType="1"/>
          </p:cNvSpPr>
          <p:nvPr/>
        </p:nvSpPr>
        <p:spPr bwMode="auto">
          <a:xfrm flipH="1">
            <a:off x="251520" y="1674420"/>
            <a:ext cx="432693" cy="1016263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 rot="1993562">
            <a:off x="-61150" y="3219937"/>
            <a:ext cx="2439988" cy="519113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3333FF"/>
                </a:solidFill>
              </a:rPr>
              <a:t>Gevşeyen kas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498937" y="1411134"/>
            <a:ext cx="863600" cy="1152525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H="1">
            <a:off x="4716016" y="1512795"/>
            <a:ext cx="792162" cy="1081087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395938" y="2563659"/>
            <a:ext cx="2304256" cy="519113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990000"/>
                </a:solidFill>
              </a:rPr>
              <a:t>Kasılan kas</a:t>
            </a: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6156176" y="1411134"/>
            <a:ext cx="792163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948339" y="1033289"/>
            <a:ext cx="1886495" cy="954107"/>
          </a:xfrm>
          <a:prstGeom prst="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2800" dirty="0">
                <a:solidFill>
                  <a:srgbClr val="FF0000"/>
                </a:solidFill>
              </a:rPr>
              <a:t>Gevşeyen kas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107403" y="4404793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Kasılan kaslarda şişme ve sertleşme meydana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512" y="5651569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Gevşeyen kaslarda ise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incelme ve yumuşama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6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621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Çeşit Kas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15615" y="1690487"/>
            <a:ext cx="78373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0593" y="3156969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 kaslar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 </a:t>
            </a:r>
            <a:r>
              <a:rPr lang="tr-TR" sz="6000" b="1" u="sng" dirty="0" smtClean="0">
                <a:hlinkClick r:id="rId3"/>
              </a:rPr>
              <a:t>www.</a:t>
            </a:r>
            <a:r>
              <a:rPr lang="tr-TR" sz="6000" b="1" u="sng" dirty="0" err="1" smtClean="0">
                <a:hlinkClick r:id="rId3"/>
              </a:rPr>
              <a:t>sorubak</a:t>
            </a:r>
            <a:r>
              <a:rPr lang="tr-TR" sz="6000" b="1" u="sng" dirty="0" smtClean="0">
                <a:hlinkClick r:id="rId3"/>
              </a:rPr>
              <a:t>.com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70593" y="1690487"/>
            <a:ext cx="1045023" cy="1090441"/>
          </a:xfrm>
          <a:prstGeom prst="smileyFace">
            <a:avLst>
              <a:gd name="adj" fmla="val 4653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130797" y="3284984"/>
            <a:ext cx="1344859" cy="792087"/>
          </a:xfrm>
          <a:prstGeom prst="smileyFace">
            <a:avLst>
              <a:gd name="adj" fmla="val 4653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113201" y="4484929"/>
            <a:ext cx="1290447" cy="806183"/>
          </a:xfrm>
          <a:prstGeom prst="smileyFace">
            <a:avLst>
              <a:gd name="adj" fmla="val 4653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insanmucizesi.com/bolum8/res/0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istemli olan kas. Yalnız sinir yoluyla uyarılan ve canlının isteğine uyan kaslardır.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28529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kaslara iskelet kası da denir.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861048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olarak çizgili kaslar, organizmanın, dış ortamın değişikliklerine uyum sağlayacağı değişimleri gerçekleştirir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silindir biçimli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tellerinden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(kas hücrelerinden) yapılmıştır. Kas telinin üzerini bir zar örter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429000"/>
            <a:ext cx="8873295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telinin içerisinde birçok kasılgan yapı bulunur. Kasılgan yapıların arasında da kas hücresi plâzması bulunur.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03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kasa kasılma emri geldiğinde, elektrik sinyali zar boyunca yayılır ve kasılgan yapıların harekete geçmesine yol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açar.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108" y="3429000"/>
            <a:ext cx="8873295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 ardına yinelenen bu kasılmalarla hareket ortaya çıkar.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 ışık 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mikroskobunda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incelendiği zaman enine çizgiler 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</a:t>
            </a:r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54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1=ÇİZGİLİ KASLAR: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47667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çizgiler kas teli içerisindeki farklı ışık kırılma indeksi olan bölgelerin bulunmasından ileri gelir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5299" y="3429000"/>
            <a:ext cx="8873295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telleri bir araya gelerek ve bağ dokuyla birbirine bağlanarak, kas kitlesini oluşturur.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 da çizgili bir kas olmasına karşın isteğimizle kasılıp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gevşemez.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86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yolojisitesi.net/tum%20uniteler/destek_ve_hareket/kaslar/kas_doku_cesitleri_resmi_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1.bp.blogspot.com/_rvXRo_iI1jI/SDDLqILGyDI/AAAAAAAAACQ/y0HA-fkPcBk/s320/kas_sistem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513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acilveilkyardim.com/ilkyardim/kasl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354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2=DÜZ KASLAR: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mekik şeklindedir.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Büyüklükleri bulundukları organa göre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3573016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hücrenin orta kısmında bulunur.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hücrelerinin sitoplazmalarında boyuna uzanan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iplik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çikler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görülür.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2=DÜZ KASLAR: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763431"/>
            <a:ext cx="8882406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Miyofibril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olarak adlandırılan bu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iplikçikler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kasılmayı sağlar.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 kas dokusu isteğimiz dışında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789040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organların kasılmaları yavaş ve düzenlidir.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Eklembacaklılar dışındaki diğer omurgasız hayvanlar düz kaslara sahiptir.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53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urkcebilgi.com/uploads/media/resim/thumbnails/glatte_muskelzellen_120x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18609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Mikroskop altında düz kas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cdn.teknolojioku.com/data/news/1/1353136102_14187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410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18609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Aortanın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düz kasları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93980"/>
            <a:ext cx="9144000" cy="596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3789040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AORT: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Kalbin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sol karıncığından çıkan ve vücuda kırmızı kan dağıtan büyük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atardamar. 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54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134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çalışmasını sağlayan kas.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Çizgili kaslar kadar kuvvetli ve hızlı kasılabilir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501008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 düz kas gibi istek dışı bir aktivite gösterir.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 yalnızca kasılma görevi yapmaz.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134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kalp kası hücreleri, farklılaşarak kalp kasının kasılması için gerekli olan uyarıyı çıkaran hücrelere dönüşmüştür.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099" y="4259223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hücreler, kalbin çalışması için gerekli ritmik uyarıyı çıkarırlar.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22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3=KALP KASI: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2474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bir tip kalp kası hücreleri de, farklılaşarak çıkarılan bu uyarıları, kalp kaslarına ileten hücrelere dönüşmüştür.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637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bilgicik.com/wp-content/uploads/2013/07/Kalp_kasi1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tr.harunyahya.net/resimleri/sites/3/23/kalp-kasindaki-mucize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120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KASLARIN YAPISI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609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897094"/>
            <a:ext cx="88569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7030A0"/>
                </a:solidFill>
                <a:latin typeface="Rockwell Extra Bold" panose="02060903040505020403" pitchFamily="18" charset="0"/>
              </a:rPr>
              <a:t>Lifli bir yapıya sahiptirler.</a:t>
            </a:r>
            <a:endParaRPr lang="tr-TR" sz="4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8586" y="2636912"/>
            <a:ext cx="88569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İstemli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yada</a:t>
            </a:r>
            <a:r>
              <a:rPr lang="de-DE" sz="44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istemsiz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de-DE" sz="4400" b="1" dirty="0" err="1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çalışırlar</a:t>
            </a:r>
            <a:r>
              <a:rPr lang="de-DE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6159" y="40481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2060"/>
                </a:solidFill>
                <a:latin typeface="Rockwell Extra Bold" panose="02060903040505020403" pitchFamily="18" charset="0"/>
              </a:rPr>
              <a:t>Kasılıp gevşeyebilirler.</a:t>
            </a:r>
            <a:endParaRPr lang="tr-TR" sz="4400" b="1" cap="none" spc="0" dirty="0">
              <a:ln/>
              <a:solidFill>
                <a:srgbClr val="00206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87016" y="4969973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Kasılırken boyları kısalır.</a:t>
            </a:r>
            <a:endParaRPr lang="tr-TR" sz="4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02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KASLARIN YAPISI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845"/>
          <a:stretch>
            <a:fillRect/>
          </a:stretch>
        </p:blipFill>
        <p:spPr bwMode="auto">
          <a:xfrm>
            <a:off x="0" y="764704"/>
            <a:ext cx="4644008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Vücut kas geliştirme yarışmasına özel idmanlar nelerdir? Spor Haberleri (Ayrıntılı Haber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4894" y="764704"/>
            <a:ext cx="4489106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5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Fig_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4572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0886"/>
            <a:ext cx="4032448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>
                <a:solidFill>
                  <a:srgbClr val="7030A0"/>
                </a:solidFill>
                <a:latin typeface="Rockwell Extra Bold" panose="02060903040505020403" pitchFamily="18" charset="0"/>
              </a:rPr>
              <a:t>İnsan eli 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72002" y="74712"/>
            <a:ext cx="4248198" cy="830997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4800" b="1" dirty="0">
                <a:solidFill>
                  <a:srgbClr val="C00000"/>
                </a:solidFill>
                <a:latin typeface="Rockwell Extra Bold" panose="02060903040505020403" pitchFamily="18" charset="0"/>
              </a:rPr>
              <a:t>İnsan </a:t>
            </a:r>
            <a:r>
              <a:rPr lang="tr-TR" altLang="tr-TR" sz="4800" b="1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ayağı </a:t>
            </a:r>
            <a:endParaRPr lang="tr-TR" altLang="tr-TR" sz="4800" b="1" dirty="0">
              <a:solidFill>
                <a:srgbClr val="C00000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7" name="Picture 3" descr="Fig_14,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2"/>
            <a:ext cx="4571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133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Fig_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851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1.gstatic.com/images?q=tbn:ANd9GcRIEzrpUusTPwz_-Rv-Hmxu2Gg4UDoXrsUUxJm-NqV8S0Q2SmQw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5274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01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19672" y="129406"/>
            <a:ext cx="5760640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 smtClean="0">
                <a:solidFill>
                  <a:srgbClr val="7030A0"/>
                </a:solidFill>
                <a:latin typeface="Rockwell Extra Bold" panose="02060903040505020403" pitchFamily="18" charset="0"/>
              </a:rPr>
              <a:t>GÖZ KASLARI</a:t>
            </a:r>
            <a:endParaRPr lang="tr-TR" altLang="tr-TR" sz="5400" b="1" dirty="0">
              <a:solidFill>
                <a:srgbClr val="7030A0"/>
              </a:solidFill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53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27584" y="129406"/>
            <a:ext cx="6552728" cy="92333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altLang="tr-TR" sz="5400" b="1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BACAK KASLARI</a:t>
            </a:r>
            <a:endParaRPr lang="tr-TR" altLang="tr-TR" sz="5400" b="1" dirty="0">
              <a:solidFill>
                <a:srgbClr val="C00000"/>
              </a:solidFill>
              <a:latin typeface="Rockwell Extra Bold" panose="02060903040505020403" pitchFamily="18" charset="0"/>
            </a:endParaRPr>
          </a:p>
        </p:txBody>
      </p:sp>
      <p:pic>
        <p:nvPicPr>
          <p:cNvPr id="6" name="Picture 2" descr="bacakkasi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0463"/>
            <a:ext cx="9144000" cy="569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374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KASLARIN GÖREVLERİ: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İskeletimizin hareketini, organların çalışmasını sağlar.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768" y="2888362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Kanın vücut içinde dolaşımını sağlar.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6721" y="4221088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Sindirime, solunuma ve konuşmamıza yardım eder.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SİSTEMİNİN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78904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Kemiklerin iyi gelişebilmesi ve sertleşmesi için kalsiyum, fosfor ve D vitamini alınması gerekir.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628800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 ve hareket sisteminin sağlıklı gelişebilmesi için en önemli etken, dengeli beslenmedir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 vitamini eksikliğinde kemik erimesi hastalığı görülür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3573016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Sütte kalsiyum bulunur. Bunun için gelişme çağındaki çocuklar ve gençler bol miktarda süt içmelidir.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5399" y="19168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gelişip güçlenmesi için de proteinli besinlerin alınması gerekir.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974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ve kemiklerin gelişip güçlenmesi için yaşa uygun ve düzenli spor yapılmalıdır.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3789040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 spor yapmak, kramplara neden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olabilir.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420888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 yaparken kaslara aşırı yüklenilmemelidir.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59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Anî hareketler, ağır darbe ve vurmalar; burkulmalara, çıkıklara ve kemik kırılmasına sebep olabilir.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420888"/>
            <a:ext cx="901320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Ayrıca, yüksek topuklu ve dar ayakkabı, dar elbiseler, hatalı duruş, eğri oturma, ağır yük taşıma ve fazla kilo alma, destek ve hareket sistemine zarar verebileceği için bunlardan kaçınılmalıdır.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58339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421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iyolojisitesi.net/tum%20uniteler/destek_ve_hareket/kaslar/kaslarin_calismasi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324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t0.gstatic.com/images?q=tbn:ANd9GcQejNMtB3xiiaqgbWRD-qHNOCZWQ7oGwRfJH2x4u0wvlQrutyw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70" y="59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27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856" y="781348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iç organların hareket etmesini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dokulara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 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1602" y="37170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sararak vücuda asıl şeklini veren  etlere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PC\Pictures\HAREKETLİ İSKELET RESİMLERİ\SkeletonsDancingCircl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4788023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delinetciler.net/attachments/22694d1316093000-kas_sistemi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3" y="0"/>
            <a:ext cx="43559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r>
              <a:rPr lang="tr-TR" dirty="0" smtClean="0"/>
              <a:t>*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532" y="54868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iskeletle beraber canlıya hem destek olur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hem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canlının hareketini sağlar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867" y="292494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dikliği ve canlının şekil alması kaslar sayesinde olur.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7041" y="4005064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 bazı organların yapısını oluşturarak çalışmasını sağlar.</a:t>
            </a: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827</Words>
  <Application>Microsoft Office PowerPoint</Application>
  <PresentationFormat>Ekran Gösterisi (4:3)</PresentationFormat>
  <Paragraphs>122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2013-09-05T11:06:47Z</dcterms:modified>
  <cp:category>www.sorubak.com</cp:category>
</cp:coreProperties>
</file>