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0" r:id="rId1"/>
  </p:sldMasterIdLst>
  <p:sldIdLst>
    <p:sldId id="256" r:id="rId2"/>
    <p:sldId id="260" r:id="rId3"/>
    <p:sldId id="261" r:id="rId4"/>
    <p:sldId id="262" r:id="rId5"/>
    <p:sldId id="264" r:id="rId6"/>
    <p:sldId id="265"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75" d="100"/>
          <a:sy n="75" d="100"/>
        </p:scale>
        <p:origin x="-1014"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5E78EF55-A7D4-4C18-B2D7-49FE92B51FF6}" type="datetimeFigureOut">
              <a:rPr lang="tr-TR" smtClean="0"/>
              <a:pPr/>
              <a:t>04.10.2013</a:t>
            </a:fld>
            <a:endParaRPr lang="tr-TR"/>
          </a:p>
        </p:txBody>
      </p:sp>
      <p:sp>
        <p:nvSpPr>
          <p:cNvPr id="5" name="Footer Placeholder 4"/>
          <p:cNvSpPr>
            <a:spLocks noGrp="1"/>
          </p:cNvSpPr>
          <p:nvPr>
            <p:ph type="ftr" sz="quarter" idx="11"/>
          </p:nvPr>
        </p:nvSpPr>
        <p:spPr>
          <a:xfrm>
            <a:off x="1174044" y="5357592"/>
            <a:ext cx="5034845" cy="365125"/>
          </a:xfrm>
        </p:spPr>
        <p:txBody>
          <a:bodyPr/>
          <a:lstStyle/>
          <a:p>
            <a:endParaRPr lang="tr-TR"/>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076E8100-4833-4B01-90DE-6939A9BDB54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6E8100-4833-4B01-90DE-6939A9BDB54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6E8100-4833-4B01-90DE-6939A9BDB54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6E8100-4833-4B01-90DE-6939A9BDB54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6E8100-4833-4B01-90DE-6939A9BDB54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6E8100-4833-4B01-90DE-6939A9BDB547}" type="slidenum">
              <a:rPr lang="tr-TR" smtClean="0"/>
              <a:pPr/>
              <a:t>‹#›</a:t>
            </a:fld>
            <a:endParaRPr lang="tr-TR"/>
          </a:p>
        </p:txBody>
      </p:sp>
      <p:sp>
        <p:nvSpPr>
          <p:cNvPr id="9" name="Content Placeholder 8"/>
          <p:cNvSpPr>
            <a:spLocks noGrp="1"/>
          </p:cNvSpPr>
          <p:nvPr>
            <p:ph sz="quarter" idx="13"/>
          </p:nvPr>
        </p:nvSpPr>
        <p:spPr>
          <a:xfrm>
            <a:off x="1298448" y="2121407"/>
            <a:ext cx="3200400" cy="360273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76E8100-4833-4B01-90DE-6939A9BDB547}" type="slidenum">
              <a:rPr lang="tr-TR" smtClean="0"/>
              <a:pPr/>
              <a:t>‹#›</a:t>
            </a:fld>
            <a:endParaRPr lang="tr-TR"/>
          </a:p>
        </p:txBody>
      </p:sp>
      <p:sp>
        <p:nvSpPr>
          <p:cNvPr id="11" name="Content Placeholder 10"/>
          <p:cNvSpPr>
            <a:spLocks noGrp="1"/>
          </p:cNvSpPr>
          <p:nvPr>
            <p:ph sz="quarter" idx="13"/>
          </p:nvPr>
        </p:nvSpPr>
        <p:spPr>
          <a:xfrm>
            <a:off x="1298448" y="2944368"/>
            <a:ext cx="3227832" cy="27797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76E8100-4833-4B01-90DE-6939A9BDB54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78EF55-A7D4-4C18-B2D7-49FE92B51FF6}" type="datetimeFigureOut">
              <a:rPr lang="tr-TR" smtClean="0"/>
              <a:pPr/>
              <a:t>04.10.2013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76E8100-4833-4B01-90DE-6939A9BDB54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tr-TR" smtClean="0"/>
              <a:t>Asıl başlık stili için tıklatın</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60000">
            <a:off x="6341698" y="5885672"/>
            <a:ext cx="1213821" cy="365125"/>
          </a:xfrm>
        </p:spPr>
        <p:txBody>
          <a:bodyPr/>
          <a:lstStyle/>
          <a:p>
            <a:fld id="{5E78EF55-A7D4-4C18-B2D7-49FE92B51FF6}" type="datetimeFigureOut">
              <a:rPr lang="tr-TR" smtClean="0"/>
              <a:pPr/>
              <a:t>04.10.2013</a:t>
            </a:fld>
            <a:endParaRPr lang="tr-TR"/>
          </a:p>
        </p:txBody>
      </p:sp>
      <p:sp>
        <p:nvSpPr>
          <p:cNvPr id="6" name="Footer Placeholder 5"/>
          <p:cNvSpPr>
            <a:spLocks noGrp="1"/>
          </p:cNvSpPr>
          <p:nvPr>
            <p:ph type="ftr" sz="quarter" idx="11"/>
          </p:nvPr>
        </p:nvSpPr>
        <p:spPr>
          <a:xfrm rot="-60000">
            <a:off x="914554" y="5829261"/>
            <a:ext cx="3522607" cy="365125"/>
          </a:xfrm>
        </p:spPr>
        <p:txBody>
          <a:bodyPr/>
          <a:lstStyle/>
          <a:p>
            <a:endParaRPr lang="tr-TR"/>
          </a:p>
        </p:txBody>
      </p:sp>
      <p:sp>
        <p:nvSpPr>
          <p:cNvPr id="7" name="Slide Number Placeholder 6"/>
          <p:cNvSpPr>
            <a:spLocks noGrp="1"/>
          </p:cNvSpPr>
          <p:nvPr>
            <p:ph type="sldNum" sz="quarter" idx="12"/>
          </p:nvPr>
        </p:nvSpPr>
        <p:spPr>
          <a:xfrm rot="60000">
            <a:off x="7557313" y="5896961"/>
            <a:ext cx="554023" cy="365125"/>
          </a:xfrm>
        </p:spPr>
        <p:txBody>
          <a:bodyPr/>
          <a:lstStyle/>
          <a:p>
            <a:fld id="{076E8100-4833-4B01-90DE-6939A9BDB54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60000">
            <a:off x="6345936" y="5888737"/>
            <a:ext cx="1213821" cy="365125"/>
          </a:xfrm>
        </p:spPr>
        <p:txBody>
          <a:bodyPr/>
          <a:lstStyle/>
          <a:p>
            <a:fld id="{5E78EF55-A7D4-4C18-B2D7-49FE92B51FF6}" type="datetimeFigureOut">
              <a:rPr lang="tr-TR" smtClean="0"/>
              <a:pPr/>
              <a:t>04.10.2013</a:t>
            </a:fld>
            <a:endParaRPr lang="tr-TR"/>
          </a:p>
        </p:txBody>
      </p:sp>
      <p:sp>
        <p:nvSpPr>
          <p:cNvPr id="6" name="Footer Placeholder 5"/>
          <p:cNvSpPr>
            <a:spLocks noGrp="1"/>
          </p:cNvSpPr>
          <p:nvPr>
            <p:ph type="ftr" sz="quarter" idx="11"/>
          </p:nvPr>
        </p:nvSpPr>
        <p:spPr>
          <a:xfrm rot="-60000">
            <a:off x="914569" y="5831037"/>
            <a:ext cx="3319043" cy="365125"/>
          </a:xfrm>
        </p:spPr>
        <p:txBody>
          <a:bodyPr/>
          <a:lstStyle/>
          <a:p>
            <a:endParaRPr lang="tr-TR"/>
          </a:p>
        </p:txBody>
      </p:sp>
      <p:sp>
        <p:nvSpPr>
          <p:cNvPr id="7" name="Slide Number Placeholder 6"/>
          <p:cNvSpPr>
            <a:spLocks noGrp="1"/>
          </p:cNvSpPr>
          <p:nvPr>
            <p:ph type="sldNum" sz="quarter" idx="12"/>
          </p:nvPr>
        </p:nvSpPr>
        <p:spPr>
          <a:xfrm rot="60000">
            <a:off x="7562089" y="5900026"/>
            <a:ext cx="554023" cy="365125"/>
          </a:xfrm>
        </p:spPr>
        <p:txBody>
          <a:bodyPr/>
          <a:lstStyle/>
          <a:p>
            <a:fld id="{076E8100-4833-4B01-90DE-6939A9BDB54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5E78EF55-A7D4-4C18-B2D7-49FE92B51FF6}" type="datetimeFigureOut">
              <a:rPr lang="tr-TR" smtClean="0"/>
              <a:pPr/>
              <a:t>04.10.2013</a:t>
            </a:fld>
            <a:endParaRPr lang="tr-TR"/>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tr-TR"/>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076E8100-4833-4B01-90DE-6939A9BDB54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tr/url?sa=i&amp;source=images&amp;cd=&amp;cad=rja&amp;docid=mdrO2mPenNypAM&amp;tbnid=FLltwsXNZRjYrM:&amp;ved=0CAgQjRwwAA&amp;url=http://sercanmedia.tr.gg/&amp;" TargetMode="External"/><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audio" Target="../media/audio11.wav"/><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hyperlink" Target="http://www.google.com.tr/url?sa=i&amp;source=images&amp;cd=&amp;cad=rja&amp;docid=F2mHri7Qph8ZCM&amp;tbnid=HnzninbN8Ah-MM:&amp;ved=0CAgQjRwwADgO&amp;url=http://www.vforvenus.com/insan/insan-vucudunun-degeri/&amp;ei=yKdJUqm7KsXFswavp4CoDw&amp;psig=AFQjCNFSLVm4Jk52OuJmRhkZaKVQMg2F6A&amp;ust=1380645192741180" TargetMode="External"/><Relationship Id="rId2" Type="http://schemas.openxmlformats.org/officeDocument/2006/relationships/audio" Target="../media/audio1.wav"/><Relationship Id="rId1" Type="http://schemas.openxmlformats.org/officeDocument/2006/relationships/slideLayout" Target="../slideLayouts/slideLayout8.xml"/><Relationship Id="rId5" Type="http://schemas.openxmlformats.org/officeDocument/2006/relationships/audio" Target="../media/audio11.wav"/><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2.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91680" y="2276872"/>
            <a:ext cx="5723468" cy="1944216"/>
          </a:xfrm>
          <a:solidFill>
            <a:srgbClr val="00B0F0"/>
          </a:solidFill>
        </p:spPr>
        <p:txBody>
          <a:bodyPr/>
          <a:lstStyle/>
          <a:p>
            <a:r>
              <a:rPr lang="tr-TR" dirty="0" smtClean="0">
                <a:solidFill>
                  <a:schemeClr val="accent4">
                    <a:lumMod val="75000"/>
                  </a:schemeClr>
                </a:solidFill>
                <a:latin typeface="Showcard Gothic" panose="04020904020102020604" pitchFamily="82" charset="0"/>
              </a:rPr>
              <a:t>İSKELETİMİZ</a:t>
            </a:r>
            <a:r>
              <a:rPr lang="tr-TR" dirty="0" smtClean="0">
                <a:solidFill>
                  <a:schemeClr val="accent4">
                    <a:lumMod val="75000"/>
                  </a:schemeClr>
                </a:solidFill>
              </a:rPr>
              <a:t> </a:t>
            </a:r>
            <a:r>
              <a:rPr lang="tr-TR" dirty="0" smtClean="0">
                <a:solidFill>
                  <a:schemeClr val="accent4">
                    <a:lumMod val="75000"/>
                  </a:schemeClr>
                </a:solidFill>
                <a:latin typeface="Showcard Gothic" panose="04020904020102020604" pitchFamily="82" charset="0"/>
              </a:rPr>
              <a:t>VE KAS SAĞLIĞI</a:t>
            </a:r>
            <a:endParaRPr lang="tr-TR" dirty="0">
              <a:solidFill>
                <a:schemeClr val="accent4">
                  <a:lumMod val="75000"/>
                </a:schemeClr>
              </a:solidFill>
              <a:latin typeface="Showcard Gothic" panose="04020904020102020604" pitchFamily="82" charset="0"/>
            </a:endParaRPr>
          </a:p>
        </p:txBody>
      </p:sp>
    </p:spTree>
    <p:extLst>
      <p:ext uri="{BB962C8B-B14F-4D97-AF65-F5344CB8AC3E}">
        <p14:creationId xmlns:p14="http://schemas.microsoft.com/office/powerpoint/2010/main" xmlns="" val="1454143969"/>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explode.wav"/>
          </p:stSnd>
        </p:sndAc>
      </p:transition>
    </mc:Choice>
    <mc:Fallback>
      <p:transition spd="slow">
        <p:fade/>
        <p:sndAc>
          <p:stSnd>
            <p:snd r:embed="rId2" name="explode.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accent4">
              <a:lumMod val="75000"/>
            </a:schemeClr>
          </a:solidFill>
        </p:spPr>
        <p:txBody>
          <a:bodyPr>
            <a:normAutofit/>
          </a:bodyPr>
          <a:lstStyle/>
          <a:p>
            <a:r>
              <a:rPr lang="tr-TR" dirty="0" smtClean="0">
                <a:solidFill>
                  <a:srgbClr val="00B0F0"/>
                </a:solidFill>
                <a:latin typeface="Showcard Gothic" panose="04020904020102020604" pitchFamily="82" charset="0"/>
              </a:rPr>
              <a:t>İSKELET</a:t>
            </a:r>
            <a:endParaRPr lang="tr-TR" dirty="0">
              <a:solidFill>
                <a:srgbClr val="00B0F0"/>
              </a:solidFill>
              <a:latin typeface="Showcard Gothic" panose="04020904020102020604" pitchFamily="82" charset="0"/>
            </a:endParaRPr>
          </a:p>
        </p:txBody>
      </p:sp>
      <p:sp>
        <p:nvSpPr>
          <p:cNvPr id="3" name="İçerik Yer Tutucusu 2"/>
          <p:cNvSpPr>
            <a:spLocks noGrp="1"/>
          </p:cNvSpPr>
          <p:nvPr>
            <p:ph sz="quarter" idx="13"/>
          </p:nvPr>
        </p:nvSpPr>
        <p:spPr>
          <a:xfrm>
            <a:off x="1115616" y="2121406"/>
            <a:ext cx="3888432" cy="4043897"/>
          </a:xfrm>
        </p:spPr>
        <p:txBody>
          <a:bodyPr>
            <a:noAutofit/>
          </a:bodyPr>
          <a:lstStyle/>
          <a:p>
            <a:pPr>
              <a:tabLst>
                <a:tab pos="363538" algn="l"/>
              </a:tabLst>
            </a:pP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İskelet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nedir görevleri nelerdir</a:t>
            </a:r>
            <a:b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r>
            <a:b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Vücuda şekil verir</a:t>
            </a: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a:t>
            </a:r>
          </a:p>
          <a:p>
            <a:pPr marL="0" indent="0">
              <a:buNone/>
              <a:tabLst>
                <a:tab pos="363538" algn="l"/>
              </a:tabLst>
            </a:pPr>
            <a:endParaRPr lang="tr-TR" sz="3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endParaRPr>
          </a:p>
          <a:p>
            <a:pPr marL="0" indent="0">
              <a:buNone/>
              <a:tabLst>
                <a:tab pos="363538" algn="l"/>
              </a:tabLst>
            </a:pP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t>
            </a: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Vücudumuzun dik durmasını sağlar,</a:t>
            </a:r>
            <a:b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endParaRPr lang="tr-TR" sz="4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endParaRPr>
          </a:p>
          <a:p>
            <a:pPr marL="0" indent="0">
              <a:buNone/>
              <a:tabLst>
                <a:tab pos="363538" algn="l"/>
              </a:tabLst>
            </a:pP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 Kaslar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ve eklemler yardımı ile vücudun hareketini sağlar</a:t>
            </a: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a:t>
            </a:r>
          </a:p>
          <a:p>
            <a:pPr marL="0" indent="0">
              <a:buNone/>
              <a:tabLst>
                <a:tab pos="363538" algn="l"/>
              </a:tabLst>
            </a:pPr>
            <a: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r>
            <a:b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İç organları dış etkilerden korur</a:t>
            </a: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a:t>
            </a:r>
          </a:p>
          <a:p>
            <a:pPr marL="0" indent="0">
              <a:buNone/>
              <a:tabLst>
                <a:tab pos="363538" algn="l"/>
              </a:tabLst>
            </a:pPr>
            <a: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r>
            <a:b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Kan hücresi üretimini gerçekleştirir</a:t>
            </a: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a:t>
            </a:r>
            <a:endPar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endParaRPr>
          </a:p>
          <a:p>
            <a:pPr marL="0" indent="0">
              <a:buNone/>
              <a:tabLst>
                <a:tab pos="363538" algn="l"/>
              </a:tabLst>
            </a:pPr>
            <a: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r>
            <a:b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Kaslar ve iç organlar için tutunma yüzeyi sağlar</a:t>
            </a: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a:t>
            </a:r>
          </a:p>
          <a:p>
            <a:pPr marL="0" indent="0">
              <a:buNone/>
              <a:tabLst>
                <a:tab pos="363538" algn="l"/>
              </a:tabLst>
            </a:pPr>
            <a: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a:r>
            <a:br>
              <a:rPr lang="tr-TR" sz="5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br>
            <a:r>
              <a:rPr lang="tr-TR" sz="1600" b="1" dirty="0" smtClean="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	* </a:t>
            </a:r>
            <a:r>
              <a:rPr lang="tr-TR" sz="1600" b="1" dirty="0">
                <a:effectLst>
                  <a:outerShdw blurRad="38100" dist="38100" dir="2700000" algn="tl">
                    <a:srgbClr val="000000">
                      <a:alpha val="43137"/>
                    </a:srgbClr>
                  </a:outerShdw>
                </a:effectLst>
                <a:latin typeface="Monotype Corsiva" panose="03010101010201010101" pitchFamily="66" charset="0"/>
                <a:cs typeface="Arial" panose="020B0604020202020204" pitchFamily="34" charset="0"/>
              </a:rPr>
              <a:t>Fosfor ve Kalsiyum gibi mineralleri depo eder. </a:t>
            </a:r>
          </a:p>
        </p:txBody>
      </p:sp>
      <p:pic>
        <p:nvPicPr>
          <p:cNvPr id="1028" name="Picture 4" descr="http://img.webme.com/pic/s/sercanmedia/iskelet.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20072" y="2060848"/>
            <a:ext cx="2664296" cy="41044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84536731"/>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explode.wav"/>
          </p:stSnd>
        </p:sndAc>
      </p:transition>
    </mc:Choice>
    <mc:Fallback>
      <p:transition spd="slow">
        <p:fade/>
        <p:sndAc>
          <p:stSnd>
            <p:snd r:embed="rId2" name="explode.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a:xfrm rot="60000">
            <a:off x="4970448" y="1125614"/>
            <a:ext cx="3058330" cy="4823009"/>
          </a:xfrm>
        </p:spPr>
        <p:txBody>
          <a:bodyPr>
            <a:normAutofit fontScale="77500" lnSpcReduction="20000"/>
          </a:bodyPr>
          <a:lstStyle/>
          <a:p>
            <a:r>
              <a:rPr lang="tr-TR" b="1" dirty="0">
                <a:effectLst>
                  <a:outerShdw blurRad="38100" dist="38100" dir="2700000" algn="tl">
                    <a:srgbClr val="000000">
                      <a:alpha val="43137"/>
                    </a:srgbClr>
                  </a:outerShdw>
                </a:effectLst>
                <a:latin typeface="Pristina" panose="03060402040406080204" pitchFamily="66" charset="0"/>
              </a:rPr>
              <a:t>Kasların Görevleri, Kas Görevleri </a:t>
            </a:r>
            <a:r>
              <a:rPr lang="tr-TR" b="1" dirty="0" smtClean="0">
                <a:effectLst>
                  <a:outerShdw blurRad="38100" dist="38100" dir="2700000" algn="tl">
                    <a:srgbClr val="000000">
                      <a:alpha val="43137"/>
                    </a:srgbClr>
                  </a:outerShdw>
                </a:effectLst>
                <a:latin typeface="Pristina" panose="03060402040406080204" pitchFamily="66" charset="0"/>
              </a:rPr>
              <a:t>Nelerdir.</a:t>
            </a:r>
            <a:r>
              <a:rPr lang="tr-TR" b="1" dirty="0">
                <a:effectLst>
                  <a:outerShdw blurRad="38100" dist="38100" dir="2700000" algn="tl">
                    <a:srgbClr val="000000">
                      <a:alpha val="43137"/>
                    </a:srgbClr>
                  </a:outerShdw>
                </a:effectLst>
                <a:latin typeface="Pristina" panose="03060402040406080204" pitchFamily="66" charset="0"/>
              </a:rPr>
              <a:t/>
            </a:r>
            <a:br>
              <a:rPr lang="tr-TR" b="1" dirty="0">
                <a:effectLst>
                  <a:outerShdw blurRad="38100" dist="38100" dir="2700000" algn="tl">
                    <a:srgbClr val="000000">
                      <a:alpha val="43137"/>
                    </a:srgbClr>
                  </a:outerShdw>
                </a:effectLst>
                <a:latin typeface="Pristina" panose="03060402040406080204" pitchFamily="66" charset="0"/>
              </a:rPr>
            </a:br>
            <a:r>
              <a:rPr lang="tr-TR" b="1" dirty="0">
                <a:effectLst>
                  <a:outerShdw blurRad="38100" dist="38100" dir="2700000" algn="tl">
                    <a:srgbClr val="000000">
                      <a:alpha val="43137"/>
                    </a:srgbClr>
                  </a:outerShdw>
                </a:effectLst>
                <a:latin typeface="Pristina" panose="03060402040406080204" pitchFamily="66" charset="0"/>
              </a:rPr>
              <a:t/>
            </a:r>
            <a:br>
              <a:rPr lang="tr-TR" b="1" dirty="0">
                <a:effectLst>
                  <a:outerShdw blurRad="38100" dist="38100" dir="2700000" algn="tl">
                    <a:srgbClr val="000000">
                      <a:alpha val="43137"/>
                    </a:srgbClr>
                  </a:outerShdw>
                </a:effectLst>
                <a:latin typeface="Pristina" panose="03060402040406080204" pitchFamily="66" charset="0"/>
              </a:rPr>
            </a:br>
            <a:r>
              <a:rPr lang="tr-TR" b="1" dirty="0">
                <a:effectLst>
                  <a:outerShdw blurRad="38100" dist="38100" dir="2700000" algn="tl">
                    <a:srgbClr val="000000">
                      <a:alpha val="43137"/>
                    </a:srgbClr>
                  </a:outerShdw>
                </a:effectLst>
                <a:latin typeface="Pristina" panose="03060402040406080204" pitchFamily="66" charset="0"/>
              </a:rPr>
              <a:t>1. Vücut ve organlarımızın hareketlerini düzenler.</a:t>
            </a:r>
            <a:br>
              <a:rPr lang="tr-TR" b="1" dirty="0">
                <a:effectLst>
                  <a:outerShdw blurRad="38100" dist="38100" dir="2700000" algn="tl">
                    <a:srgbClr val="000000">
                      <a:alpha val="43137"/>
                    </a:srgbClr>
                  </a:outerShdw>
                </a:effectLst>
                <a:latin typeface="Pristina" panose="03060402040406080204" pitchFamily="66" charset="0"/>
              </a:rPr>
            </a:br>
            <a:endParaRPr lang="tr-TR" b="1" dirty="0" smtClean="0">
              <a:effectLst>
                <a:outerShdw blurRad="38100" dist="38100" dir="2700000" algn="tl">
                  <a:srgbClr val="000000">
                    <a:alpha val="43137"/>
                  </a:srgbClr>
                </a:outerShdw>
              </a:effectLst>
              <a:latin typeface="Pristina" panose="03060402040406080204" pitchFamily="66" charset="0"/>
            </a:endParaRPr>
          </a:p>
          <a:p>
            <a:pPr marL="0" indent="0">
              <a:buNone/>
              <a:tabLst>
                <a:tab pos="261938" algn="l"/>
              </a:tabLst>
            </a:pPr>
            <a:r>
              <a:rPr lang="tr-TR" b="1" dirty="0" smtClean="0">
                <a:effectLst>
                  <a:outerShdw blurRad="38100" dist="38100" dir="2700000" algn="tl">
                    <a:srgbClr val="000000">
                      <a:alpha val="43137"/>
                    </a:srgbClr>
                  </a:outerShdw>
                </a:effectLst>
                <a:latin typeface="Pristina" panose="03060402040406080204" pitchFamily="66" charset="0"/>
              </a:rPr>
              <a:t>	2</a:t>
            </a:r>
            <a:r>
              <a:rPr lang="tr-TR" b="1" dirty="0">
                <a:effectLst>
                  <a:outerShdw blurRad="38100" dist="38100" dir="2700000" algn="tl">
                    <a:srgbClr val="000000">
                      <a:alpha val="43137"/>
                    </a:srgbClr>
                  </a:outerShdw>
                </a:effectLst>
                <a:latin typeface="Pristina" panose="03060402040406080204" pitchFamily="66" charset="0"/>
              </a:rPr>
              <a:t>. Soluk alış veriş işinde </a:t>
            </a:r>
            <a:r>
              <a:rPr lang="tr-TR" b="1" dirty="0" smtClean="0">
                <a:effectLst>
                  <a:outerShdw blurRad="38100" dist="38100" dir="2700000" algn="tl">
                    <a:srgbClr val="000000">
                      <a:alpha val="43137"/>
                    </a:srgbClr>
                  </a:outerShdw>
                </a:effectLst>
                <a:latin typeface="Pristina" panose="03060402040406080204" pitchFamily="66" charset="0"/>
              </a:rPr>
              <a:t>	yardımadır</a:t>
            </a:r>
            <a:r>
              <a:rPr lang="tr-TR" b="1" dirty="0">
                <a:effectLst>
                  <a:outerShdw blurRad="38100" dist="38100" dir="2700000" algn="tl">
                    <a:srgbClr val="000000">
                      <a:alpha val="43137"/>
                    </a:srgbClr>
                  </a:outerShdw>
                </a:effectLst>
                <a:latin typeface="Pristina" panose="03060402040406080204" pitchFamily="66" charset="0"/>
              </a:rPr>
              <a:t>.</a:t>
            </a:r>
            <a:br>
              <a:rPr lang="tr-TR" b="1" dirty="0">
                <a:effectLst>
                  <a:outerShdw blurRad="38100" dist="38100" dir="2700000" algn="tl">
                    <a:srgbClr val="000000">
                      <a:alpha val="43137"/>
                    </a:srgbClr>
                  </a:outerShdw>
                </a:effectLst>
                <a:latin typeface="Pristina" panose="03060402040406080204" pitchFamily="66" charset="0"/>
              </a:rPr>
            </a:br>
            <a:endParaRPr lang="tr-TR" b="1" dirty="0" smtClean="0">
              <a:effectLst>
                <a:outerShdw blurRad="38100" dist="38100" dir="2700000" algn="tl">
                  <a:srgbClr val="000000">
                    <a:alpha val="43137"/>
                  </a:srgbClr>
                </a:outerShdw>
              </a:effectLst>
              <a:latin typeface="Pristina" panose="03060402040406080204" pitchFamily="66" charset="0"/>
            </a:endParaRPr>
          </a:p>
          <a:p>
            <a:pPr marL="0" indent="0">
              <a:buNone/>
              <a:tabLst>
                <a:tab pos="261938" algn="l"/>
              </a:tabLst>
            </a:pPr>
            <a:r>
              <a:rPr lang="tr-TR" b="1" dirty="0" smtClean="0">
                <a:effectLst>
                  <a:outerShdw blurRad="38100" dist="38100" dir="2700000" algn="tl">
                    <a:srgbClr val="000000">
                      <a:alpha val="43137"/>
                    </a:srgbClr>
                  </a:outerShdw>
                </a:effectLst>
                <a:latin typeface="Pristina" panose="03060402040406080204" pitchFamily="66" charset="0"/>
              </a:rPr>
              <a:t>	3</a:t>
            </a:r>
            <a:r>
              <a:rPr lang="tr-TR" b="1" dirty="0">
                <a:effectLst>
                  <a:outerShdw blurRad="38100" dist="38100" dir="2700000" algn="tl">
                    <a:srgbClr val="000000">
                      <a:alpha val="43137"/>
                    </a:srgbClr>
                  </a:outerShdw>
                </a:effectLst>
                <a:latin typeface="Pristina" panose="03060402040406080204" pitchFamily="66" charset="0"/>
              </a:rPr>
              <a:t>. Konuşmamıza </a:t>
            </a:r>
            <a:r>
              <a:rPr lang="tr-TR" b="1" dirty="0" smtClean="0">
                <a:effectLst>
                  <a:outerShdw blurRad="38100" dist="38100" dir="2700000" algn="tl">
                    <a:srgbClr val="000000">
                      <a:alpha val="43137"/>
                    </a:srgbClr>
                  </a:outerShdw>
                </a:effectLst>
                <a:latin typeface="Pristina" panose="03060402040406080204" pitchFamily="66" charset="0"/>
              </a:rPr>
              <a:t>yardımcıdır</a:t>
            </a:r>
            <a:r>
              <a:rPr lang="tr-TR" b="1" dirty="0">
                <a:effectLst>
                  <a:outerShdw blurRad="38100" dist="38100" dir="2700000" algn="tl">
                    <a:srgbClr val="000000">
                      <a:alpha val="43137"/>
                    </a:srgbClr>
                  </a:outerShdw>
                </a:effectLst>
                <a:latin typeface="Pristina" panose="03060402040406080204" pitchFamily="66" charset="0"/>
              </a:rPr>
              <a:t/>
            </a:r>
            <a:br>
              <a:rPr lang="tr-TR" b="1" dirty="0">
                <a:effectLst>
                  <a:outerShdw blurRad="38100" dist="38100" dir="2700000" algn="tl">
                    <a:srgbClr val="000000">
                      <a:alpha val="43137"/>
                    </a:srgbClr>
                  </a:outerShdw>
                </a:effectLst>
                <a:latin typeface="Pristina" panose="03060402040406080204" pitchFamily="66" charset="0"/>
              </a:rPr>
            </a:br>
            <a:endParaRPr lang="tr-TR" b="1" dirty="0" smtClean="0">
              <a:effectLst>
                <a:outerShdw blurRad="38100" dist="38100" dir="2700000" algn="tl">
                  <a:srgbClr val="000000">
                    <a:alpha val="43137"/>
                  </a:srgbClr>
                </a:outerShdw>
              </a:effectLst>
              <a:latin typeface="Pristina" panose="03060402040406080204" pitchFamily="66" charset="0"/>
            </a:endParaRPr>
          </a:p>
          <a:p>
            <a:pPr marL="0" indent="0">
              <a:buNone/>
              <a:tabLst>
                <a:tab pos="261938" algn="l"/>
              </a:tabLst>
            </a:pPr>
            <a:r>
              <a:rPr lang="tr-TR" b="1" dirty="0" smtClean="0">
                <a:effectLst>
                  <a:outerShdw blurRad="38100" dist="38100" dir="2700000" algn="tl">
                    <a:srgbClr val="000000">
                      <a:alpha val="43137"/>
                    </a:srgbClr>
                  </a:outerShdw>
                </a:effectLst>
                <a:latin typeface="Pristina" panose="03060402040406080204" pitchFamily="66" charset="0"/>
              </a:rPr>
              <a:t>	4</a:t>
            </a:r>
            <a:r>
              <a:rPr lang="tr-TR" b="1" dirty="0">
                <a:effectLst>
                  <a:outerShdw blurRad="38100" dist="38100" dir="2700000" algn="tl">
                    <a:srgbClr val="000000">
                      <a:alpha val="43137"/>
                    </a:srgbClr>
                  </a:outerShdw>
                </a:effectLst>
                <a:latin typeface="Pristina" panose="03060402040406080204" pitchFamily="66" charset="0"/>
              </a:rPr>
              <a:t>. Vücudun bir tür </a:t>
            </a:r>
            <a:r>
              <a:rPr lang="tr-TR" b="1" dirty="0" smtClean="0">
                <a:effectLst>
                  <a:outerShdw blurRad="38100" dist="38100" dir="2700000" algn="tl">
                    <a:srgbClr val="000000">
                      <a:alpha val="43137"/>
                    </a:srgbClr>
                  </a:outerShdw>
                </a:effectLst>
                <a:latin typeface="Pristina" panose="03060402040406080204" pitchFamily="66" charset="0"/>
              </a:rPr>
              <a:t>gıda ve </a:t>
            </a:r>
            <a:r>
              <a:rPr lang="tr-TR" b="1" dirty="0">
                <a:effectLst>
                  <a:outerShdw blurRad="38100" dist="38100" dir="2700000" algn="tl">
                    <a:srgbClr val="000000">
                      <a:alpha val="43137"/>
                    </a:srgbClr>
                  </a:outerShdw>
                </a:effectLst>
                <a:latin typeface="Pristina" panose="03060402040406080204" pitchFamily="66" charset="0"/>
              </a:rPr>
              <a:t>enerji </a:t>
            </a:r>
            <a:r>
              <a:rPr lang="tr-TR" b="1" dirty="0" smtClean="0">
                <a:effectLst>
                  <a:outerShdw blurRad="38100" dist="38100" dir="2700000" algn="tl">
                    <a:srgbClr val="000000">
                      <a:alpha val="43137"/>
                    </a:srgbClr>
                  </a:outerShdw>
                </a:effectLst>
                <a:latin typeface="Pristina" panose="03060402040406080204" pitchFamily="66" charset="0"/>
              </a:rPr>
              <a:t>	deposudur</a:t>
            </a:r>
            <a:r>
              <a:rPr lang="tr-TR" b="1" dirty="0">
                <a:effectLst>
                  <a:outerShdw blurRad="38100" dist="38100" dir="2700000" algn="tl">
                    <a:srgbClr val="000000">
                      <a:alpha val="43137"/>
                    </a:srgbClr>
                  </a:outerShdw>
                </a:effectLst>
                <a:latin typeface="Pristina" panose="03060402040406080204" pitchFamily="66" charset="0"/>
              </a:rPr>
              <a:t>.</a:t>
            </a:r>
            <a:br>
              <a:rPr lang="tr-TR" b="1" dirty="0">
                <a:effectLst>
                  <a:outerShdw blurRad="38100" dist="38100" dir="2700000" algn="tl">
                    <a:srgbClr val="000000">
                      <a:alpha val="43137"/>
                    </a:srgbClr>
                  </a:outerShdw>
                </a:effectLst>
                <a:latin typeface="Pristina" panose="03060402040406080204" pitchFamily="66" charset="0"/>
              </a:rPr>
            </a:br>
            <a:endParaRPr lang="tr-TR" b="1" dirty="0" smtClean="0">
              <a:effectLst>
                <a:outerShdw blurRad="38100" dist="38100" dir="2700000" algn="tl">
                  <a:srgbClr val="000000">
                    <a:alpha val="43137"/>
                  </a:srgbClr>
                </a:outerShdw>
              </a:effectLst>
              <a:latin typeface="Pristina" panose="03060402040406080204" pitchFamily="66" charset="0"/>
            </a:endParaRPr>
          </a:p>
          <a:p>
            <a:pPr marL="0" indent="0">
              <a:buNone/>
              <a:tabLst>
                <a:tab pos="261938" algn="l"/>
              </a:tabLst>
            </a:pPr>
            <a:r>
              <a:rPr lang="tr-TR" b="1" dirty="0" smtClean="0">
                <a:effectLst>
                  <a:outerShdw blurRad="38100" dist="38100" dir="2700000" algn="tl">
                    <a:srgbClr val="000000">
                      <a:alpha val="43137"/>
                    </a:srgbClr>
                  </a:outerShdw>
                </a:effectLst>
                <a:latin typeface="Pristina" panose="03060402040406080204" pitchFamily="66" charset="0"/>
              </a:rPr>
              <a:t>	5</a:t>
            </a:r>
            <a:r>
              <a:rPr lang="tr-TR" b="1" dirty="0">
                <a:effectLst>
                  <a:outerShdw blurRad="38100" dist="38100" dir="2700000" algn="tl">
                    <a:srgbClr val="000000">
                      <a:alpha val="43137"/>
                    </a:srgbClr>
                  </a:outerShdw>
                </a:effectLst>
                <a:latin typeface="Pristina" panose="03060402040406080204" pitchFamily="66" charset="0"/>
              </a:rPr>
              <a:t>. Doğum olayında </a:t>
            </a:r>
            <a:r>
              <a:rPr lang="tr-TR" b="1" dirty="0" smtClean="0">
                <a:effectLst>
                  <a:outerShdw blurRad="38100" dist="38100" dir="2700000" algn="tl">
                    <a:srgbClr val="000000">
                      <a:alpha val="43137"/>
                    </a:srgbClr>
                  </a:outerShdw>
                </a:effectLst>
                <a:latin typeface="Pristina" panose="03060402040406080204" pitchFamily="66" charset="0"/>
              </a:rPr>
              <a:t>önemli 	görevleri 	vardır</a:t>
            </a:r>
            <a:r>
              <a:rPr lang="tr-TR" b="1" dirty="0">
                <a:effectLst>
                  <a:outerShdw blurRad="38100" dist="38100" dir="2700000" algn="tl">
                    <a:srgbClr val="000000">
                      <a:alpha val="43137"/>
                    </a:srgbClr>
                  </a:outerShdw>
                </a:effectLst>
                <a:latin typeface="Pristina" panose="03060402040406080204" pitchFamily="66" charset="0"/>
              </a:rPr>
              <a:t>.</a:t>
            </a:r>
            <a:br>
              <a:rPr lang="tr-TR" b="1" dirty="0">
                <a:effectLst>
                  <a:outerShdw blurRad="38100" dist="38100" dir="2700000" algn="tl">
                    <a:srgbClr val="000000">
                      <a:alpha val="43137"/>
                    </a:srgbClr>
                  </a:outerShdw>
                </a:effectLst>
                <a:latin typeface="Pristina" panose="03060402040406080204" pitchFamily="66" charset="0"/>
              </a:rPr>
            </a:br>
            <a:endParaRPr lang="tr-TR" b="1" dirty="0" smtClean="0">
              <a:effectLst>
                <a:outerShdw blurRad="38100" dist="38100" dir="2700000" algn="tl">
                  <a:srgbClr val="000000">
                    <a:alpha val="43137"/>
                  </a:srgbClr>
                </a:outerShdw>
              </a:effectLst>
              <a:latin typeface="Pristina" panose="03060402040406080204" pitchFamily="66" charset="0"/>
            </a:endParaRPr>
          </a:p>
          <a:p>
            <a:pPr marL="0" indent="0">
              <a:buNone/>
              <a:tabLst>
                <a:tab pos="261938" algn="l"/>
              </a:tabLst>
            </a:pPr>
            <a:r>
              <a:rPr lang="tr-TR" b="1" dirty="0" smtClean="0">
                <a:effectLst>
                  <a:outerShdw blurRad="38100" dist="38100" dir="2700000" algn="tl">
                    <a:srgbClr val="000000">
                      <a:alpha val="43137"/>
                    </a:srgbClr>
                  </a:outerShdw>
                </a:effectLst>
                <a:latin typeface="Pristina" panose="03060402040406080204" pitchFamily="66" charset="0"/>
              </a:rPr>
              <a:t>	6</a:t>
            </a:r>
            <a:r>
              <a:rPr lang="tr-TR" b="1" dirty="0">
                <a:effectLst>
                  <a:outerShdw blurRad="38100" dist="38100" dir="2700000" algn="tl">
                    <a:srgbClr val="000000">
                      <a:alpha val="43137"/>
                    </a:srgbClr>
                  </a:outerShdw>
                </a:effectLst>
                <a:latin typeface="Pristina" panose="03060402040406080204" pitchFamily="66" charset="0"/>
              </a:rPr>
              <a:t>. Kalbin çalışmasını </a:t>
            </a:r>
            <a:r>
              <a:rPr lang="tr-TR" b="1" dirty="0" smtClean="0">
                <a:effectLst>
                  <a:outerShdw blurRad="38100" dist="38100" dir="2700000" algn="tl">
                    <a:srgbClr val="000000">
                      <a:alpha val="43137"/>
                    </a:srgbClr>
                  </a:outerShdw>
                </a:effectLst>
                <a:latin typeface="Pristina" panose="03060402040406080204" pitchFamily="66" charset="0"/>
              </a:rPr>
              <a:t> sağlar</a:t>
            </a:r>
            <a:r>
              <a:rPr lang="tr-TR" b="1" dirty="0">
                <a:effectLst>
                  <a:outerShdw blurRad="38100" dist="38100" dir="2700000" algn="tl">
                    <a:srgbClr val="000000">
                      <a:alpha val="43137"/>
                    </a:srgbClr>
                  </a:outerShdw>
                </a:effectLst>
                <a:latin typeface="Pristina" panose="03060402040406080204" pitchFamily="66" charset="0"/>
              </a:rPr>
              <a:t>, kanın </a:t>
            </a:r>
            <a:r>
              <a:rPr lang="tr-TR" b="1" dirty="0" smtClean="0">
                <a:effectLst>
                  <a:outerShdw blurRad="38100" dist="38100" dir="2700000" algn="tl">
                    <a:srgbClr val="000000">
                      <a:alpha val="43137"/>
                    </a:srgbClr>
                  </a:outerShdw>
                </a:effectLst>
                <a:latin typeface="Pristina" panose="03060402040406080204" pitchFamily="66" charset="0"/>
              </a:rPr>
              <a:t>	vücutta  dolaşımına </a:t>
            </a:r>
            <a:r>
              <a:rPr lang="tr-TR" b="1" dirty="0">
                <a:effectLst>
                  <a:outerShdw blurRad="38100" dist="38100" dir="2700000" algn="tl">
                    <a:srgbClr val="000000">
                      <a:alpha val="43137"/>
                    </a:srgbClr>
                  </a:outerShdw>
                </a:effectLst>
                <a:latin typeface="Pristina" panose="03060402040406080204" pitchFamily="66" charset="0"/>
              </a:rPr>
              <a:t>da katkıda </a:t>
            </a:r>
            <a:r>
              <a:rPr lang="tr-TR" b="1" dirty="0" smtClean="0">
                <a:effectLst>
                  <a:outerShdw blurRad="38100" dist="38100" dir="2700000" algn="tl">
                    <a:srgbClr val="000000">
                      <a:alpha val="43137"/>
                    </a:srgbClr>
                  </a:outerShdw>
                </a:effectLst>
                <a:latin typeface="Pristina" panose="03060402040406080204" pitchFamily="66" charset="0"/>
              </a:rPr>
              <a:t>	bulunur.</a:t>
            </a:r>
            <a:endParaRPr lang="tr-TR" dirty="0">
              <a:effectLst>
                <a:outerShdw blurRad="38100" dist="38100" dir="2700000" algn="tl">
                  <a:srgbClr val="000000">
                    <a:alpha val="43137"/>
                  </a:srgbClr>
                </a:outerShdw>
              </a:effectLst>
              <a:latin typeface="Pristina" panose="03060402040406080204" pitchFamily="66" charset="0"/>
            </a:endParaRPr>
          </a:p>
        </p:txBody>
      </p:sp>
      <p:sp>
        <p:nvSpPr>
          <p:cNvPr id="4" name="Metin Yer Tutucusu 3"/>
          <p:cNvSpPr>
            <a:spLocks noGrp="1"/>
          </p:cNvSpPr>
          <p:nvPr>
            <p:ph type="body" sz="half" idx="2"/>
          </p:nvPr>
        </p:nvSpPr>
        <p:spPr/>
        <p:txBody>
          <a:bodyPr/>
          <a:lstStyle/>
          <a:p>
            <a:endParaRPr lang="tr-TR"/>
          </a:p>
        </p:txBody>
      </p:sp>
      <p:pic>
        <p:nvPicPr>
          <p:cNvPr id="2050" name="Picture 2" descr="http://www.vforvenus.com/wp-content/uploads/2012/11/insan-vucudunun-degeri-1024x1024.jpg">
            <a:hlinkClick r:id="rId3"/>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254" t="26962" r="3362" b="11682"/>
          <a:stretch/>
        </p:blipFill>
        <p:spPr bwMode="auto">
          <a:xfrm rot="10800000" flipH="1" flipV="1">
            <a:off x="1043608" y="1052736"/>
            <a:ext cx="3384376" cy="468052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Altbilgi Yer Tutucusu 4"/>
          <p:cNvSpPr>
            <a:spLocks noGrp="1"/>
          </p:cNvSpPr>
          <p:nvPr/>
        </p:nvSpPr>
        <p:spPr>
          <a:xfrm>
            <a:off x="3124200" y="3246438"/>
            <a:ext cx="2895600" cy="365125"/>
          </a:xfrm>
          <a:prstGeom prst="rect">
            <a:avLst/>
          </a:prstGeom>
        </p:spPr>
        <p:txBody>
          <a:bodyPr vert="horz" lIns="91440" tIns="45720" rIns="91440" bIns="45720" rtlCol="0" anchor="ct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t>www.</a:t>
            </a:r>
            <a:r>
              <a:rPr lang="tr-TR" dirty="0" err="1" smtClean="0"/>
              <a:t>sorubak</a:t>
            </a:r>
            <a:r>
              <a:rPr lang="tr-TR" dirty="0" smtClean="0"/>
              <a:t>.com</a:t>
            </a:r>
            <a:endParaRPr lang="tr-TR" dirty="0"/>
          </a:p>
        </p:txBody>
      </p:sp>
    </p:spTree>
    <p:extLst>
      <p:ext uri="{BB962C8B-B14F-4D97-AF65-F5344CB8AC3E}">
        <p14:creationId xmlns:p14="http://schemas.microsoft.com/office/powerpoint/2010/main" xmlns="" val="606331311"/>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5" name="explode.wav"/>
          </p:stSnd>
        </p:sndAc>
      </p:transition>
    </mc:Choice>
    <mc:Fallback>
      <p:transition spd="slow">
        <p:fade/>
        <p:sndAc>
          <p:stSnd>
            <p:snd r:embed="rId2" name="explode.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2492896"/>
            <a:ext cx="6965245" cy="1490517"/>
          </a:xfrm>
          <a:solidFill>
            <a:srgbClr val="00B0F0"/>
          </a:solidFill>
        </p:spPr>
        <p:txBody>
          <a:bodyPr/>
          <a:lstStyle/>
          <a:p>
            <a:r>
              <a:rPr lang="tr-TR" dirty="0" smtClean="0">
                <a:solidFill>
                  <a:schemeClr val="accent4">
                    <a:lumMod val="75000"/>
                  </a:schemeClr>
                </a:solidFill>
                <a:latin typeface="Showcard Gothic" panose="04020904020102020604" pitchFamily="82" charset="0"/>
              </a:rPr>
              <a:t>KEMİK VE KASLARIN SAĞLIKLI OLABİLMESİ</a:t>
            </a:r>
            <a:endParaRPr lang="tr-TR" dirty="0">
              <a:solidFill>
                <a:schemeClr val="accent4">
                  <a:lumMod val="75000"/>
                </a:schemeClr>
              </a:solidFill>
              <a:latin typeface="Showcard Gothic" panose="04020904020102020604" pitchFamily="82" charset="0"/>
            </a:endParaRPr>
          </a:p>
        </p:txBody>
      </p:sp>
    </p:spTree>
    <p:extLst>
      <p:ext uri="{BB962C8B-B14F-4D97-AF65-F5344CB8AC3E}">
        <p14:creationId xmlns:p14="http://schemas.microsoft.com/office/powerpoint/2010/main" xmlns="" val="367666373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explode.wav"/>
          </p:stSnd>
        </p:sndAc>
      </p:transition>
    </mc:Choice>
    <mc:Fallback>
      <p:transition spd="slow">
        <p:fade/>
        <p:sndAc>
          <p:stSnd>
            <p:snd r:embed="rId2" name="explode.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flipH="1">
            <a:off x="1115616" y="2510170"/>
            <a:ext cx="4896544" cy="30180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47610" tIns="61893" rIns="47610" bIns="61893"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600" b="0" i="0" u="none" strike="noStrike" cap="none" normalizeH="0" baseline="0" dirty="0" smtClean="0">
                <a:ln>
                  <a:noFill/>
                </a:ln>
                <a:solidFill>
                  <a:srgbClr val="990000"/>
                </a:solidFill>
                <a:effectLst/>
                <a:latin typeface="Comic Sans MS" panose="030F0702030302020204" pitchFamily="66" charset="0"/>
                <a:cs typeface="Arial" pitchFamily="34" charset="0"/>
              </a:rPr>
              <a:t>İskelet ve Kas Sağlığı için;</a:t>
            </a:r>
          </a:p>
          <a:p>
            <a:pPr marL="0" marR="0" lvl="0" indent="0" algn="l" defTabSz="914400" rtl="0" eaLnBrk="0" fontAlgn="base" latinLnBrk="0" hangingPunct="0">
              <a:lnSpc>
                <a:spcPct val="100000"/>
              </a:lnSpc>
              <a:spcBef>
                <a:spcPct val="0"/>
              </a:spcBef>
              <a:spcAft>
                <a:spcPct val="0"/>
              </a:spcAft>
              <a:buClrTx/>
              <a:buSzTx/>
              <a:buFontTx/>
              <a:buNone/>
              <a:tabLst>
                <a:tab pos="261938" algn="l"/>
              </a:tabLst>
            </a:pP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r>
            <a:b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b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Hareketlerimizi kontrollü yapmalıyız.</a:t>
            </a:r>
          </a:p>
          <a:p>
            <a:pPr marL="0" marR="0" lvl="0" indent="0" algn="l" defTabSz="914400" rtl="0" eaLnBrk="0" fontAlgn="base" latinLnBrk="0" hangingPunct="0">
              <a:lnSpc>
                <a:spcPct val="100000"/>
              </a:lnSpc>
              <a:spcBef>
                <a:spcPct val="0"/>
              </a:spcBef>
              <a:spcAft>
                <a:spcPct val="0"/>
              </a:spcAft>
              <a:buClrTx/>
              <a:buSzTx/>
              <a:buFontTx/>
              <a:buNone/>
              <a:tabLst>
                <a:tab pos="261938" algn="l"/>
              </a:tabLst>
            </a:pP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r>
            <a:b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b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Düzenli olarak spor yapmalıyız.</a:t>
            </a:r>
          </a:p>
          <a:p>
            <a:pPr marL="0" marR="0" lvl="0" indent="0" algn="l" defTabSz="914400" rtl="0" eaLnBrk="0" fontAlgn="base" latinLnBrk="0" hangingPunct="0">
              <a:lnSpc>
                <a:spcPct val="100000"/>
              </a:lnSpc>
              <a:spcBef>
                <a:spcPct val="0"/>
              </a:spcBef>
              <a:spcAft>
                <a:spcPct val="0"/>
              </a:spcAft>
              <a:buClrTx/>
              <a:buSzTx/>
              <a:buFontTx/>
              <a:buNone/>
              <a:tabLst>
                <a:tab pos="261938" algn="l"/>
              </a:tabLst>
            </a:pP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r>
            <a:b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b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Dengeli beslenmeliyiz.</a:t>
            </a:r>
          </a:p>
          <a:p>
            <a:pPr marL="0" marR="0" lvl="0" indent="0" algn="l" defTabSz="914400" rtl="0" eaLnBrk="0" fontAlgn="base" latinLnBrk="0" hangingPunct="0">
              <a:lnSpc>
                <a:spcPct val="100000"/>
              </a:lnSpc>
              <a:spcBef>
                <a:spcPct val="0"/>
              </a:spcBef>
              <a:spcAft>
                <a:spcPct val="0"/>
              </a:spcAft>
              <a:buClrTx/>
              <a:buSzTx/>
              <a:buFontTx/>
              <a:buNone/>
              <a:tabLst>
                <a:tab pos="261938" algn="l"/>
              </a:tabLst>
            </a:pP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r>
            <a:b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b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Kemik gelişimi için güneşlenmeliyiz.</a:t>
            </a:r>
          </a:p>
          <a:p>
            <a:pPr marL="0" marR="0" lvl="0" indent="0" algn="l" defTabSz="914400" rtl="0" eaLnBrk="0" fontAlgn="base" latinLnBrk="0" hangingPunct="0">
              <a:lnSpc>
                <a:spcPct val="100000"/>
              </a:lnSpc>
              <a:spcBef>
                <a:spcPct val="0"/>
              </a:spcBef>
              <a:spcAft>
                <a:spcPct val="0"/>
              </a:spcAft>
              <a:buClrTx/>
              <a:buSzTx/>
              <a:buFontTx/>
              <a:buNone/>
              <a:tabLst>
                <a:tab pos="261938" algn="l"/>
              </a:tabLst>
            </a:pP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r>
            <a:b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b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Dik oturmalı ve dik yürümeliyiz. Duruş 	bozuklukları iskelet ve kas sağlığını bozar.</a:t>
            </a:r>
          </a:p>
          <a:p>
            <a:pPr marL="0" marR="0" lvl="0" indent="0" algn="l" defTabSz="914400" rtl="0" eaLnBrk="0" fontAlgn="base" latinLnBrk="0" hangingPunct="0">
              <a:lnSpc>
                <a:spcPct val="100000"/>
              </a:lnSpc>
              <a:spcBef>
                <a:spcPct val="0"/>
              </a:spcBef>
              <a:spcAft>
                <a:spcPct val="0"/>
              </a:spcAft>
              <a:buClrTx/>
              <a:buSzTx/>
              <a:buFontTx/>
              <a:buNone/>
              <a:tabLst>
                <a:tab pos="261938" algn="l"/>
              </a:tabLst>
            </a:pP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r>
            <a:b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br>
            <a:r>
              <a:rPr kumimoji="0" lang="tr-TR" altLang="tr-TR" sz="1000" b="0" i="0" u="none" strike="noStrike" cap="none" normalizeH="0" baseline="0" dirty="0" smtClean="0">
                <a:ln>
                  <a:noFill/>
                </a:ln>
                <a:solidFill>
                  <a:schemeClr val="tx1"/>
                </a:solidFill>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Kazalardan korunmalıyız.</a:t>
            </a:r>
          </a:p>
        </p:txBody>
      </p:sp>
      <p:pic>
        <p:nvPicPr>
          <p:cNvPr id="6146" name="Picture 2" descr="hareket sisteminin sağlığı"/>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63996" y="2492896"/>
            <a:ext cx="2619890" cy="376083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
          <p:cNvSpPr>
            <a:spLocks noChangeArrowheads="1"/>
          </p:cNvSpPr>
          <p:nvPr/>
        </p:nvSpPr>
        <p:spPr bwMode="auto">
          <a:xfrm flipH="1">
            <a:off x="1115616" y="1067544"/>
            <a:ext cx="6696744" cy="13868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47610" tIns="61893" rIns="47610" bIns="61893" numCol="1" anchor="ctr" anchorCtr="0" compatLnSpc="1">
            <a:prstTxWarp prst="textNoShape">
              <a:avLst/>
            </a:prstTxWarp>
            <a:spAutoFit/>
          </a:bodyPr>
          <a:lstStyle/>
          <a:p>
            <a:pPr lvl="0" fontAlgn="base">
              <a:spcBef>
                <a:spcPct val="0"/>
              </a:spcBef>
              <a:spcAft>
                <a:spcPct val="0"/>
              </a:spcAft>
            </a:pPr>
            <a:r>
              <a:rPr kumimoji="0" lang="tr-TR" altLang="tr-TR" b="1" i="0" u="none" strike="noStrike" cap="none" normalizeH="0" baseline="0" dirty="0" smtClean="0">
                <a:ln>
                  <a:noFill/>
                </a:ln>
                <a:solidFill>
                  <a:srgbClr val="339900"/>
                </a:solidFill>
                <a:effectLst>
                  <a:outerShdw blurRad="38100" dist="38100" dir="2700000" algn="tl">
                    <a:srgbClr val="000000">
                      <a:alpha val="43137"/>
                    </a:srgbClr>
                  </a:outerShdw>
                </a:effectLst>
                <a:latin typeface="Comic Sans MS" panose="030F0702030302020204" pitchFamily="66" charset="0"/>
                <a:cs typeface="Arial" pitchFamily="34" charset="0"/>
              </a:rPr>
              <a:t>İskelet ve </a:t>
            </a:r>
            <a:r>
              <a:rPr lang="tr-TR" altLang="tr-TR" b="1" dirty="0" smtClean="0">
                <a:solidFill>
                  <a:srgbClr val="339900"/>
                </a:solidFill>
                <a:effectLst>
                  <a:outerShdw blurRad="38100" dist="38100" dir="2700000" algn="tl">
                    <a:srgbClr val="000000">
                      <a:alpha val="43137"/>
                    </a:srgbClr>
                  </a:outerShdw>
                </a:effectLst>
                <a:latin typeface="Comic Sans MS" panose="030F0702030302020204" pitchFamily="66" charset="0"/>
                <a:cs typeface="Arial" pitchFamily="34" charset="0"/>
              </a:rPr>
              <a:t>Sağlığı </a:t>
            </a:r>
            <a:r>
              <a:rPr lang="tr-TR" altLang="tr-TR" sz="1600" b="1" dirty="0">
                <a:solidFill>
                  <a:srgbClr val="339900"/>
                </a:solidFill>
                <a:effectLst>
                  <a:outerShdw blurRad="38100" dist="38100" dir="2700000" algn="tl">
                    <a:srgbClr val="000000">
                      <a:alpha val="43137"/>
                    </a:srgbClr>
                  </a:outerShdw>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Comic Sans MS" panose="030F0702030302020204" pitchFamily="66" charset="0"/>
                <a:cs typeface="Arial" pitchFamily="34" charset="0"/>
              </a:rPr>
              <a:t> </a:t>
            </a: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600" b="0" i="0" u="none" strike="noStrike" cap="none" normalizeH="0" baseline="0" dirty="0" smtClean="0">
                <a:ln>
                  <a:noFill/>
                </a:ln>
                <a:solidFill>
                  <a:schemeClr val="tx1"/>
                </a:solidFill>
                <a:effectLst/>
                <a:latin typeface="Comic Sans MS" panose="030F0702030302020204" pitchFamily="66" charset="0"/>
                <a:cs typeface="Arial" pitchFamily="34" charset="0"/>
              </a:rPr>
              <a:t>Hareket sisteminin sağlığı için düzenli olarak spor yapmalı ve düzenli beslenmeliyiz. İskelet ve kas sağlığı, sağlıklı bir yaşam için çok önemlidir. Sağlıklı bir hareket sistemi için neler yapmamız gerektiği aşağıda listelenmiştir.</a:t>
            </a:r>
          </a:p>
        </p:txBody>
      </p:sp>
    </p:spTree>
    <p:extLst>
      <p:ext uri="{BB962C8B-B14F-4D97-AF65-F5344CB8AC3E}">
        <p14:creationId xmlns:p14="http://schemas.microsoft.com/office/powerpoint/2010/main" xmlns="" val="76438661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explode.wav"/>
          </p:stSnd>
        </p:sndAc>
      </p:transition>
    </mc:Choice>
    <mc:Fallback>
      <p:transition spd="slow">
        <p:fade/>
        <p:sndAc>
          <p:stSnd>
            <p:snd r:embed="rId2" name="explode.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ey Kaydırma 5"/>
          <p:cNvSpPr/>
          <p:nvPr/>
        </p:nvSpPr>
        <p:spPr>
          <a:xfrm>
            <a:off x="2771800" y="1220832"/>
            <a:ext cx="3600400" cy="4584432"/>
          </a:xfrm>
          <a:prstGeom prst="verticalScroll">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urlz MT" panose="04040404050702020202" pitchFamily="82" charset="0"/>
              </a:rPr>
              <a:t>SELENAY GÖMLEKSİZ </a:t>
            </a:r>
            <a:r>
              <a:rPr lang="tr-TR" sz="3200" b="1" dirty="0">
                <a:solidFill>
                  <a:schemeClr val="tx1"/>
                </a:solidFill>
                <a:latin typeface="Curlz MT" panose="04040404050702020202" pitchFamily="82" charset="0"/>
              </a:rPr>
              <a:t>4-A </a:t>
            </a:r>
          </a:p>
          <a:p>
            <a:pPr algn="ctr"/>
            <a:r>
              <a:rPr lang="tr-TR" sz="3200" b="1" dirty="0">
                <a:solidFill>
                  <a:schemeClr val="tx1"/>
                </a:solidFill>
                <a:latin typeface="Curlz MT" panose="04040404050702020202" pitchFamily="82" charset="0"/>
              </a:rPr>
              <a:t>SEHİT NAMIK TÜMER İLKÖĞRETİM OKULU</a:t>
            </a:r>
          </a:p>
        </p:txBody>
      </p:sp>
    </p:spTree>
    <p:extLst>
      <p:ext uri="{BB962C8B-B14F-4D97-AF65-F5344CB8AC3E}">
        <p14:creationId xmlns:p14="http://schemas.microsoft.com/office/powerpoint/2010/main" xmlns="" val="2846671619"/>
      </p:ext>
    </p:extLst>
  </p:cSld>
  <p:clrMapOvr>
    <a:masterClrMapping/>
  </p:clrMapOvr>
  <mc:AlternateContent xmlns:mc="http://schemas.openxmlformats.org/markup-compatibility/2006">
    <mc:Choice xmlns:p14="http://schemas.microsoft.com/office/powerpoint/2010/main" xmlns="" Requires="p14">
      <p:transition spd="slow" p14:dur="2000">
        <p:sndAc>
          <p:stSnd>
            <p:snd r:embed="rId3" name="applause.wav"/>
          </p:stSnd>
        </p:sndAc>
      </p:transition>
    </mc:Choice>
    <mc:Fallback>
      <p:transition spd="slow">
        <p:sndAc>
          <p:stSnd>
            <p:snd r:embed="rId2" name="applause.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Raptiye">
  <a:themeElements>
    <a:clrScheme name="Raptiy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Raptiye">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aptiye">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104</TotalTime>
  <Words>39</Words>
  <Application>Microsoft Office PowerPoint</Application>
  <PresentationFormat>Ekran Gösterisi (4:3)</PresentationFormat>
  <Paragraphs>29</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Raptiye</vt:lpstr>
      <vt:lpstr>İSKELETİMİZ VE KAS SAĞLIĞI</vt:lpstr>
      <vt:lpstr>İSKELET</vt:lpstr>
      <vt:lpstr>Slayt 3</vt:lpstr>
      <vt:lpstr>KEMİK VE KASLARIN SAĞLIKLI OLABİLMESİ</vt:lpstr>
      <vt:lpstr>Slayt 5</vt:lpstr>
      <vt:lpstr>Slayt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casper</dc:creator>
  <cp:keywords>www.sorubak.com</cp:keywords>
  <dc:description>www.sorubak.com</dc:description>
  <cp:lastModifiedBy>Dogan</cp:lastModifiedBy>
  <cp:revision>www.sorubak.com</cp:revision>
  <dcterms:created xsi:type="dcterms:W3CDTF">2013-09-30T15:46:08Z</dcterms:created>
  <dcterms:modified xsi:type="dcterms:W3CDTF">2013-10-04T07:46:59Z</dcterms:modified>
  <cp:category>www.sorubak.com</cp:category>
</cp:coreProperties>
</file>